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650" r:id="rId3"/>
    <p:sldId id="687" r:id="rId4"/>
    <p:sldId id="688" r:id="rId5"/>
    <p:sldId id="689" r:id="rId6"/>
    <p:sldId id="690" r:id="rId7"/>
    <p:sldId id="703" r:id="rId8"/>
    <p:sldId id="691" r:id="rId9"/>
    <p:sldId id="692" r:id="rId10"/>
    <p:sldId id="693" r:id="rId11"/>
    <p:sldId id="694" r:id="rId12"/>
    <p:sldId id="558" r:id="rId13"/>
    <p:sldId id="670" r:id="rId14"/>
    <p:sldId id="695" r:id="rId15"/>
    <p:sldId id="696" r:id="rId16"/>
    <p:sldId id="697" r:id="rId17"/>
    <p:sldId id="659" r:id="rId18"/>
    <p:sldId id="698" r:id="rId19"/>
    <p:sldId id="699" r:id="rId20"/>
    <p:sldId id="700" r:id="rId21"/>
    <p:sldId id="701" r:id="rId22"/>
    <p:sldId id="702" r:id="rId23"/>
    <p:sldId id="704" r:id="rId24"/>
    <p:sldId id="705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7" autoAdjust="0"/>
    <p:restoredTop sz="95267" autoAdjust="0"/>
  </p:normalViewPr>
  <p:slideViewPr>
    <p:cSldViewPr>
      <p:cViewPr varScale="1">
        <p:scale>
          <a:sx n="85" d="100"/>
          <a:sy n="85" d="100"/>
        </p:scale>
        <p:origin x="103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7T12:15:35.916" idx="1">
    <p:pos x="5760" y="981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576B39-D57B-441F-8876-C3F4653B7F02}" type="datetimeFigureOut">
              <a:rPr lang="de-DE"/>
              <a:pPr>
                <a:defRPr/>
              </a:pPr>
              <a:t>10.03.2021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CCBAE5-5165-4C39-BFC4-3D3CA459D0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280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B009-E317-447F-B03A-D90156965947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F259-3A3E-4C55-9E20-B0D02DD267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8537-EEED-4359-A9F9-D8F737C470CC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5E11-C147-4395-83F7-127B035A06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D73F-5846-4090-8AB5-7A077E69E5D4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B678-2B38-4C5A-810B-86F59CCFB4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C3BFD-9AC9-4ADD-9480-8AD3B53C1942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E946-1AF2-414B-8363-9243AAE0801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550AD-AB30-4E16-AD7E-5A93B9D6C4DC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097C-6336-41A7-9C3E-153ED817A31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2A87-366E-45DD-8E77-D58216045605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1F25-0385-4677-B9C8-5C7FED0E94B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AFA32-378F-4624-92E6-8C2678C3D4D6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523F-FEA7-4D43-9E29-FD4E55BD27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D870-2CEA-4D81-824F-8ED3693C7CF9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FD66-7601-4ED7-A20E-FA482354CF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DA26-7B60-433E-97C9-26600B9EDBE4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9C07-B88A-4FD9-B881-0A4DA377E0C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F1572-3A95-4641-A33B-3DDD53E14E12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555EC-F742-4488-8B3D-E045C16E8B3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47E6C-AC33-449D-A468-6B2F27C7A37C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8904-0C96-4AED-A4FC-19255E99E0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98DB68-6943-4C13-9C21-8E6BFF4D8F7A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8491FD-5D2D-4296-AB12-340058370B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agia_Sophia_Mars_201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nqu%C3%AAte_de_l'Islam_%C3%A0_la_chute_des_Omeyyades_de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chenbote.de/sites/bz4.bistumspresse-zentralredaktion.de/files/images/Nachrichten/13_07_bonifatius_l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._Benedict_delivering_his_rule_to_the_monks_of_his_order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kefan.de/kulturen/rom/bilder/reichsteilung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ocities.org/e-celt/Althist/ir_missn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_Boniface_-_Baptising-Martyrdom_-_Sacramentary_of_Fulda_-_11Century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ustinian_Byzanz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Alboin's_Italy-it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hyperlink" Target="https://commons.wikimedia.org/wiki/File:Aistulf's_Italy-it.svg" TargetMode="External"/><Relationship Id="rId4" Type="http://schemas.openxmlformats.org/officeDocument/2006/relationships/hyperlink" Target="https://commons.wikimedia.org/wiki/File:Rotari's_Italy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950" y="549275"/>
            <a:ext cx="8928100" cy="1223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6000" b="1" u="sng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Europa im Mittelalter</a:t>
            </a:r>
            <a:r>
              <a:rPr lang="de-DE" sz="60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/>
            </a:r>
            <a:br>
              <a:rPr lang="de-DE" sz="60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</a:br>
            <a:r>
              <a:rPr lang="de-DE" sz="24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Grundzüge der mittelalterlichen Geschichte vom vorläufigen Ende des weströmischen Kaisertums 476 bis zur Entdeckung Amerikas 1492</a:t>
            </a:r>
            <a:endParaRPr lang="de-DE" sz="2000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88" y="5853113"/>
            <a:ext cx="7921625" cy="671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02A] 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Byzanz 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41338C4-7B0B-44FB-902A-14F6C054F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71909"/>
            <a:ext cx="5724128" cy="382127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DB7E9A7A-A461-42E7-91B5-CB872FCE8834}"/>
              </a:ext>
            </a:extLst>
          </p:cNvPr>
          <p:cNvSpPr txBox="1"/>
          <p:nvPr/>
        </p:nvSpPr>
        <p:spPr>
          <a:xfrm>
            <a:off x="4067944" y="5715427"/>
            <a:ext cx="3409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hlinkClick r:id="rId3"/>
              </a:rPr>
              <a:t>https://commons.wikimedia.org/wiki/File:Hagia_Sophia_Mars_2013.jpg</a:t>
            </a:r>
            <a:r>
              <a:rPr lang="de-DE" sz="8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395288" y="0"/>
            <a:ext cx="8424862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Byzanz im 6. und 7. Jahrhundert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Rückzug im Osten  </a:t>
            </a:r>
            <a:endParaRPr lang="de-DE" sz="2800">
              <a:latin typeface="Eurostile"/>
            </a:endParaRPr>
          </a:p>
        </p:txBody>
      </p:sp>
      <p:pic>
        <p:nvPicPr>
          <p:cNvPr id="22530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1196975"/>
            <a:ext cx="9871076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560A6D10-2367-42E2-95D7-3E763F8B2F30}"/>
              </a:ext>
            </a:extLst>
          </p:cNvPr>
          <p:cNvSpPr txBox="1"/>
          <p:nvPr/>
        </p:nvSpPr>
        <p:spPr>
          <a:xfrm>
            <a:off x="4932040" y="6389430"/>
            <a:ext cx="43524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hlinkClick r:id="rId3"/>
              </a:rPr>
              <a:t>https://commons.wikimedia.org/wiki/File:Conqu%C3%AAte_de_l%27Islam_%C3%A0_la_chute_des_Omeyyades_de.svg</a:t>
            </a:r>
            <a:r>
              <a:rPr lang="de-DE" sz="6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Byzanz im 6. und 7. Jahrhundert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Niedergang der herakleianischen Dynastie  </a:t>
            </a:r>
            <a:endParaRPr lang="de-DE" sz="2800">
              <a:latin typeface="Eurostile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Herakleios I. (610-641)</a:t>
            </a:r>
          </a:p>
          <a:p>
            <a:pPr>
              <a:lnSpc>
                <a:spcPct val="90000"/>
              </a:lnSpc>
            </a:pPr>
            <a:endParaRPr lang="de-DE" sz="2400"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r>
              <a:rPr lang="de-DE" sz="2400">
                <a:latin typeface="Footlight MT Light" pitchFamily="18" charset="0"/>
              </a:rPr>
              <a:t>Sohn des Exarchen von Kathago, löst Usurpator Phokas (Schreckensherrschaft) ab</a:t>
            </a:r>
          </a:p>
          <a:p>
            <a:pPr>
              <a:lnSpc>
                <a:spcPct val="90000"/>
              </a:lnSpc>
            </a:pPr>
            <a:endParaRPr lang="de-DE" sz="2400"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r>
              <a:rPr lang="de-DE" sz="2400">
                <a:latin typeface="Footlight MT Light" pitchFamily="18" charset="0"/>
              </a:rPr>
              <a:t>Reorganisator (Themenverfassung)</a:t>
            </a:r>
          </a:p>
          <a:p>
            <a:pPr>
              <a:lnSpc>
                <a:spcPct val="90000"/>
              </a:lnSpc>
            </a:pPr>
            <a:endParaRPr lang="de-DE" sz="2400"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r>
              <a:rPr lang="de-DE" sz="2400">
                <a:latin typeface="Footlight MT Light" pitchFamily="18" charset="0"/>
              </a:rPr>
              <a:t>Erobert das Heilige Land und das Heilige Kreuz von den Persern zurück.</a:t>
            </a:r>
          </a:p>
          <a:p>
            <a:pPr>
              <a:lnSpc>
                <a:spcPct val="90000"/>
              </a:lnSpc>
            </a:pPr>
            <a:endParaRPr lang="de-DE" sz="2400"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r>
              <a:rPr lang="de-DE" sz="2400">
                <a:latin typeface="Footlight MT Light" pitchFamily="18" charset="0"/>
              </a:rPr>
              <a:t>Syrien-Palästina geht kurz danach an die Araber verloren</a:t>
            </a:r>
          </a:p>
          <a:p>
            <a:pPr>
              <a:lnSpc>
                <a:spcPct val="90000"/>
              </a:lnSpc>
            </a:pPr>
            <a:endParaRPr lang="de-DE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/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/>
            </a:r>
            <a:br>
              <a:rPr lang="de-DE" sz="2800">
                <a:latin typeface="Footlight MT Light" pitchFamily="18" charset="0"/>
              </a:rPr>
            </a:br>
            <a:endParaRPr lang="de-DE" sz="2800">
              <a:latin typeface="Footlight MT Light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88913"/>
            <a:ext cx="8229600" cy="30099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54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02B] 23. Oktober 2018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54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Christianisierung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5400" b="1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5400" b="1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5400" b="1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5400" b="1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000" b="1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800" dirty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800" dirty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800" dirty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400" dirty="0"/>
          </a:p>
        </p:txBody>
      </p:sp>
      <p:pic>
        <p:nvPicPr>
          <p:cNvPr id="24579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5654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4DF41217-5D4C-4423-B272-9E738431EE39}"/>
              </a:ext>
            </a:extLst>
          </p:cNvPr>
          <p:cNvSpPr txBox="1"/>
          <p:nvPr/>
        </p:nvSpPr>
        <p:spPr>
          <a:xfrm>
            <a:off x="2771800" y="6115890"/>
            <a:ext cx="43027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>
                <a:hlinkClick r:id="rId3"/>
              </a:rPr>
              <a:t>https://www.kirchenbote.de/sites/bz4.bistumspresse-zentralredaktion.de/files/images/Nachrichten/13_07_bonifatius_l.jpg</a:t>
            </a:r>
            <a:endParaRPr lang="de-DE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Zum Stand des Christentums am Beginn des Mittelalters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Vom Ende der Verfolgungen zur Staatsreligion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25602" name="Inhaltsplatzhalter 2"/>
          <p:cNvSpPr>
            <a:spLocks noGrp="1"/>
          </p:cNvSpPr>
          <p:nvPr>
            <p:ph idx="1"/>
          </p:nvPr>
        </p:nvSpPr>
        <p:spPr>
          <a:xfrm>
            <a:off x="107504" y="1671638"/>
            <a:ext cx="8928992" cy="5070475"/>
          </a:xfrm>
        </p:spPr>
        <p:txBody>
          <a:bodyPr/>
          <a:lstStyle/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r>
              <a:rPr lang="de-DE" sz="2800" dirty="0" err="1">
                <a:latin typeface="Cambria" pitchFamily="18" charset="0"/>
              </a:rPr>
              <a:t>Diokletian</a:t>
            </a:r>
            <a:r>
              <a:rPr lang="de-DE" sz="2800" dirty="0">
                <a:latin typeface="Cambria" pitchFamily="18" charset="0"/>
              </a:rPr>
              <a:t> (284 – 305)</a:t>
            </a: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r>
              <a:rPr lang="de-DE" sz="2800" dirty="0">
                <a:latin typeface="Cambria" pitchFamily="18" charset="0"/>
              </a:rPr>
              <a:t>313 Toleranzedikt Mailand</a:t>
            </a: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r>
              <a:rPr lang="de-DE" sz="2800" dirty="0">
                <a:latin typeface="Cambria" pitchFamily="18" charset="0"/>
              </a:rPr>
              <a:t>Julian </a:t>
            </a:r>
            <a:r>
              <a:rPr lang="de-DE" sz="2800" dirty="0" err="1">
                <a:latin typeface="Cambria" pitchFamily="18" charset="0"/>
              </a:rPr>
              <a:t>Apostata</a:t>
            </a:r>
            <a:r>
              <a:rPr lang="de-DE" sz="2800" dirty="0">
                <a:latin typeface="Cambria" pitchFamily="18" charset="0"/>
              </a:rPr>
              <a:t> (361 – 363)</a:t>
            </a: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r>
              <a:rPr lang="de-DE" sz="2800" dirty="0">
                <a:latin typeface="Cambria" pitchFamily="18" charset="0"/>
              </a:rPr>
              <a:t>392 verbot heidnischer Kulte durch Theodosios</a:t>
            </a: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Zum Stand des Christentums am Beginn des Mittelalters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Die Kirchenorganisation  </a:t>
            </a:r>
            <a:endParaRPr lang="de-DE" sz="280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25144"/>
          </a:xfrm>
        </p:spPr>
        <p:txBody>
          <a:bodyPr/>
          <a:lstStyle/>
          <a:p>
            <a:r>
              <a:rPr lang="de-DE" dirty="0">
                <a:latin typeface="Footlight MT Light" panose="0204060206030A020304" pitchFamily="18" charset="0"/>
              </a:rPr>
              <a:t>Bischöfe und Metropoliten</a:t>
            </a:r>
          </a:p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325 Patriarchate (Pentarchie):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latin typeface="Footlight MT Light" panose="0204060206030A020304" pitchFamily="18" charset="0"/>
              </a:rPr>
              <a:t>1.Rom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latin typeface="Footlight MT Light" panose="0204060206030A020304" pitchFamily="18" charset="0"/>
              </a:rPr>
              <a:t>2. Konstantinopel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latin typeface="Footlight MT Light" panose="0204060206030A020304" pitchFamily="18" charset="0"/>
              </a:rPr>
              <a:t>3. Alexandria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latin typeface="Footlight MT Light" panose="0204060206030A020304" pitchFamily="18" charset="0"/>
              </a:rPr>
              <a:t>4. Antiochia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latin typeface="Footlight MT Light" panose="0204060206030A020304" pitchFamily="18" charset="0"/>
              </a:rPr>
              <a:t>5. Jerusalem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kaum Pfarrsprengel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Zum Stand des Christentums am Beginn des Mittelalters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Das Mönchtum  </a:t>
            </a:r>
            <a:endParaRPr lang="de-DE" sz="280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Eremiten</a:t>
            </a:r>
          </a:p>
          <a:p>
            <a:pPr marL="0" indent="0">
              <a:buNone/>
            </a:pPr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 err="1">
                <a:latin typeface="Footlight MT Light" panose="0204060206030A020304" pitchFamily="18" charset="0"/>
              </a:rPr>
              <a:t>Koinobiten</a:t>
            </a:r>
            <a:endParaRPr lang="de-DE" dirty="0">
              <a:latin typeface="Footlight MT Light" panose="0204060206030A020304" pitchFamily="18" charset="0"/>
            </a:endParaRPr>
          </a:p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 err="1">
                <a:latin typeface="Footlight MT Light" panose="0204060206030A020304" pitchFamily="18" charset="0"/>
              </a:rPr>
              <a:t>Benediktsregel</a:t>
            </a:r>
            <a:r>
              <a:rPr lang="de-DE" dirty="0">
                <a:latin typeface="Footlight MT Light" panose="0204060206030A020304" pitchFamily="18" charset="0"/>
              </a:rPr>
              <a:t> </a:t>
            </a:r>
          </a:p>
          <a:p>
            <a:pPr marL="0" indent="0">
              <a:buNone/>
            </a:pPr>
            <a:r>
              <a:rPr lang="de-DE" dirty="0">
                <a:latin typeface="Footlight MT Light" panose="0204060206030A020304" pitchFamily="18" charset="0"/>
              </a:rPr>
              <a:t>erst im 6. Jh.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40" y="1700807"/>
            <a:ext cx="4248472" cy="440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82210846-3654-4DED-B965-39BBDA7B7478}"/>
              </a:ext>
            </a:extLst>
          </p:cNvPr>
          <p:cNvSpPr txBox="1"/>
          <p:nvPr/>
        </p:nvSpPr>
        <p:spPr>
          <a:xfrm>
            <a:off x="5220072" y="6033830"/>
            <a:ext cx="3841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hlinkClick r:id="rId3"/>
              </a:rPr>
              <a:t>https://commons.wikimedia.org/wiki/File:St._Benedict_delivering_his_rule_to_the_monks_of_his_order.jpg</a:t>
            </a:r>
            <a:r>
              <a:rPr lang="de-DE" sz="600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Zum Stand des Christentums am Beginn des Mittelalters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Die großen Konzilien  </a:t>
            </a:r>
            <a:endParaRPr lang="de-DE" sz="280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Footlight MT Light" panose="0204060206030A020304" pitchFamily="18" charset="0"/>
              </a:rPr>
              <a:t>325 </a:t>
            </a:r>
            <a:r>
              <a:rPr lang="de-DE" dirty="0" err="1">
                <a:latin typeface="Footlight MT Light" panose="0204060206030A020304" pitchFamily="18" charset="0"/>
              </a:rPr>
              <a:t>Nikaia</a:t>
            </a:r>
            <a:endParaRPr lang="de-DE" dirty="0">
              <a:latin typeface="Footlight MT Light" panose="0204060206030A020304" pitchFamily="18" charset="0"/>
            </a:endParaRPr>
          </a:p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381 Konstantinopel</a:t>
            </a:r>
          </a:p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431 Ephesos</a:t>
            </a:r>
          </a:p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451 Chalcedon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Der Arianismus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Die Entwicklung einer zweiten Kirche 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2969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DE" sz="2400" dirty="0" err="1">
                <a:latin typeface="Footlight MT Light" pitchFamily="18" charset="0"/>
              </a:rPr>
              <a:t>Nikaia</a:t>
            </a:r>
            <a:r>
              <a:rPr lang="de-DE" sz="2400" dirty="0">
                <a:latin typeface="Footlight MT Light" pitchFamily="18" charset="0"/>
              </a:rPr>
              <a:t> 325: Verurteilung des Arius</a:t>
            </a:r>
          </a:p>
          <a:p>
            <a:pPr marL="0" indent="0" eaLnBrk="1" hangingPunct="1">
              <a:buNone/>
            </a:pPr>
            <a:r>
              <a:rPr lang="de-DE" sz="2400" dirty="0">
                <a:latin typeface="Footlight MT Light" pitchFamily="18" charset="0"/>
              </a:rPr>
              <a:t>Wechselnde Vorlieben der Kaiser</a:t>
            </a:r>
          </a:p>
          <a:p>
            <a:pPr marL="0" indent="0" eaLnBrk="1" hangingPunct="1">
              <a:buNone/>
            </a:pPr>
            <a:r>
              <a:rPr lang="de-DE" sz="2400" dirty="0" err="1">
                <a:latin typeface="Footlight MT Light" pitchFamily="18" charset="0"/>
              </a:rPr>
              <a:t>Theodosius</a:t>
            </a:r>
            <a:r>
              <a:rPr lang="de-DE" sz="2400" dirty="0">
                <a:latin typeface="Footlight MT Light" pitchFamily="18" charset="0"/>
              </a:rPr>
              <a:t> </a:t>
            </a:r>
            <a:r>
              <a:rPr lang="de-DE" sz="2400" dirty="0" err="1">
                <a:latin typeface="Footlight MT Light" pitchFamily="18" charset="0"/>
              </a:rPr>
              <a:t>läßt</a:t>
            </a:r>
            <a:r>
              <a:rPr lang="de-DE" sz="2400" dirty="0">
                <a:latin typeface="Footlight MT Light" pitchFamily="18" charset="0"/>
              </a:rPr>
              <a:t> den Arianismus endgültig verurteilen</a:t>
            </a:r>
          </a:p>
          <a:p>
            <a:pPr eaLnBrk="1" hangingPunct="1"/>
            <a:endParaRPr lang="de-DE" sz="2400" dirty="0">
              <a:latin typeface="Footlight MT Light" pitchFamily="18" charset="0"/>
            </a:endParaRPr>
          </a:p>
          <a:p>
            <a:pPr marL="0" indent="0" eaLnBrk="1" hangingPunct="1">
              <a:buNone/>
            </a:pPr>
            <a:r>
              <a:rPr lang="de-DE" sz="2400" i="1" dirty="0">
                <a:latin typeface="Footlight MT Light" pitchFamily="18" charset="0"/>
              </a:rPr>
              <a:t>Ein </a:t>
            </a:r>
            <a:r>
              <a:rPr lang="de-DE" sz="2400" i="1" dirty="0" err="1">
                <a:latin typeface="Footlight MT Light" pitchFamily="18" charset="0"/>
              </a:rPr>
              <a:t>Iota</a:t>
            </a:r>
            <a:r>
              <a:rPr lang="de-DE" sz="2400" i="1" dirty="0">
                <a:latin typeface="Footlight MT Light" pitchFamily="18" charset="0"/>
              </a:rPr>
              <a:t> macht den Unterschied:</a:t>
            </a:r>
          </a:p>
          <a:p>
            <a:pPr marL="0" indent="0" eaLnBrk="1" hangingPunct="1">
              <a:buNone/>
            </a:pPr>
            <a:r>
              <a:rPr lang="el-GR" sz="2400" i="1" dirty="0"/>
              <a:t>ὁμοούσιος </a:t>
            </a:r>
            <a:r>
              <a:rPr lang="de-DE" sz="2400" i="1" dirty="0">
                <a:latin typeface="Footlight MT Light" panose="0204060206030A020304" pitchFamily="18" charset="0"/>
              </a:rPr>
              <a:t>  (</a:t>
            </a:r>
            <a:r>
              <a:rPr lang="de-DE" sz="2400" i="1" dirty="0" err="1">
                <a:latin typeface="Footlight MT Light" panose="0204060206030A020304" pitchFamily="18" charset="0"/>
              </a:rPr>
              <a:t>homoousios</a:t>
            </a:r>
            <a:r>
              <a:rPr lang="de-DE" sz="2400" i="1" dirty="0">
                <a:latin typeface="Footlight MT Light" panose="0204060206030A020304" pitchFamily="18" charset="0"/>
              </a:rPr>
              <a:t>)</a:t>
            </a:r>
          </a:p>
          <a:p>
            <a:pPr marL="0" indent="0" eaLnBrk="1" hangingPunct="1">
              <a:buNone/>
            </a:pPr>
            <a:r>
              <a:rPr lang="el-GR" sz="2400" i="1" dirty="0"/>
              <a:t>ὁμο</a:t>
            </a:r>
            <a:r>
              <a:rPr lang="el-GR" sz="2400" i="1" dirty="0">
                <a:solidFill>
                  <a:srgbClr val="C00000"/>
                </a:solidFill>
              </a:rPr>
              <a:t>ι</a:t>
            </a:r>
            <a:r>
              <a:rPr lang="el-GR" sz="2400" i="1" dirty="0"/>
              <a:t>ούσιος</a:t>
            </a:r>
            <a:r>
              <a:rPr lang="de-DE" sz="2400" i="1" dirty="0">
                <a:latin typeface="Footlight MT Light" panose="0204060206030A020304" pitchFamily="18" charset="0"/>
              </a:rPr>
              <a:t> </a:t>
            </a:r>
            <a:r>
              <a:rPr lang="el-GR" sz="2400" i="1" dirty="0"/>
              <a:t> </a:t>
            </a:r>
            <a:r>
              <a:rPr lang="de-DE" sz="2400" i="1" dirty="0">
                <a:latin typeface="Footlight MT Light" panose="0204060206030A020304" pitchFamily="18" charset="0"/>
              </a:rPr>
              <a:t>(</a:t>
            </a:r>
            <a:r>
              <a:rPr lang="de-DE" sz="2400" i="1" dirty="0" err="1">
                <a:latin typeface="Footlight MT Light" panose="0204060206030A020304" pitchFamily="18" charset="0"/>
              </a:rPr>
              <a:t>homoiousios</a:t>
            </a:r>
            <a:r>
              <a:rPr lang="de-DE" sz="2400" i="1" dirty="0">
                <a:latin typeface="Footlight MT Light" panose="0204060206030A020304" pitchFamily="18" charset="0"/>
              </a:rPr>
              <a:t>)</a:t>
            </a:r>
          </a:p>
          <a:p>
            <a:pPr eaLnBrk="1" hangingPunct="1"/>
            <a:endParaRPr lang="de-DE" sz="2400" dirty="0">
              <a:latin typeface="Footlight MT Light" panose="0204060206030A020304" pitchFamily="18" charset="0"/>
            </a:endParaRPr>
          </a:p>
          <a:p>
            <a:pPr marL="0" indent="0" eaLnBrk="1" hangingPunct="1">
              <a:buNone/>
            </a:pPr>
            <a:r>
              <a:rPr lang="de-DE" sz="2400" dirty="0" err="1">
                <a:latin typeface="Footlight MT Light" panose="0204060206030A020304" pitchFamily="18" charset="0"/>
              </a:rPr>
              <a:t>Bischofsab</a:t>
            </a:r>
            <a:r>
              <a:rPr lang="de-DE" sz="2400" dirty="0">
                <a:latin typeface="Footlight MT Light" panose="0204060206030A020304" pitchFamily="18" charset="0"/>
              </a:rPr>
              <a:t>- und </a:t>
            </a:r>
            <a:r>
              <a:rPr lang="de-DE" sz="2400" dirty="0" err="1">
                <a:latin typeface="Footlight MT Light" panose="0204060206030A020304" pitchFamily="18" charset="0"/>
              </a:rPr>
              <a:t>einsetzungen</a:t>
            </a:r>
            <a:r>
              <a:rPr lang="de-DE" sz="2400" dirty="0">
                <a:latin typeface="Footlight MT Light" panose="0204060206030A020304" pitchFamily="18" charset="0"/>
              </a:rPr>
              <a:t> im 4. Jh.</a:t>
            </a:r>
          </a:p>
          <a:p>
            <a:pPr marL="0" indent="0" eaLnBrk="1" hangingPunct="1">
              <a:buNone/>
            </a:pPr>
            <a:r>
              <a:rPr lang="de-DE" sz="2400" dirty="0">
                <a:latin typeface="Footlight MT Light" panose="0204060206030A020304" pitchFamily="18" charset="0"/>
              </a:rPr>
              <a:t>Die „Westkirche“ leistet Widerstand (Papst Julius I., Bischöfe Ambrosius und </a:t>
            </a:r>
            <a:r>
              <a:rPr lang="de-DE" sz="2400" dirty="0" err="1">
                <a:latin typeface="Footlight MT Light" panose="0204060206030A020304" pitchFamily="18" charset="0"/>
              </a:rPr>
              <a:t>Hilarius</a:t>
            </a:r>
            <a:r>
              <a:rPr lang="de-DE" sz="2400" dirty="0">
                <a:latin typeface="Footlight MT Light" panose="0204060206030A020304" pitchFamily="18" charset="0"/>
              </a:rPr>
              <a:t>)</a:t>
            </a: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Der Arianismus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Die Germanenreiche und der Arianismus 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3072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z="2000" dirty="0">
              <a:latin typeface="Footlight MT Light" pitchFamily="18" charset="0"/>
              <a:cs typeface="Times New Roman" pitchFamily="18" charset="0"/>
            </a:endParaRPr>
          </a:p>
          <a:p>
            <a:pPr eaLnBrk="1" hangingPunct="1"/>
            <a:endParaRPr lang="de-DE" sz="2400" dirty="0">
              <a:latin typeface="Footlight MT Light" pitchFamily="18" charset="0"/>
            </a:endParaRPr>
          </a:p>
          <a:p>
            <a:pPr marL="0" indent="0" eaLnBrk="1" hangingPunct="1">
              <a:buNone/>
            </a:pPr>
            <a:endParaRPr lang="de-DE" sz="24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4" cy="61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31CDCFD9-B275-4288-BC29-73EFE7DA7A79}"/>
              </a:ext>
            </a:extLst>
          </p:cNvPr>
          <p:cNvSpPr txBox="1"/>
          <p:nvPr/>
        </p:nvSpPr>
        <p:spPr>
          <a:xfrm rot="5400000">
            <a:off x="5842732" y="3449010"/>
            <a:ext cx="567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://www.deuframat.de/indexa86e.html?eID=tx_cms_showpic&amp;file=fileadmin%2F_migrated%2Fpics%2Fgermanreich_gr.png&amp;md5=9465905d319130511613da8318a62829104d5f50&amp;parameters%5B0%5D=YTo0OntzOjU6IndpZHRoIjtzOjQ6IjgwMG0iO3M6NjoiaGVpZ2h0IjtzOjQ6IjYw&amp;parameters%5B1%5D=MG0iO3M6NzoiYm9keVRhZyI7czo0MToiPGJvZHkgc3R5bGU9Im1hcmdpbjowOyBi&amp;parameters%5B2%5D=YWNrZ3JvdW5kOiNmZmY7Ij4iO3M6NDoid3JhcCI7czozNzoiPGEgaHJlZj0iamF2&amp;parameters%5B3%5D=YXNjcmlwdDpjbG9zZSgpOyI%2BIHwgPC9hPiI7fQ%3D%3D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Der Arianismus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Das Ende des Arianismus 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3174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anose="0204060206030A020304" pitchFamily="18" charset="0"/>
              </a:rPr>
              <a:t>498 Taufe </a:t>
            </a:r>
            <a:r>
              <a:rPr lang="de-DE" sz="2800" dirty="0" err="1">
                <a:latin typeface="Footlight MT Light" panose="0204060206030A020304" pitchFamily="18" charset="0"/>
              </a:rPr>
              <a:t>Chlodwigs</a:t>
            </a:r>
            <a:r>
              <a:rPr lang="de-DE" sz="2800" dirty="0">
                <a:latin typeface="Footlight MT Light" panose="0204060206030A020304" pitchFamily="18" charset="0"/>
              </a:rPr>
              <a:t> (Franken werden katholisch)</a:t>
            </a:r>
          </a:p>
          <a:p>
            <a:pPr eaLnBrk="1" hangingPunct="1"/>
            <a:endParaRPr lang="de-DE" sz="2800" dirty="0">
              <a:latin typeface="Footlight MT Light" panose="0204060206030A020304" pitchFamily="18" charset="0"/>
            </a:endParaRPr>
          </a:p>
          <a:p>
            <a:pPr eaLnBrk="1" hangingPunct="1"/>
            <a:r>
              <a:rPr lang="de-DE" sz="2800" dirty="0">
                <a:latin typeface="Footlight MT Light" panose="0204060206030A020304" pitchFamily="18" charset="0"/>
              </a:rPr>
              <a:t>589 Toledo III: Westgoten unter Kg. </a:t>
            </a:r>
            <a:r>
              <a:rPr lang="de-DE" sz="2800" dirty="0" err="1">
                <a:latin typeface="Footlight MT Light" panose="0204060206030A020304" pitchFamily="18" charset="0"/>
              </a:rPr>
              <a:t>Rekkared</a:t>
            </a:r>
            <a:r>
              <a:rPr lang="de-DE" sz="2800" dirty="0">
                <a:latin typeface="Footlight MT Light" panose="0204060206030A020304" pitchFamily="18" charset="0"/>
              </a:rPr>
              <a:t> konvertieren vom Arianismus zum Katholizismus</a:t>
            </a:r>
          </a:p>
          <a:p>
            <a:pPr eaLnBrk="1" hangingPunct="1"/>
            <a:endParaRPr lang="de-DE" sz="2800" dirty="0">
              <a:latin typeface="Footlight MT Light" panose="0204060206030A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Die Reiche der Ostgoten und der Vandalen werden von Justinian zerschlagen</a:t>
            </a:r>
          </a:p>
          <a:p>
            <a:pPr eaLnBrk="1" hangingPunct="1"/>
            <a:endParaRPr lang="de-DE" dirty="0">
              <a:latin typeface="Footlight MT Light" panose="0204060206030A020304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Kurze Einführung in die byzantinische Geschichte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Spätantike Vorgeschichte</a:t>
            </a:r>
            <a:endParaRPr lang="de-DE" sz="2800">
              <a:latin typeface="Eurostile"/>
            </a:endParaRPr>
          </a:p>
        </p:txBody>
      </p:sp>
      <p:pic>
        <p:nvPicPr>
          <p:cNvPr id="15362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8280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B7362DC2-6D78-49FD-BE64-561B22398D02}"/>
              </a:ext>
            </a:extLst>
          </p:cNvPr>
          <p:cNvSpPr txBox="1"/>
          <p:nvPr/>
        </p:nvSpPr>
        <p:spPr>
          <a:xfrm>
            <a:off x="6012160" y="6525344"/>
            <a:ext cx="2914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u="sng" dirty="0">
                <a:hlinkClick r:id="rId3"/>
              </a:rPr>
              <a:t>http://www.antikefan.de/kulturen/rom/bilder/reichsteilung.jpg</a:t>
            </a:r>
            <a:endParaRPr lang="de-DE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Das Heidentum und die Mission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Konkurrenz des römischen Heidentums 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3277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de-DE" sz="2800" dirty="0">
              <a:latin typeface="Footlight MT Light" pitchFamily="18" charset="0"/>
            </a:endParaRPr>
          </a:p>
          <a:p>
            <a:pPr eaLnBrk="1" hangingPunct="1"/>
            <a:r>
              <a:rPr lang="de-DE" dirty="0">
                <a:latin typeface="Footlight MT Light" pitchFamily="18" charset="0"/>
              </a:rPr>
              <a:t>Senatsaristokratie bleibt lange heidnisch</a:t>
            </a:r>
          </a:p>
          <a:p>
            <a:pPr eaLnBrk="1" hangingPunct="1"/>
            <a:endParaRPr lang="de-DE" dirty="0">
              <a:latin typeface="Footlight MT Light" pitchFamily="18" charset="0"/>
            </a:endParaRPr>
          </a:p>
          <a:p>
            <a:pPr eaLnBrk="1" hangingPunct="1"/>
            <a:r>
              <a:rPr lang="de-DE" dirty="0">
                <a:latin typeface="Footlight MT Light" pitchFamily="18" charset="0"/>
              </a:rPr>
              <a:t>525 Ostertafeln des Dionysius </a:t>
            </a:r>
            <a:r>
              <a:rPr lang="de-DE" dirty="0" err="1">
                <a:latin typeface="Footlight MT Light" panose="0204060206030A020304" pitchFamily="18" charset="0"/>
              </a:rPr>
              <a:t>Exiguus</a:t>
            </a:r>
            <a:endParaRPr lang="de-DE" dirty="0">
              <a:latin typeface="Footlight MT Light" panose="0204060206030A020304" pitchFamily="18" charset="0"/>
            </a:endParaRPr>
          </a:p>
          <a:p>
            <a:pPr eaLnBrk="1" hangingPunct="1"/>
            <a:endParaRPr lang="de-DE" dirty="0">
              <a:latin typeface="Footlight MT Light" panose="0204060206030A020304" pitchFamily="18" charset="0"/>
            </a:endParaRPr>
          </a:p>
          <a:p>
            <a:pPr eaLnBrk="1" hangingPunct="1"/>
            <a:r>
              <a:rPr lang="de-DE" dirty="0">
                <a:latin typeface="Footlight MT Light" panose="0204060206030A020304" pitchFamily="18" charset="0"/>
              </a:rPr>
              <a:t>529 Schließung der platonischen Akademie in Athen</a:t>
            </a:r>
          </a:p>
          <a:p>
            <a:pPr eaLnBrk="1" hangingPunct="1"/>
            <a:endParaRPr lang="de-DE" dirty="0">
              <a:latin typeface="Footlight MT Light" panose="0204060206030A020304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Das Heidentum und die Mission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Auswirkungen der Christianisierung 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33794" name="Inhaltsplatzhalter 2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5068887"/>
          </a:xfrm>
        </p:spPr>
        <p:txBody>
          <a:bodyPr/>
          <a:lstStyle/>
          <a:p>
            <a:pPr eaLnBrk="1" hangingPunct="1"/>
            <a:endParaRPr lang="de-DE" sz="2000">
              <a:latin typeface="Footlight MT Light" pitchFamily="18" charset="0"/>
              <a:cs typeface="Times New Roman" pitchFamily="18" charset="0"/>
            </a:endParaRPr>
          </a:p>
          <a:p>
            <a:pPr eaLnBrk="1" hangingPunct="1"/>
            <a:endParaRPr lang="de-DE" sz="2400">
              <a:latin typeface="Footlight MT Light" pitchFamily="18" charset="0"/>
            </a:endParaRPr>
          </a:p>
          <a:p>
            <a:pPr eaLnBrk="1" hangingPunct="1"/>
            <a:endParaRPr lang="de-DE" sz="2400">
              <a:latin typeface="Cambria" pitchFamily="18" charset="0"/>
            </a:endParaRPr>
          </a:p>
          <a:p>
            <a:pPr eaLnBrk="1" hangingPunct="1"/>
            <a:endParaRPr lang="de-DE" sz="2400">
              <a:latin typeface="Cambria" pitchFamily="18" charset="0"/>
            </a:endParaRPr>
          </a:p>
          <a:p>
            <a:pPr eaLnBrk="1" hangingPunct="1"/>
            <a:endParaRPr lang="de-DE" sz="2800">
              <a:latin typeface="Cambria" pitchFamily="18" charset="0"/>
            </a:endParaRPr>
          </a:p>
          <a:p>
            <a:pPr eaLnBrk="1" hangingPunct="1"/>
            <a:endParaRPr lang="de-DE" sz="2800">
              <a:latin typeface="Cambria" pitchFamily="18" charset="0"/>
            </a:endParaRPr>
          </a:p>
          <a:p>
            <a:pPr eaLnBrk="1" hangingPunct="1"/>
            <a:endParaRPr lang="de-DE" sz="2800">
              <a:latin typeface="Cambria" pitchFamily="18" charset="0"/>
            </a:endParaRPr>
          </a:p>
          <a:p>
            <a:pPr eaLnBrk="1" hangingPunct="1"/>
            <a:endParaRPr lang="de-DE" sz="2800"/>
          </a:p>
          <a:p>
            <a:pPr eaLnBrk="1" hangingPunct="1"/>
            <a:endParaRPr lang="de-DE" sz="2400"/>
          </a:p>
          <a:p>
            <a:pPr eaLnBrk="1" hangingPunct="1"/>
            <a:endParaRPr lang="de-DE" sz="2400"/>
          </a:p>
          <a:p>
            <a:pPr eaLnBrk="1" hangingPunct="1"/>
            <a:endParaRPr lang="de-DE" sz="2400"/>
          </a:p>
          <a:p>
            <a:pPr eaLnBrk="1" hangingPunct="1"/>
            <a:endParaRPr lang="de-DE" sz="2400"/>
          </a:p>
        </p:txBody>
      </p:sp>
      <p:sp>
        <p:nvSpPr>
          <p:cNvPr id="2" name="Textfeld 1"/>
          <p:cNvSpPr txBox="1"/>
          <p:nvPr/>
        </p:nvSpPr>
        <p:spPr>
          <a:xfrm>
            <a:off x="323528" y="1484784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Gewalt-Problem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>
                <a:latin typeface="Footlight MT Light" panose="0204060206030A020304" pitchFamily="18" charset="0"/>
              </a:rPr>
              <a:t>Augustinus: nur gegen Sachen und zur Bekämpfung unchristlicher Gebräuche erlaubt. </a:t>
            </a:r>
          </a:p>
          <a:p>
            <a:pPr lvl="1"/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Freiwilliger Übertritt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Kaiser als Missionsherr</a:t>
            </a: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Footlight MT Light" panose="0204060206030A020304" pitchFamily="18" charset="0"/>
              </a:rPr>
              <a:t>Katholisierung</a:t>
            </a:r>
            <a:r>
              <a:rPr lang="de-DE" sz="2800" dirty="0">
                <a:latin typeface="Footlight MT Light" panose="0204060206030A020304" pitchFamily="18" charset="0"/>
              </a:rPr>
              <a:t> = Romanisierung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Verschriftlichung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Das Heidentum und die Mission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Germanenmission 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3481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z="2000" dirty="0">
              <a:latin typeface="Footlight MT Light" pitchFamily="18" charset="0"/>
              <a:cs typeface="Times New Roman" pitchFamily="18" charset="0"/>
            </a:endParaRPr>
          </a:p>
          <a:p>
            <a:pPr eaLnBrk="1" hangingPunct="1"/>
            <a:endParaRPr lang="de-DE" sz="2400" dirty="0">
              <a:latin typeface="Footlight MT Light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65943" cy="582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7581980B-0CD4-4670-BDF2-62088E430796}"/>
              </a:ext>
            </a:extLst>
          </p:cNvPr>
          <p:cNvSpPr txBox="1"/>
          <p:nvPr/>
        </p:nvSpPr>
        <p:spPr>
          <a:xfrm>
            <a:off x="6948264" y="6673334"/>
            <a:ext cx="18950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hlinkClick r:id="rId3"/>
              </a:rPr>
              <a:t>https://www.oocities.org/e-celt/Althist/ir_missn.jpg</a:t>
            </a:r>
            <a:r>
              <a:rPr lang="de-DE" sz="600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Das Heidentum und die Mission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Germanenmission 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3481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z="2000" dirty="0">
              <a:latin typeface="Footlight MT Light" pitchFamily="18" charset="0"/>
              <a:cs typeface="Times New Roman" pitchFamily="18" charset="0"/>
            </a:endParaRPr>
          </a:p>
          <a:p>
            <a:pPr eaLnBrk="1" hangingPunct="1"/>
            <a:endParaRPr lang="de-DE" sz="2400" dirty="0">
              <a:latin typeface="Footlight MT Light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4235924" cy="606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73798EB1-EFE8-47F4-B691-2713FB1DD14E}"/>
              </a:ext>
            </a:extLst>
          </p:cNvPr>
          <p:cNvSpPr txBox="1"/>
          <p:nvPr/>
        </p:nvSpPr>
        <p:spPr>
          <a:xfrm>
            <a:off x="6695134" y="650357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hlinkClick r:id="rId3"/>
              </a:rPr>
              <a:t>https://commons.wikimedia.org/wiki/File:St_Boniface_-_Baptising-Martyrdom_-_Sacramentary_of_Fulda_-_11Century.jpg</a:t>
            </a:r>
            <a:r>
              <a:rPr lang="de-DE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0636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8945EA7-F573-4CFC-A89A-EDE55971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Footlight MT Light" panose="0204060206030A020304" pitchFamily="18" charset="0"/>
              </a:rPr>
              <a:t>Bildreferenzen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F8716FE-D980-4834-926B-CB3CC6424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200" b="1" dirty="0"/>
              <a:t>VL 2a:</a:t>
            </a:r>
          </a:p>
          <a:p>
            <a:r>
              <a:rPr lang="de-DE" sz="1200" u="sng" dirty="0"/>
              <a:t>https://commons.wikimedia.org/wiki/File:Hagia_Sophia_Mars_2013.jpg</a:t>
            </a:r>
            <a:r>
              <a:rPr lang="de-DE" sz="1200" dirty="0"/>
              <a:t> </a:t>
            </a:r>
          </a:p>
          <a:p>
            <a:r>
              <a:rPr lang="de-DE" sz="1200" u="sng" dirty="0"/>
              <a:t>http://www.antikefan.de/kulturen/rom/bilder/reichsteilung.jpg</a:t>
            </a:r>
            <a:r>
              <a:rPr lang="de-DE" sz="1200" dirty="0"/>
              <a:t>  /Die Völkerwanderung - Sonderheft 2005 der </a:t>
            </a:r>
            <a:r>
              <a:rPr lang="de-DE" sz="1200" dirty="0" err="1"/>
              <a:t>AiD</a:t>
            </a:r>
            <a:endParaRPr lang="de-DE" sz="1200" dirty="0"/>
          </a:p>
          <a:p>
            <a:r>
              <a:rPr lang="de-DE" sz="1200" u="sng" dirty="0"/>
              <a:t>https://commons.wikimedia.org/wiki/File:Justinian_Byzanz.png</a:t>
            </a:r>
            <a:r>
              <a:rPr lang="de-DE" sz="1200" dirty="0"/>
              <a:t> </a:t>
            </a:r>
          </a:p>
          <a:p>
            <a:r>
              <a:rPr lang="de-DE" sz="1200" u="sng" dirty="0"/>
              <a:t>https://it.wikipedia.org/wiki/File:Alboin%27s_Italy-it.svg</a:t>
            </a:r>
            <a:endParaRPr lang="de-DE" sz="1200" dirty="0"/>
          </a:p>
          <a:p>
            <a:r>
              <a:rPr lang="de-DE" sz="1200" u="sng" dirty="0"/>
              <a:t>https://it.wikipedia.org/wiki/Esarcato_d%27Italia#/media/File:Rotari's_Italy.svg</a:t>
            </a:r>
            <a:endParaRPr lang="de-DE" sz="1200" dirty="0"/>
          </a:p>
          <a:p>
            <a:r>
              <a:rPr lang="de-DE" sz="1200" u="sng" dirty="0"/>
              <a:t>https://it.wikipedia.org/wiki/Esarcato_d%27Italia#/media/File:Aistulf's_Italy-it.svg</a:t>
            </a:r>
            <a:endParaRPr lang="de-DE" sz="1200" dirty="0"/>
          </a:p>
          <a:p>
            <a:r>
              <a:rPr lang="de-DE" sz="1200" u="sng" dirty="0"/>
              <a:t>https://de.wikipedia.org/wiki/Islamische_Expansion#/media/Datei:Conqu%C3%AAte_de_l'Islam_%</a:t>
            </a:r>
            <a:r>
              <a:rPr lang="de-DE" sz="1200" u="sng" dirty="0" smtClean="0"/>
              <a:t>C3%A0_la_chute_des_Omeyyades_de.svg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5303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Kurze Einführung in die byzantinische Geschichte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Einteilung der byzantinischen Geschichte</a:t>
            </a:r>
            <a:endParaRPr lang="de-DE" sz="2800">
              <a:latin typeface="Eurostile"/>
            </a:endParaRPr>
          </a:p>
        </p:txBody>
      </p:sp>
      <p:sp>
        <p:nvSpPr>
          <p:cNvPr id="16386" name="Rectangle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ootlight MT Light" pitchFamily="18" charset="0"/>
              </a:rPr>
              <a:t>Spätrömisch-Frühbyzantinisch 330-610</a:t>
            </a:r>
          </a:p>
          <a:p>
            <a:pPr eaLnBrk="1" hangingPunct="1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Geographie: Ostrom</a:t>
            </a:r>
          </a:p>
          <a:p>
            <a:pPr eaLnBrk="1" hangingPunct="1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Sprache: Latein, Umgangssprache: Griechisch</a:t>
            </a:r>
          </a:p>
          <a:p>
            <a:pPr eaLnBrk="1" hangingPunct="1"/>
            <a:r>
              <a:rPr lang="de-DE" dirty="0">
                <a:latin typeface="Footlight MT Light" pitchFamily="18" charset="0"/>
              </a:rPr>
              <a:t>Mittelbyzantinische Zeit 610-1204</a:t>
            </a:r>
          </a:p>
          <a:p>
            <a:pPr eaLnBrk="1" hangingPunct="1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Geographie: Kleinasien und Griechenland</a:t>
            </a:r>
          </a:p>
          <a:p>
            <a:pPr eaLnBrk="1" hangingPunct="1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Sprache: Griechisch</a:t>
            </a:r>
          </a:p>
          <a:p>
            <a:pPr eaLnBrk="1" hangingPunct="1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Dynastien: Isaurier, </a:t>
            </a:r>
            <a:r>
              <a:rPr lang="de-DE" sz="2400" dirty="0" err="1">
                <a:latin typeface="Footlight MT Light" pitchFamily="18" charset="0"/>
              </a:rPr>
              <a:t>Makedonen</a:t>
            </a:r>
            <a:r>
              <a:rPr lang="de-DE" sz="2400" dirty="0">
                <a:latin typeface="Footlight MT Light" pitchFamily="18" charset="0"/>
              </a:rPr>
              <a:t>, </a:t>
            </a:r>
            <a:r>
              <a:rPr lang="de-DE" sz="2400" dirty="0" err="1">
                <a:latin typeface="Footlight MT Light" pitchFamily="18" charset="0"/>
              </a:rPr>
              <a:t>Komnenen</a:t>
            </a:r>
            <a:endParaRPr lang="de-DE" sz="2400" dirty="0">
              <a:latin typeface="Footlight MT Light" pitchFamily="18" charset="0"/>
            </a:endParaRPr>
          </a:p>
          <a:p>
            <a:pPr eaLnBrk="1" hangingPunct="1"/>
            <a:r>
              <a:rPr lang="de-DE" dirty="0">
                <a:latin typeface="Footlight MT Light" pitchFamily="18" charset="0"/>
              </a:rPr>
              <a:t>Spätbyzantinische Zeit 1204-1453</a:t>
            </a:r>
          </a:p>
          <a:p>
            <a:pPr eaLnBrk="1" hangingPunct="1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Geographie: zuletzt nur noch Konstantinopel</a:t>
            </a:r>
          </a:p>
          <a:p>
            <a:pPr eaLnBrk="1" hangingPunct="1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Dynastien: </a:t>
            </a:r>
            <a:r>
              <a:rPr lang="de-DE" sz="2400" dirty="0" err="1">
                <a:latin typeface="Footlight MT Light" pitchFamily="18" charset="0"/>
              </a:rPr>
              <a:t>Palaiologen</a:t>
            </a:r>
            <a:endParaRPr lang="de-DE" sz="2400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Kurze Einführung in die byzantinische Geschichte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Besonderheiten des orientalischen Römerreiches</a:t>
            </a:r>
            <a:endParaRPr lang="de-DE" sz="2800">
              <a:latin typeface="Eurostile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sz="2800" dirty="0">
              <a:latin typeface="Footlight MT Light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800" i="1" dirty="0">
                <a:latin typeface="Footlight MT Light" pitchFamily="18" charset="0"/>
              </a:rPr>
              <a:t>Orientalischer Despotismus</a:t>
            </a:r>
          </a:p>
          <a:p>
            <a:pPr eaLnBrk="1" hangingPunct="1">
              <a:lnSpc>
                <a:spcPct val="90000"/>
              </a:lnSpc>
            </a:pPr>
            <a:endParaRPr lang="de-DE" sz="2800" i="1" dirty="0">
              <a:latin typeface="Footlight MT Light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800" i="1" dirty="0">
                <a:latin typeface="Footlight MT Light" pitchFamily="18" charset="0"/>
              </a:rPr>
              <a:t>Vom heidnischen Gottkönigtum zum Cäsaropapismus</a:t>
            </a:r>
          </a:p>
          <a:p>
            <a:pPr eaLnBrk="1" hangingPunct="1">
              <a:lnSpc>
                <a:spcPct val="90000"/>
              </a:lnSpc>
            </a:pPr>
            <a:endParaRPr lang="de-DE" sz="2800" i="1" dirty="0">
              <a:latin typeface="Footlight MT Light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800" i="1" dirty="0">
                <a:latin typeface="Footlight MT Light" pitchFamily="18" charset="0"/>
              </a:rPr>
              <a:t>Bürokratie</a:t>
            </a:r>
          </a:p>
          <a:p>
            <a:pPr eaLnBrk="1" hangingPunct="1">
              <a:lnSpc>
                <a:spcPct val="90000"/>
              </a:lnSpc>
            </a:pPr>
            <a:endParaRPr lang="de-DE" sz="2800" i="1" dirty="0">
              <a:latin typeface="Footlight MT Light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800" i="1" dirty="0">
                <a:latin typeface="Footlight MT Light" pitchFamily="18" charset="0"/>
              </a:rPr>
              <a:t>Rolle der Kirche (Staat und Bildung)</a:t>
            </a:r>
          </a:p>
          <a:p>
            <a:pPr eaLnBrk="1" hangingPunct="1">
              <a:lnSpc>
                <a:spcPct val="90000"/>
              </a:lnSpc>
            </a:pPr>
            <a:endParaRPr lang="de-DE" sz="2800" i="1" dirty="0">
              <a:latin typeface="Footlight MT Light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800" i="1" dirty="0">
                <a:latin typeface="Footlight MT Light" pitchFamily="18" charset="0"/>
              </a:rPr>
              <a:t>Militär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Byzanz unter Justinian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Überblick über die oströmische Geschichte 395-518</a:t>
            </a:r>
            <a:endParaRPr lang="de-DE" sz="2800">
              <a:latin typeface="Eurostil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364E072-60B2-4DA3-B0CD-CF46E14AA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902808" cy="48965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53FA205E-E4E7-42BB-9273-AE0C7342A02D}"/>
              </a:ext>
            </a:extLst>
          </p:cNvPr>
          <p:cNvSpPr txBox="1"/>
          <p:nvPr/>
        </p:nvSpPr>
        <p:spPr>
          <a:xfrm>
            <a:off x="6102914" y="6165304"/>
            <a:ext cx="3054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u="sng" dirty="0">
                <a:hlinkClick r:id="rId3"/>
              </a:rPr>
              <a:t>https://commons.wikimedia.org/wiki/File:Justinian_Byzanz.png</a:t>
            </a:r>
            <a:r>
              <a:rPr lang="de-DE" sz="8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Byzanz unter Justinian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Justinian I. 527 – 565  </a:t>
            </a:r>
            <a:endParaRPr lang="de-DE" sz="2800">
              <a:latin typeface="Eurostile"/>
            </a:endParaRPr>
          </a:p>
        </p:txBody>
      </p:sp>
      <p:sp>
        <p:nvSpPr>
          <p:cNvPr id="19458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>
                <a:latin typeface="Footlight MT Light" pitchFamily="18" charset="0"/>
              </a:rPr>
              <a:t>Justin I. 518-27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aus einer bäuerl. Familie im Illyricum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Militärische Karriere</a:t>
            </a:r>
          </a:p>
          <a:p>
            <a:pPr eaLnBrk="1" hangingPunct="1">
              <a:lnSpc>
                <a:spcPct val="90000"/>
              </a:lnSpc>
            </a:pPr>
            <a:endParaRPr lang="de-DE" sz="2400">
              <a:latin typeface="Footlight MT Light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800">
                <a:latin typeface="Footlight MT Light" pitchFamily="18" charset="0"/>
              </a:rPr>
              <a:t>Justinian I. 527-65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Neffe von Justin,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treibende Kraft und Nachfolger</a:t>
            </a:r>
          </a:p>
          <a:p>
            <a:pPr eaLnBrk="1" hangingPunct="1">
              <a:lnSpc>
                <a:spcPct val="90000"/>
              </a:lnSpc>
            </a:pPr>
            <a:endParaRPr lang="de-DE" sz="2400">
              <a:latin typeface="Footlight MT Light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800">
                <a:latin typeface="Footlight MT Light" pitchFamily="18" charset="0"/>
              </a:rPr>
              <a:t>Theodora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Seit 525 mit Justinian verheiratet, Herkunft: Zirkus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Starker Einfluss auf die Politik,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promonophysitisch, antiaristokratisch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Byzanz unter Justinian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Justinian I. 527 – 565  </a:t>
            </a:r>
            <a:endParaRPr lang="de-DE" sz="2800">
              <a:latin typeface="Eurostile"/>
            </a:endParaRPr>
          </a:p>
        </p:txBody>
      </p:sp>
      <p:sp>
        <p:nvSpPr>
          <p:cNvPr id="35843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eaLnBrk="1" hangingPunct="1"/>
            <a:r>
              <a:rPr lang="de-DE">
                <a:latin typeface="Footlight MT Light" pitchFamily="18" charset="0"/>
              </a:rPr>
              <a:t>Religionspolitik Justinians</a:t>
            </a:r>
          </a:p>
          <a:p>
            <a:pPr eaLnBrk="1" hangingPunct="1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Entgegenkommen gegenüber Monophysiten</a:t>
            </a:r>
          </a:p>
          <a:p>
            <a:pPr eaLnBrk="1" hangingPunct="1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Antiheidnische Maßnahmen</a:t>
            </a:r>
          </a:p>
          <a:p>
            <a:pPr eaLnBrk="1" hangingPunct="1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Schließung der Akademie</a:t>
            </a:r>
          </a:p>
          <a:p>
            <a:pPr eaLnBrk="1" hangingPunct="1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eaLnBrk="1" hangingPunct="1"/>
            <a:r>
              <a:rPr lang="de-DE">
                <a:latin typeface="Footlight MT Light" pitchFamily="18" charset="0"/>
              </a:rPr>
              <a:t>Gesetzgebung</a:t>
            </a:r>
          </a:p>
          <a:p>
            <a:pPr eaLnBrk="1" hangingPunct="1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Corpus Iuris Civilis: </a:t>
            </a:r>
          </a:p>
          <a:p>
            <a:pPr eaLnBrk="1" hangingPunct="1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Codex Iustinianus (Gesetzessammlung), </a:t>
            </a:r>
          </a:p>
          <a:p>
            <a:pPr eaLnBrk="1" hangingPunct="1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Institutiones (Lehrbuch), </a:t>
            </a:r>
          </a:p>
          <a:p>
            <a:pPr eaLnBrk="1" hangingPunct="1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Pandekten (Klassiker)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Byzanz unter Justinian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Probleme der Regierung Justinians  </a:t>
            </a:r>
            <a:endParaRPr lang="de-DE" sz="2800">
              <a:latin typeface="Eurostile"/>
            </a:endParaRPr>
          </a:p>
        </p:txBody>
      </p:sp>
      <p:sp>
        <p:nvSpPr>
          <p:cNvPr id="20484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>
                <a:latin typeface="Footlight MT Light" pitchFamily="18" charset="0"/>
              </a:rPr>
              <a:t>Nika-Aufstand 532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Zirkusparteien (Blaue und Grüne) rebellieren gegen kaiserliche Gewalt und Steuerdruck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Blutige Niederschlagung durch Belisar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Wiederherstellung der Hagia Sophia</a:t>
            </a:r>
          </a:p>
          <a:p>
            <a:pPr>
              <a:lnSpc>
                <a:spcPct val="90000"/>
              </a:lnSpc>
            </a:pPr>
            <a:endParaRPr lang="de-DE" sz="2800"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r>
              <a:rPr lang="de-DE">
                <a:latin typeface="Footlight MT Light" pitchFamily="18" charset="0"/>
              </a:rPr>
              <a:t>Die justinianische Pest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395288" y="0"/>
            <a:ext cx="8424862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Byzanz im 6. und 7. Jahrhundert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Rückzug im Westen  </a:t>
            </a:r>
            <a:endParaRPr lang="de-DE" sz="2800">
              <a:latin typeface="Eurostile"/>
            </a:endParaRPr>
          </a:p>
        </p:txBody>
      </p:sp>
      <p:pic>
        <p:nvPicPr>
          <p:cNvPr id="21506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91440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98573124-5C0D-42A5-8B92-FB6485318642}"/>
              </a:ext>
            </a:extLst>
          </p:cNvPr>
          <p:cNvSpPr txBox="1"/>
          <p:nvPr/>
        </p:nvSpPr>
        <p:spPr>
          <a:xfrm>
            <a:off x="107504" y="4869160"/>
            <a:ext cx="29523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hlinkClick r:id="rId3"/>
              </a:rPr>
              <a:t>https://it.wikipedia.org/wiki/File:Alboin%27s_Italy-it.svg</a:t>
            </a:r>
            <a:r>
              <a:rPr lang="de-DE" sz="600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EE1CD7AE-AF4F-40CB-B871-225190D85DB0}"/>
              </a:ext>
            </a:extLst>
          </p:cNvPr>
          <p:cNvSpPr txBox="1"/>
          <p:nvPr/>
        </p:nvSpPr>
        <p:spPr>
          <a:xfrm>
            <a:off x="3347864" y="4869160"/>
            <a:ext cx="37444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hlinkClick r:id="rId4"/>
              </a:rPr>
              <a:t>https://commons.wikimedia.org/wiki/File:Rotari%27s_Italy.svg</a:t>
            </a:r>
            <a:r>
              <a:rPr lang="de-DE" sz="600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398720F1-D608-41F0-8F36-4FE5925B3A2E}"/>
              </a:ext>
            </a:extLst>
          </p:cNvPr>
          <p:cNvSpPr txBox="1"/>
          <p:nvPr/>
        </p:nvSpPr>
        <p:spPr>
          <a:xfrm>
            <a:off x="6465018" y="4869160"/>
            <a:ext cx="23551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hlinkClick r:id="rId5"/>
              </a:rPr>
              <a:t>https://commons.wikimedia.org/wiki/File:Aistulf%27s_Italy-it.svg</a:t>
            </a:r>
            <a:r>
              <a:rPr lang="de-DE" sz="6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Bildschirmpräsentation (4:3)</PresentationFormat>
  <Paragraphs>237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</vt:lpstr>
      <vt:lpstr>Eurostile</vt:lpstr>
      <vt:lpstr>Footlight MT Light</vt:lpstr>
      <vt:lpstr>Symbol</vt:lpstr>
      <vt:lpstr>Times New Roman</vt:lpstr>
      <vt:lpstr>Larissa</vt:lpstr>
      <vt:lpstr>Europa im Mittelalter Grundzüge der mittelalterlichen Geschichte vom vorläufigen Ende des weströmischen Kaisertums 476 bis zur Entdeckung Amerikas 1492</vt:lpstr>
      <vt:lpstr>I.) Kurze Einführung in die byzantinische Geschichte 1.) Spätantike Vorgeschichte</vt:lpstr>
      <vt:lpstr>I.) Kurze Einführung in die byzantinische Geschichte 2.) Einteilung der byzantinischen Geschichte</vt:lpstr>
      <vt:lpstr>I.) Kurze Einführung in die byzantinische Geschichte 3.) Besonderheiten des orientalischen Römerreiches</vt:lpstr>
      <vt:lpstr>II.) Byzanz unter Justinian 1.) Überblick über die oströmische Geschichte 395-518</vt:lpstr>
      <vt:lpstr>II.) Byzanz unter Justinian 2.) Justinian I. 527 – 565  </vt:lpstr>
      <vt:lpstr>II.) Byzanz unter Justinian 2.) Justinian I. 527 – 565  </vt:lpstr>
      <vt:lpstr>II.) Byzanz unter Justinian 3.) Probleme der Regierung Justinians  </vt:lpstr>
      <vt:lpstr>III.) Byzanz im 6. und 7. Jahrhundert 1.) Rückzug im Westen  </vt:lpstr>
      <vt:lpstr>III.) Byzanz im 6. und 7. Jahrhundert 2.) Rückzug im Osten  </vt:lpstr>
      <vt:lpstr>III.) Byzanz im 6. und 7. Jahrhundert 3.) Niedergang der herakleianischen Dynastie  </vt:lpstr>
      <vt:lpstr>  </vt:lpstr>
      <vt:lpstr>I.) Zum Stand des Christentums am Beginn des Mittelalters 1.) Vom Ende der Verfolgungen zur Staatsreligion  </vt:lpstr>
      <vt:lpstr>I.) Zum Stand des Christentums am Beginn des Mittelalters 2.) Die Kirchenorganisation  </vt:lpstr>
      <vt:lpstr>I.) Zum Stand des Christentums am Beginn des Mittelalters 3.) Das Mönchtum  </vt:lpstr>
      <vt:lpstr>I.) Zum Stand des Christentums am Beginn des Mittelalters 4.) Die großen Konzilien  </vt:lpstr>
      <vt:lpstr>II.) Der Arianismus 1.) Die Entwicklung einer zweiten Kirche   </vt:lpstr>
      <vt:lpstr>II.) Der Arianismus 2.) Die Germanenreiche und der Arianismus   </vt:lpstr>
      <vt:lpstr>II.) Der Arianismus 3.) Das Ende des Arianismus   </vt:lpstr>
      <vt:lpstr>III.) Das Heidentum und die Mission 1.) Konkurrenz des römischen Heidentums   </vt:lpstr>
      <vt:lpstr>III.) Das Heidentum und die Mission 2.) Auswirkungen der Christianisierung   </vt:lpstr>
      <vt:lpstr>III.) Das Heidentum und die Mission 3.) Germanenmission   </vt:lpstr>
      <vt:lpstr>III.) Das Heidentum und die Mission 3.) Germanenmission   </vt:lpstr>
      <vt:lpstr>Bildreferenzen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275</cp:revision>
  <dcterms:created xsi:type="dcterms:W3CDTF">2017-04-18T11:03:37Z</dcterms:created>
  <dcterms:modified xsi:type="dcterms:W3CDTF">2021-03-10T21:02:04Z</dcterms:modified>
</cp:coreProperties>
</file>