
<file path=[Content_Types].xml><?xml version="1.0" encoding="utf-8"?>
<Types xmlns="http://schemas.openxmlformats.org/package/2006/content-types">
  <Default Extension="jpeg" ContentType="image/jpeg"/>
  <Default Extension="mp4" ContentType="vide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9" r:id="rId4"/>
    <p:sldId id="260" r:id="rId5"/>
    <p:sldId id="261" r:id="rId6"/>
    <p:sldId id="266" r:id="rId7"/>
    <p:sldId id="264" r:id="rId8"/>
    <p:sldId id="265" r:id="rId9"/>
    <p:sldId id="262" r:id="rId10"/>
    <p:sldId id="270" r:id="rId11"/>
    <p:sldId id="268" r:id="rId12"/>
    <p:sldId id="269" r:id="rId13"/>
    <p:sldId id="271" r:id="rId14"/>
    <p:sldId id="272" r:id="rId15"/>
    <p:sldId id="273" r:id="rId16"/>
    <p:sldId id="274"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2DB579A-7E91-475C-840B-50B3B5675D7E}">
          <p14:sldIdLst>
            <p14:sldId id="256"/>
            <p14:sldId id="258"/>
            <p14:sldId id="259"/>
            <p14:sldId id="260"/>
            <p14:sldId id="261"/>
            <p14:sldId id="266"/>
            <p14:sldId id="264"/>
            <p14:sldId id="265"/>
            <p14:sldId id="262"/>
            <p14:sldId id="270"/>
            <p14:sldId id="268"/>
            <p14:sldId id="269"/>
            <p14:sldId id="271"/>
            <p14:sldId id="272"/>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CBCA5-C734-4397-A36B-12E8DB3EF53B}" v="224" dt="2024-05-29T10:59:20.714"/>
    <p1510:client id="{27CCC427-9970-4C20-AC48-49C94FCF6C6B}" v="71" dt="2024-05-28T13:55:07.124"/>
    <p1510:client id="{5F9C3F4B-F384-4E3E-B32A-86F5E15758D8}" v="515" dt="2024-05-28T13:51:00.837"/>
    <p1510:client id="{888D02F1-021D-4F26-9F0F-D1082847D720}" v="628" dt="2024-05-27T14:22:11.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FF0DE5-6790-4153-9188-62BD8E3E82A0}"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82F0F48A-7CEF-4444-BC7F-237823EC1100}">
      <dgm:prSet/>
      <dgm:spPr/>
      <dgm:t>
        <a:bodyPr/>
        <a:lstStyle/>
        <a:p>
          <a:r>
            <a:rPr lang="de-DE"/>
            <a:t>"Ein Lohn wird als gerecht empfunden, wenn Kollegen für die gleiche Arbeit das gleiche verdienen"  (SWR Wissen)</a:t>
          </a:r>
          <a:endParaRPr lang="en-US"/>
        </a:p>
      </dgm:t>
    </dgm:pt>
    <dgm:pt modelId="{2F33659C-82D9-4B61-B9D9-704B2A2FD18C}" type="parTrans" cxnId="{0FFA2EB0-EFF0-45DE-B79B-B0725176F213}">
      <dgm:prSet/>
      <dgm:spPr/>
      <dgm:t>
        <a:bodyPr/>
        <a:lstStyle/>
        <a:p>
          <a:endParaRPr lang="en-US"/>
        </a:p>
      </dgm:t>
    </dgm:pt>
    <dgm:pt modelId="{CA497399-51AC-42CE-8ECB-93F8336BE6E2}" type="sibTrans" cxnId="{0FFA2EB0-EFF0-45DE-B79B-B0725176F213}">
      <dgm:prSet/>
      <dgm:spPr/>
      <dgm:t>
        <a:bodyPr/>
        <a:lstStyle/>
        <a:p>
          <a:endParaRPr lang="en-US"/>
        </a:p>
      </dgm:t>
    </dgm:pt>
    <dgm:pt modelId="{9A08594B-4D13-4294-8AA4-72B5FB0E5881}">
      <dgm:prSet/>
      <dgm:spPr/>
      <dgm:t>
        <a:bodyPr/>
        <a:lstStyle/>
        <a:p>
          <a:r>
            <a:rPr lang="de-DE"/>
            <a:t>"Die Lohngerechtigkeit lässt sich höchstens als ein Zustand beschreiben, bei welchen der Zufriedenheitsgrad aller Beteiligten am größten ist" (hrpraxis.de)</a:t>
          </a:r>
          <a:endParaRPr lang="en-US"/>
        </a:p>
      </dgm:t>
    </dgm:pt>
    <dgm:pt modelId="{9089B2A9-2B42-41CE-A497-3506FC95509E}" type="parTrans" cxnId="{5B47ABFF-4AFE-447F-A01F-AEB64428C7AD}">
      <dgm:prSet/>
      <dgm:spPr/>
      <dgm:t>
        <a:bodyPr/>
        <a:lstStyle/>
        <a:p>
          <a:endParaRPr lang="en-US"/>
        </a:p>
      </dgm:t>
    </dgm:pt>
    <dgm:pt modelId="{D1C0CDA3-9743-449B-8E2E-386C9C102DCC}" type="sibTrans" cxnId="{5B47ABFF-4AFE-447F-A01F-AEB64428C7AD}">
      <dgm:prSet/>
      <dgm:spPr/>
      <dgm:t>
        <a:bodyPr/>
        <a:lstStyle/>
        <a:p>
          <a:endParaRPr lang="en-US"/>
        </a:p>
      </dgm:t>
    </dgm:pt>
    <dgm:pt modelId="{AF2798A3-0A27-4072-A386-7469E3B31662}">
      <dgm:prSet/>
      <dgm:spPr/>
      <dgm:t>
        <a:bodyPr/>
        <a:lstStyle/>
        <a:p>
          <a:r>
            <a:rPr lang="de-DE"/>
            <a:t>Betriebswirtschaftliche Sicht: Erich Kosiol hat ein allgemeines Äquivalenzprinzip entwickelt, das erstens den Grundsatz der Äquivalenz von Lohn und Anforderungsgrad und zweitens den Grundsatz der Äquivalenz von Lohn und Leistungsgrad fordert. Beide Komponenten müssen berücksichtigt werden</a:t>
          </a:r>
          <a:endParaRPr lang="en-US"/>
        </a:p>
      </dgm:t>
    </dgm:pt>
    <dgm:pt modelId="{41E79A7B-CF89-49E0-9522-FFDFDFF13F3D}" type="parTrans" cxnId="{4838DE5B-4E62-4A45-AE50-6BCCF935BE2B}">
      <dgm:prSet/>
      <dgm:spPr/>
      <dgm:t>
        <a:bodyPr/>
        <a:lstStyle/>
        <a:p>
          <a:endParaRPr lang="en-US"/>
        </a:p>
      </dgm:t>
    </dgm:pt>
    <dgm:pt modelId="{7951A2DD-5AD4-4C56-A01F-4C7FF306E47F}" type="sibTrans" cxnId="{4838DE5B-4E62-4A45-AE50-6BCCF935BE2B}">
      <dgm:prSet/>
      <dgm:spPr/>
      <dgm:t>
        <a:bodyPr/>
        <a:lstStyle/>
        <a:p>
          <a:endParaRPr lang="en-US"/>
        </a:p>
      </dgm:t>
    </dgm:pt>
    <dgm:pt modelId="{C85460EB-0B63-4390-9E69-31727DB041ED}">
      <dgm:prSet/>
      <dgm:spPr/>
      <dgm:t>
        <a:bodyPr/>
        <a:lstStyle/>
        <a:p>
          <a:r>
            <a:rPr lang="de-DE"/>
            <a:t>"Er soll eine menschenwürdige Existenz auch für die Familie des Arbeitnehmenden gewährleisten" (DGB Bildungswerk)</a:t>
          </a:r>
          <a:endParaRPr lang="en-US"/>
        </a:p>
      </dgm:t>
    </dgm:pt>
    <dgm:pt modelId="{2E314FB4-0002-4C36-8226-D935420FA0BE}" type="parTrans" cxnId="{76C2A981-C0C7-41DA-B028-9C6000714AB4}">
      <dgm:prSet/>
      <dgm:spPr/>
      <dgm:t>
        <a:bodyPr/>
        <a:lstStyle/>
        <a:p>
          <a:endParaRPr lang="en-US"/>
        </a:p>
      </dgm:t>
    </dgm:pt>
    <dgm:pt modelId="{9AC56D9E-163D-4D63-958B-A2EFB13D62BB}" type="sibTrans" cxnId="{76C2A981-C0C7-41DA-B028-9C6000714AB4}">
      <dgm:prSet/>
      <dgm:spPr/>
      <dgm:t>
        <a:bodyPr/>
        <a:lstStyle/>
        <a:p>
          <a:endParaRPr lang="en-US"/>
        </a:p>
      </dgm:t>
    </dgm:pt>
    <dgm:pt modelId="{B475D970-D563-4465-B992-780E336C1553}" type="pres">
      <dgm:prSet presAssocID="{26FF0DE5-6790-4153-9188-62BD8E3E82A0}" presName="outerComposite" presStyleCnt="0">
        <dgm:presLayoutVars>
          <dgm:chMax val="5"/>
          <dgm:dir/>
          <dgm:resizeHandles val="exact"/>
        </dgm:presLayoutVars>
      </dgm:prSet>
      <dgm:spPr/>
    </dgm:pt>
    <dgm:pt modelId="{0B079DC0-31E8-4886-B8CF-14B17D88A05B}" type="pres">
      <dgm:prSet presAssocID="{26FF0DE5-6790-4153-9188-62BD8E3E82A0}" presName="dummyMaxCanvas" presStyleCnt="0">
        <dgm:presLayoutVars/>
      </dgm:prSet>
      <dgm:spPr/>
    </dgm:pt>
    <dgm:pt modelId="{3702D9F7-9838-4896-97ED-58D281AC7B93}" type="pres">
      <dgm:prSet presAssocID="{26FF0DE5-6790-4153-9188-62BD8E3E82A0}" presName="FourNodes_1" presStyleLbl="node1" presStyleIdx="0" presStyleCnt="4">
        <dgm:presLayoutVars>
          <dgm:bulletEnabled val="1"/>
        </dgm:presLayoutVars>
      </dgm:prSet>
      <dgm:spPr/>
    </dgm:pt>
    <dgm:pt modelId="{85CFBA9F-F989-4800-B073-EDCBCF51123B}" type="pres">
      <dgm:prSet presAssocID="{26FF0DE5-6790-4153-9188-62BD8E3E82A0}" presName="FourNodes_2" presStyleLbl="node1" presStyleIdx="1" presStyleCnt="4">
        <dgm:presLayoutVars>
          <dgm:bulletEnabled val="1"/>
        </dgm:presLayoutVars>
      </dgm:prSet>
      <dgm:spPr/>
    </dgm:pt>
    <dgm:pt modelId="{A9C8C255-491C-4924-A8FA-80FA5C494782}" type="pres">
      <dgm:prSet presAssocID="{26FF0DE5-6790-4153-9188-62BD8E3E82A0}" presName="FourNodes_3" presStyleLbl="node1" presStyleIdx="2" presStyleCnt="4">
        <dgm:presLayoutVars>
          <dgm:bulletEnabled val="1"/>
        </dgm:presLayoutVars>
      </dgm:prSet>
      <dgm:spPr/>
    </dgm:pt>
    <dgm:pt modelId="{1D649135-7D73-4B79-9724-8AE69D024267}" type="pres">
      <dgm:prSet presAssocID="{26FF0DE5-6790-4153-9188-62BD8E3E82A0}" presName="FourNodes_4" presStyleLbl="node1" presStyleIdx="3" presStyleCnt="4">
        <dgm:presLayoutVars>
          <dgm:bulletEnabled val="1"/>
        </dgm:presLayoutVars>
      </dgm:prSet>
      <dgm:spPr/>
    </dgm:pt>
    <dgm:pt modelId="{950CACD5-E370-4E53-A5A0-8A59D32212D3}" type="pres">
      <dgm:prSet presAssocID="{26FF0DE5-6790-4153-9188-62BD8E3E82A0}" presName="FourConn_1-2" presStyleLbl="fgAccFollowNode1" presStyleIdx="0" presStyleCnt="3">
        <dgm:presLayoutVars>
          <dgm:bulletEnabled val="1"/>
        </dgm:presLayoutVars>
      </dgm:prSet>
      <dgm:spPr/>
    </dgm:pt>
    <dgm:pt modelId="{2B9F3A7F-1F19-48AE-B089-EE1265A8F196}" type="pres">
      <dgm:prSet presAssocID="{26FF0DE5-6790-4153-9188-62BD8E3E82A0}" presName="FourConn_2-3" presStyleLbl="fgAccFollowNode1" presStyleIdx="1" presStyleCnt="3">
        <dgm:presLayoutVars>
          <dgm:bulletEnabled val="1"/>
        </dgm:presLayoutVars>
      </dgm:prSet>
      <dgm:spPr/>
    </dgm:pt>
    <dgm:pt modelId="{081B32F7-1AC9-4E42-AA5C-7DA769607A7E}" type="pres">
      <dgm:prSet presAssocID="{26FF0DE5-6790-4153-9188-62BD8E3E82A0}" presName="FourConn_3-4" presStyleLbl="fgAccFollowNode1" presStyleIdx="2" presStyleCnt="3">
        <dgm:presLayoutVars>
          <dgm:bulletEnabled val="1"/>
        </dgm:presLayoutVars>
      </dgm:prSet>
      <dgm:spPr/>
    </dgm:pt>
    <dgm:pt modelId="{7C69CB2F-2B93-4AD0-A88A-BF0D7047B861}" type="pres">
      <dgm:prSet presAssocID="{26FF0DE5-6790-4153-9188-62BD8E3E82A0}" presName="FourNodes_1_text" presStyleLbl="node1" presStyleIdx="3" presStyleCnt="4">
        <dgm:presLayoutVars>
          <dgm:bulletEnabled val="1"/>
        </dgm:presLayoutVars>
      </dgm:prSet>
      <dgm:spPr/>
    </dgm:pt>
    <dgm:pt modelId="{B7788864-C647-4DAB-AE44-75E22F92B778}" type="pres">
      <dgm:prSet presAssocID="{26FF0DE5-6790-4153-9188-62BD8E3E82A0}" presName="FourNodes_2_text" presStyleLbl="node1" presStyleIdx="3" presStyleCnt="4">
        <dgm:presLayoutVars>
          <dgm:bulletEnabled val="1"/>
        </dgm:presLayoutVars>
      </dgm:prSet>
      <dgm:spPr/>
    </dgm:pt>
    <dgm:pt modelId="{20E753EE-1F02-4EB9-BC67-0271EC700C51}" type="pres">
      <dgm:prSet presAssocID="{26FF0DE5-6790-4153-9188-62BD8E3E82A0}" presName="FourNodes_3_text" presStyleLbl="node1" presStyleIdx="3" presStyleCnt="4">
        <dgm:presLayoutVars>
          <dgm:bulletEnabled val="1"/>
        </dgm:presLayoutVars>
      </dgm:prSet>
      <dgm:spPr/>
    </dgm:pt>
    <dgm:pt modelId="{7751D232-A021-4516-9CE4-40EDCBE0DB66}" type="pres">
      <dgm:prSet presAssocID="{26FF0DE5-6790-4153-9188-62BD8E3E82A0}" presName="FourNodes_4_text" presStyleLbl="node1" presStyleIdx="3" presStyleCnt="4">
        <dgm:presLayoutVars>
          <dgm:bulletEnabled val="1"/>
        </dgm:presLayoutVars>
      </dgm:prSet>
      <dgm:spPr/>
    </dgm:pt>
  </dgm:ptLst>
  <dgm:cxnLst>
    <dgm:cxn modelId="{25FF4519-F704-46E6-8731-AD111D9B6CF0}" type="presOf" srcId="{26FF0DE5-6790-4153-9188-62BD8E3E82A0}" destId="{B475D970-D563-4465-B992-780E336C1553}" srcOrd="0" destOrd="0" presId="urn:microsoft.com/office/officeart/2005/8/layout/vProcess5"/>
    <dgm:cxn modelId="{9122E125-EB20-477A-9267-91155E529862}" type="presOf" srcId="{7951A2DD-5AD4-4C56-A01F-4C7FF306E47F}" destId="{081B32F7-1AC9-4E42-AA5C-7DA769607A7E}" srcOrd="0" destOrd="0" presId="urn:microsoft.com/office/officeart/2005/8/layout/vProcess5"/>
    <dgm:cxn modelId="{AF50363A-943A-4C69-A4E9-D06746947327}" type="presOf" srcId="{AF2798A3-0A27-4072-A386-7469E3B31662}" destId="{20E753EE-1F02-4EB9-BC67-0271EC700C51}" srcOrd="1" destOrd="0" presId="urn:microsoft.com/office/officeart/2005/8/layout/vProcess5"/>
    <dgm:cxn modelId="{4838DE5B-4E62-4A45-AE50-6BCCF935BE2B}" srcId="{26FF0DE5-6790-4153-9188-62BD8E3E82A0}" destId="{AF2798A3-0A27-4072-A386-7469E3B31662}" srcOrd="2" destOrd="0" parTransId="{41E79A7B-CF89-49E0-9522-FFDFDFF13F3D}" sibTransId="{7951A2DD-5AD4-4C56-A01F-4C7FF306E47F}"/>
    <dgm:cxn modelId="{A7118162-4B76-4EB8-9007-919AED723EAE}" type="presOf" srcId="{CA497399-51AC-42CE-8ECB-93F8336BE6E2}" destId="{950CACD5-E370-4E53-A5A0-8A59D32212D3}" srcOrd="0" destOrd="0" presId="urn:microsoft.com/office/officeart/2005/8/layout/vProcess5"/>
    <dgm:cxn modelId="{895A5B49-81CB-4E5E-9F85-C2B4C4EBF2C9}" type="presOf" srcId="{82F0F48A-7CEF-4444-BC7F-237823EC1100}" destId="{7C69CB2F-2B93-4AD0-A88A-BF0D7047B861}" srcOrd="1" destOrd="0" presId="urn:microsoft.com/office/officeart/2005/8/layout/vProcess5"/>
    <dgm:cxn modelId="{F032794E-6D13-4A4B-9831-FAFC8B24B1D8}" type="presOf" srcId="{AF2798A3-0A27-4072-A386-7469E3B31662}" destId="{A9C8C255-491C-4924-A8FA-80FA5C494782}" srcOrd="0" destOrd="0" presId="urn:microsoft.com/office/officeart/2005/8/layout/vProcess5"/>
    <dgm:cxn modelId="{E2F52279-16B5-4CE2-BF9B-B347BD93AC76}" type="presOf" srcId="{82F0F48A-7CEF-4444-BC7F-237823EC1100}" destId="{3702D9F7-9838-4896-97ED-58D281AC7B93}" srcOrd="0" destOrd="0" presId="urn:microsoft.com/office/officeart/2005/8/layout/vProcess5"/>
    <dgm:cxn modelId="{76C2A981-C0C7-41DA-B028-9C6000714AB4}" srcId="{26FF0DE5-6790-4153-9188-62BD8E3E82A0}" destId="{C85460EB-0B63-4390-9E69-31727DB041ED}" srcOrd="3" destOrd="0" parTransId="{2E314FB4-0002-4C36-8226-D935420FA0BE}" sibTransId="{9AC56D9E-163D-4D63-958B-A2EFB13D62BB}"/>
    <dgm:cxn modelId="{2420F48D-372A-4953-9ACD-554E5D0BD7DC}" type="presOf" srcId="{C85460EB-0B63-4390-9E69-31727DB041ED}" destId="{7751D232-A021-4516-9CE4-40EDCBE0DB66}" srcOrd="1" destOrd="0" presId="urn:microsoft.com/office/officeart/2005/8/layout/vProcess5"/>
    <dgm:cxn modelId="{0FFA2EB0-EFF0-45DE-B79B-B0725176F213}" srcId="{26FF0DE5-6790-4153-9188-62BD8E3E82A0}" destId="{82F0F48A-7CEF-4444-BC7F-237823EC1100}" srcOrd="0" destOrd="0" parTransId="{2F33659C-82D9-4B61-B9D9-704B2A2FD18C}" sibTransId="{CA497399-51AC-42CE-8ECB-93F8336BE6E2}"/>
    <dgm:cxn modelId="{D064BCD8-40B1-44B4-B3C4-EF8C9531F5CC}" type="presOf" srcId="{9A08594B-4D13-4294-8AA4-72B5FB0E5881}" destId="{B7788864-C647-4DAB-AE44-75E22F92B778}" srcOrd="1" destOrd="0" presId="urn:microsoft.com/office/officeart/2005/8/layout/vProcess5"/>
    <dgm:cxn modelId="{B7BE33E9-CD6F-493C-A2A3-1B6AC7914E5B}" type="presOf" srcId="{C85460EB-0B63-4390-9E69-31727DB041ED}" destId="{1D649135-7D73-4B79-9724-8AE69D024267}" srcOrd="0" destOrd="0" presId="urn:microsoft.com/office/officeart/2005/8/layout/vProcess5"/>
    <dgm:cxn modelId="{1FB587F0-591A-475C-873F-EECCED8A0BE8}" type="presOf" srcId="{D1C0CDA3-9743-449B-8E2E-386C9C102DCC}" destId="{2B9F3A7F-1F19-48AE-B089-EE1265A8F196}" srcOrd="0" destOrd="0" presId="urn:microsoft.com/office/officeart/2005/8/layout/vProcess5"/>
    <dgm:cxn modelId="{3051C8F2-3231-4700-A4AE-0EC14D0779D8}" type="presOf" srcId="{9A08594B-4D13-4294-8AA4-72B5FB0E5881}" destId="{85CFBA9F-F989-4800-B073-EDCBCF51123B}" srcOrd="0" destOrd="0" presId="urn:microsoft.com/office/officeart/2005/8/layout/vProcess5"/>
    <dgm:cxn modelId="{5B47ABFF-4AFE-447F-A01F-AEB64428C7AD}" srcId="{26FF0DE5-6790-4153-9188-62BD8E3E82A0}" destId="{9A08594B-4D13-4294-8AA4-72B5FB0E5881}" srcOrd="1" destOrd="0" parTransId="{9089B2A9-2B42-41CE-A497-3506FC95509E}" sibTransId="{D1C0CDA3-9743-449B-8E2E-386C9C102DCC}"/>
    <dgm:cxn modelId="{AADED9AE-11A1-434E-9B97-2E50AA93C170}" type="presParOf" srcId="{B475D970-D563-4465-B992-780E336C1553}" destId="{0B079DC0-31E8-4886-B8CF-14B17D88A05B}" srcOrd="0" destOrd="0" presId="urn:microsoft.com/office/officeart/2005/8/layout/vProcess5"/>
    <dgm:cxn modelId="{DD875BC6-ABBC-41AA-A81F-F7706273B482}" type="presParOf" srcId="{B475D970-D563-4465-B992-780E336C1553}" destId="{3702D9F7-9838-4896-97ED-58D281AC7B93}" srcOrd="1" destOrd="0" presId="urn:microsoft.com/office/officeart/2005/8/layout/vProcess5"/>
    <dgm:cxn modelId="{3F00CBE1-42DB-4FE6-A0DD-07D6019684E6}" type="presParOf" srcId="{B475D970-D563-4465-B992-780E336C1553}" destId="{85CFBA9F-F989-4800-B073-EDCBCF51123B}" srcOrd="2" destOrd="0" presId="urn:microsoft.com/office/officeart/2005/8/layout/vProcess5"/>
    <dgm:cxn modelId="{8DE156A6-0394-47B7-9690-E87B664F9267}" type="presParOf" srcId="{B475D970-D563-4465-B992-780E336C1553}" destId="{A9C8C255-491C-4924-A8FA-80FA5C494782}" srcOrd="3" destOrd="0" presId="urn:microsoft.com/office/officeart/2005/8/layout/vProcess5"/>
    <dgm:cxn modelId="{A405FB4F-A69B-4B1C-8015-34AA812F8988}" type="presParOf" srcId="{B475D970-D563-4465-B992-780E336C1553}" destId="{1D649135-7D73-4B79-9724-8AE69D024267}" srcOrd="4" destOrd="0" presId="urn:microsoft.com/office/officeart/2005/8/layout/vProcess5"/>
    <dgm:cxn modelId="{EC4D0337-029E-44B2-A498-DD29058CDEBF}" type="presParOf" srcId="{B475D970-D563-4465-B992-780E336C1553}" destId="{950CACD5-E370-4E53-A5A0-8A59D32212D3}" srcOrd="5" destOrd="0" presId="urn:microsoft.com/office/officeart/2005/8/layout/vProcess5"/>
    <dgm:cxn modelId="{46E5F588-A237-4A15-B2A0-51D3276B3330}" type="presParOf" srcId="{B475D970-D563-4465-B992-780E336C1553}" destId="{2B9F3A7F-1F19-48AE-B089-EE1265A8F196}" srcOrd="6" destOrd="0" presId="urn:microsoft.com/office/officeart/2005/8/layout/vProcess5"/>
    <dgm:cxn modelId="{ECB811A5-6098-497D-9DB7-191A4D95421A}" type="presParOf" srcId="{B475D970-D563-4465-B992-780E336C1553}" destId="{081B32F7-1AC9-4E42-AA5C-7DA769607A7E}" srcOrd="7" destOrd="0" presId="urn:microsoft.com/office/officeart/2005/8/layout/vProcess5"/>
    <dgm:cxn modelId="{88F344E6-4FCE-4C5F-AC91-B8A0BDD6C935}" type="presParOf" srcId="{B475D970-D563-4465-B992-780E336C1553}" destId="{7C69CB2F-2B93-4AD0-A88A-BF0D7047B861}" srcOrd="8" destOrd="0" presId="urn:microsoft.com/office/officeart/2005/8/layout/vProcess5"/>
    <dgm:cxn modelId="{F228D206-7E93-4200-BE2E-260B88C0DEE5}" type="presParOf" srcId="{B475D970-D563-4465-B992-780E336C1553}" destId="{B7788864-C647-4DAB-AE44-75E22F92B778}" srcOrd="9" destOrd="0" presId="urn:microsoft.com/office/officeart/2005/8/layout/vProcess5"/>
    <dgm:cxn modelId="{06C0C2A4-D2D7-46DA-B06E-4DA3D5EE3D3B}" type="presParOf" srcId="{B475D970-D563-4465-B992-780E336C1553}" destId="{20E753EE-1F02-4EB9-BC67-0271EC700C51}" srcOrd="10" destOrd="0" presId="urn:microsoft.com/office/officeart/2005/8/layout/vProcess5"/>
    <dgm:cxn modelId="{624270E7-DA41-45F3-9745-7B9232E39D76}" type="presParOf" srcId="{B475D970-D563-4465-B992-780E336C1553}" destId="{7751D232-A021-4516-9CE4-40EDCBE0DB6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FFE8D1-B8FD-4A6F-BF29-B175340B504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32B9442-E404-4449-BC54-7DE3829E457F}">
      <dgm:prSet/>
      <dgm:spPr/>
      <dgm:t>
        <a:bodyPr/>
        <a:lstStyle/>
        <a:p>
          <a:r>
            <a:rPr lang="de-DE"/>
            <a:t>Rahmenbedingungen für Frauen im Unternehmen schaffen</a:t>
          </a:r>
          <a:endParaRPr lang="en-US"/>
        </a:p>
      </dgm:t>
    </dgm:pt>
    <dgm:pt modelId="{2E16F484-ABD2-44AB-9081-1603F9558419}" type="parTrans" cxnId="{5224077D-5AD0-49FD-BC19-CF454DAE492D}">
      <dgm:prSet/>
      <dgm:spPr/>
      <dgm:t>
        <a:bodyPr/>
        <a:lstStyle/>
        <a:p>
          <a:endParaRPr lang="en-US"/>
        </a:p>
      </dgm:t>
    </dgm:pt>
    <dgm:pt modelId="{FC909CB9-B6E4-42B9-9AB3-A01BD6027C65}" type="sibTrans" cxnId="{5224077D-5AD0-49FD-BC19-CF454DAE492D}">
      <dgm:prSet/>
      <dgm:spPr/>
      <dgm:t>
        <a:bodyPr/>
        <a:lstStyle/>
        <a:p>
          <a:endParaRPr lang="en-US"/>
        </a:p>
      </dgm:t>
    </dgm:pt>
    <dgm:pt modelId="{9252E020-DF0E-4CDD-A10B-E06269C5A994}">
      <dgm:prSet/>
      <dgm:spPr/>
      <dgm:t>
        <a:bodyPr/>
        <a:lstStyle/>
        <a:p>
          <a:r>
            <a:rPr lang="de-DE"/>
            <a:t>Lohntransparenz schaffen</a:t>
          </a:r>
          <a:endParaRPr lang="en-US"/>
        </a:p>
      </dgm:t>
    </dgm:pt>
    <dgm:pt modelId="{E150DBCF-4A5C-4D8C-AFC1-48DDEA99B389}" type="parTrans" cxnId="{F3F1E92D-3987-4721-BDFA-70DF5F106CF8}">
      <dgm:prSet/>
      <dgm:spPr/>
      <dgm:t>
        <a:bodyPr/>
        <a:lstStyle/>
        <a:p>
          <a:endParaRPr lang="en-US"/>
        </a:p>
      </dgm:t>
    </dgm:pt>
    <dgm:pt modelId="{70E05D25-23D0-4FF4-B13C-85CFC14D134D}" type="sibTrans" cxnId="{F3F1E92D-3987-4721-BDFA-70DF5F106CF8}">
      <dgm:prSet/>
      <dgm:spPr/>
      <dgm:t>
        <a:bodyPr/>
        <a:lstStyle/>
        <a:p>
          <a:endParaRPr lang="en-US"/>
        </a:p>
      </dgm:t>
    </dgm:pt>
    <dgm:pt modelId="{8629D34A-8998-4B7A-80E4-91236F01C315}">
      <dgm:prSet/>
      <dgm:spPr/>
      <dgm:t>
        <a:bodyPr/>
        <a:lstStyle/>
        <a:p>
          <a:r>
            <a:rPr lang="de-DE"/>
            <a:t>Gründe strukturell bekämpfen</a:t>
          </a:r>
          <a:endParaRPr lang="en-US"/>
        </a:p>
      </dgm:t>
    </dgm:pt>
    <dgm:pt modelId="{162B95A7-98D0-40A1-9CAC-D7E57FC7EEE3}" type="parTrans" cxnId="{96DAB309-7F5D-47D6-B6F6-1DA2F0E8D84D}">
      <dgm:prSet/>
      <dgm:spPr/>
      <dgm:t>
        <a:bodyPr/>
        <a:lstStyle/>
        <a:p>
          <a:endParaRPr lang="en-US"/>
        </a:p>
      </dgm:t>
    </dgm:pt>
    <dgm:pt modelId="{01ACBA68-2D1F-4E5B-9DD1-B55E763844E0}" type="sibTrans" cxnId="{96DAB309-7F5D-47D6-B6F6-1DA2F0E8D84D}">
      <dgm:prSet/>
      <dgm:spPr/>
      <dgm:t>
        <a:bodyPr/>
        <a:lstStyle/>
        <a:p>
          <a:endParaRPr lang="en-US"/>
        </a:p>
      </dgm:t>
    </dgm:pt>
    <dgm:pt modelId="{EBDE1C4F-8684-4FDF-9A5F-CA15F32BF0F2}">
      <dgm:prSet/>
      <dgm:spPr/>
      <dgm:t>
        <a:bodyPr/>
        <a:lstStyle/>
        <a:p>
          <a:r>
            <a:rPr lang="de-DE"/>
            <a:t>Maßnahmen schaffen, um gefestigtes Rollenverständnis zu lösen-&gt; Bewertung von Arbeitsleistung unabhängig vom Geschlecht </a:t>
          </a:r>
          <a:endParaRPr lang="en-US"/>
        </a:p>
      </dgm:t>
    </dgm:pt>
    <dgm:pt modelId="{CF5DC9FD-50E8-42B5-99F5-DB4E86F17056}" type="parTrans" cxnId="{91B9298D-F6A6-4C9C-BE5E-FDB32DEF2A98}">
      <dgm:prSet/>
      <dgm:spPr/>
      <dgm:t>
        <a:bodyPr/>
        <a:lstStyle/>
        <a:p>
          <a:endParaRPr lang="en-US"/>
        </a:p>
      </dgm:t>
    </dgm:pt>
    <dgm:pt modelId="{CB44D31A-5771-43E4-8386-F4BF78F7B12A}" type="sibTrans" cxnId="{91B9298D-F6A6-4C9C-BE5E-FDB32DEF2A98}">
      <dgm:prSet/>
      <dgm:spPr/>
      <dgm:t>
        <a:bodyPr/>
        <a:lstStyle/>
        <a:p>
          <a:endParaRPr lang="en-US"/>
        </a:p>
      </dgm:t>
    </dgm:pt>
    <dgm:pt modelId="{2504FC07-6562-4ED7-B189-1766DF938BE8}" type="pres">
      <dgm:prSet presAssocID="{6EFFE8D1-B8FD-4A6F-BF29-B175340B504A}" presName="linear" presStyleCnt="0">
        <dgm:presLayoutVars>
          <dgm:animLvl val="lvl"/>
          <dgm:resizeHandles val="exact"/>
        </dgm:presLayoutVars>
      </dgm:prSet>
      <dgm:spPr/>
    </dgm:pt>
    <dgm:pt modelId="{F0E8119B-5574-4283-A917-4E17F1117C8A}" type="pres">
      <dgm:prSet presAssocID="{A32B9442-E404-4449-BC54-7DE3829E457F}" presName="parentText" presStyleLbl="node1" presStyleIdx="0" presStyleCnt="4">
        <dgm:presLayoutVars>
          <dgm:chMax val="0"/>
          <dgm:bulletEnabled val="1"/>
        </dgm:presLayoutVars>
      </dgm:prSet>
      <dgm:spPr/>
    </dgm:pt>
    <dgm:pt modelId="{6756D9D4-1A54-4F89-8C7A-5CA20321B3F2}" type="pres">
      <dgm:prSet presAssocID="{FC909CB9-B6E4-42B9-9AB3-A01BD6027C65}" presName="spacer" presStyleCnt="0"/>
      <dgm:spPr/>
    </dgm:pt>
    <dgm:pt modelId="{374B132C-C5C5-4C74-9D93-F0373852B363}" type="pres">
      <dgm:prSet presAssocID="{9252E020-DF0E-4CDD-A10B-E06269C5A994}" presName="parentText" presStyleLbl="node1" presStyleIdx="1" presStyleCnt="4">
        <dgm:presLayoutVars>
          <dgm:chMax val="0"/>
          <dgm:bulletEnabled val="1"/>
        </dgm:presLayoutVars>
      </dgm:prSet>
      <dgm:spPr/>
    </dgm:pt>
    <dgm:pt modelId="{F9A95A84-9D82-4666-B2B6-0931F3D7186B}" type="pres">
      <dgm:prSet presAssocID="{70E05D25-23D0-4FF4-B13C-85CFC14D134D}" presName="spacer" presStyleCnt="0"/>
      <dgm:spPr/>
    </dgm:pt>
    <dgm:pt modelId="{2DE33F4B-C3A0-4960-8279-4CC4773519E5}" type="pres">
      <dgm:prSet presAssocID="{8629D34A-8998-4B7A-80E4-91236F01C315}" presName="parentText" presStyleLbl="node1" presStyleIdx="2" presStyleCnt="4">
        <dgm:presLayoutVars>
          <dgm:chMax val="0"/>
          <dgm:bulletEnabled val="1"/>
        </dgm:presLayoutVars>
      </dgm:prSet>
      <dgm:spPr/>
    </dgm:pt>
    <dgm:pt modelId="{39A0DE8E-1B7B-457B-AA89-0502B829FE81}" type="pres">
      <dgm:prSet presAssocID="{01ACBA68-2D1F-4E5B-9DD1-B55E763844E0}" presName="spacer" presStyleCnt="0"/>
      <dgm:spPr/>
    </dgm:pt>
    <dgm:pt modelId="{860BAD71-E629-468F-BABB-93EB934861EE}" type="pres">
      <dgm:prSet presAssocID="{EBDE1C4F-8684-4FDF-9A5F-CA15F32BF0F2}" presName="parentText" presStyleLbl="node1" presStyleIdx="3" presStyleCnt="4">
        <dgm:presLayoutVars>
          <dgm:chMax val="0"/>
          <dgm:bulletEnabled val="1"/>
        </dgm:presLayoutVars>
      </dgm:prSet>
      <dgm:spPr/>
    </dgm:pt>
  </dgm:ptLst>
  <dgm:cxnLst>
    <dgm:cxn modelId="{96DAB309-7F5D-47D6-B6F6-1DA2F0E8D84D}" srcId="{6EFFE8D1-B8FD-4A6F-BF29-B175340B504A}" destId="{8629D34A-8998-4B7A-80E4-91236F01C315}" srcOrd="2" destOrd="0" parTransId="{162B95A7-98D0-40A1-9CAC-D7E57FC7EEE3}" sibTransId="{01ACBA68-2D1F-4E5B-9DD1-B55E763844E0}"/>
    <dgm:cxn modelId="{FB8A9C0F-96C5-4DE2-8BBD-70665691360A}" type="presOf" srcId="{8629D34A-8998-4B7A-80E4-91236F01C315}" destId="{2DE33F4B-C3A0-4960-8279-4CC4773519E5}" srcOrd="0" destOrd="0" presId="urn:microsoft.com/office/officeart/2005/8/layout/vList2"/>
    <dgm:cxn modelId="{03515322-3F5D-49C7-AC12-B473F6F6475E}" type="presOf" srcId="{6EFFE8D1-B8FD-4A6F-BF29-B175340B504A}" destId="{2504FC07-6562-4ED7-B189-1766DF938BE8}" srcOrd="0" destOrd="0" presId="urn:microsoft.com/office/officeart/2005/8/layout/vList2"/>
    <dgm:cxn modelId="{F3F1E92D-3987-4721-BDFA-70DF5F106CF8}" srcId="{6EFFE8D1-B8FD-4A6F-BF29-B175340B504A}" destId="{9252E020-DF0E-4CDD-A10B-E06269C5A994}" srcOrd="1" destOrd="0" parTransId="{E150DBCF-4A5C-4D8C-AFC1-48DDEA99B389}" sibTransId="{70E05D25-23D0-4FF4-B13C-85CFC14D134D}"/>
    <dgm:cxn modelId="{2AEDDC33-B0E6-46C1-B623-FB7497AF86D0}" type="presOf" srcId="{A32B9442-E404-4449-BC54-7DE3829E457F}" destId="{F0E8119B-5574-4283-A917-4E17F1117C8A}" srcOrd="0" destOrd="0" presId="urn:microsoft.com/office/officeart/2005/8/layout/vList2"/>
    <dgm:cxn modelId="{E8EFBA3F-1BB5-4EC2-ACE5-8D66B484475A}" type="presOf" srcId="{9252E020-DF0E-4CDD-A10B-E06269C5A994}" destId="{374B132C-C5C5-4C74-9D93-F0373852B363}" srcOrd="0" destOrd="0" presId="urn:microsoft.com/office/officeart/2005/8/layout/vList2"/>
    <dgm:cxn modelId="{5224077D-5AD0-49FD-BC19-CF454DAE492D}" srcId="{6EFFE8D1-B8FD-4A6F-BF29-B175340B504A}" destId="{A32B9442-E404-4449-BC54-7DE3829E457F}" srcOrd="0" destOrd="0" parTransId="{2E16F484-ABD2-44AB-9081-1603F9558419}" sibTransId="{FC909CB9-B6E4-42B9-9AB3-A01BD6027C65}"/>
    <dgm:cxn modelId="{91B9298D-F6A6-4C9C-BE5E-FDB32DEF2A98}" srcId="{6EFFE8D1-B8FD-4A6F-BF29-B175340B504A}" destId="{EBDE1C4F-8684-4FDF-9A5F-CA15F32BF0F2}" srcOrd="3" destOrd="0" parTransId="{CF5DC9FD-50E8-42B5-99F5-DB4E86F17056}" sibTransId="{CB44D31A-5771-43E4-8386-F4BF78F7B12A}"/>
    <dgm:cxn modelId="{F8DA84D8-5955-4903-85EF-ACA20A3BB2B4}" type="presOf" srcId="{EBDE1C4F-8684-4FDF-9A5F-CA15F32BF0F2}" destId="{860BAD71-E629-468F-BABB-93EB934861EE}" srcOrd="0" destOrd="0" presId="urn:microsoft.com/office/officeart/2005/8/layout/vList2"/>
    <dgm:cxn modelId="{D7E9C577-8731-421D-ACF4-E7408EE5CA26}" type="presParOf" srcId="{2504FC07-6562-4ED7-B189-1766DF938BE8}" destId="{F0E8119B-5574-4283-A917-4E17F1117C8A}" srcOrd="0" destOrd="0" presId="urn:microsoft.com/office/officeart/2005/8/layout/vList2"/>
    <dgm:cxn modelId="{020AEBAB-58BC-43F1-925B-423F35AC752E}" type="presParOf" srcId="{2504FC07-6562-4ED7-B189-1766DF938BE8}" destId="{6756D9D4-1A54-4F89-8C7A-5CA20321B3F2}" srcOrd="1" destOrd="0" presId="urn:microsoft.com/office/officeart/2005/8/layout/vList2"/>
    <dgm:cxn modelId="{E1BE4DFE-D5FC-4864-8AD6-5F6641465CC9}" type="presParOf" srcId="{2504FC07-6562-4ED7-B189-1766DF938BE8}" destId="{374B132C-C5C5-4C74-9D93-F0373852B363}" srcOrd="2" destOrd="0" presId="urn:microsoft.com/office/officeart/2005/8/layout/vList2"/>
    <dgm:cxn modelId="{53E84EC1-A8B6-4CB9-B5F1-03ECF67501CB}" type="presParOf" srcId="{2504FC07-6562-4ED7-B189-1766DF938BE8}" destId="{F9A95A84-9D82-4666-B2B6-0931F3D7186B}" srcOrd="3" destOrd="0" presId="urn:microsoft.com/office/officeart/2005/8/layout/vList2"/>
    <dgm:cxn modelId="{3ACF98B6-098D-4BD7-9397-E846FB7E9737}" type="presParOf" srcId="{2504FC07-6562-4ED7-B189-1766DF938BE8}" destId="{2DE33F4B-C3A0-4960-8279-4CC4773519E5}" srcOrd="4" destOrd="0" presId="urn:microsoft.com/office/officeart/2005/8/layout/vList2"/>
    <dgm:cxn modelId="{97E1F6D4-6D66-4698-97B9-A3C680B5E62B}" type="presParOf" srcId="{2504FC07-6562-4ED7-B189-1766DF938BE8}" destId="{39A0DE8E-1B7B-457B-AA89-0502B829FE81}" srcOrd="5" destOrd="0" presId="urn:microsoft.com/office/officeart/2005/8/layout/vList2"/>
    <dgm:cxn modelId="{CD33F49D-229C-4528-AEBD-EA3B7EDC4E12}" type="presParOf" srcId="{2504FC07-6562-4ED7-B189-1766DF938BE8}" destId="{860BAD71-E629-468F-BABB-93EB934861E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D96FF8-8D39-4A58-A45D-FD464D18F9D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5499321-EC17-41D1-BA80-CD6293DFF810}">
      <dgm:prSet/>
      <dgm:spPr/>
      <dgm:t>
        <a:bodyPr/>
        <a:lstStyle/>
        <a:p>
          <a:r>
            <a:rPr lang="de-DE"/>
            <a:t>-&gt; Existenzminimum soll gesichert werden</a:t>
          </a:r>
          <a:endParaRPr lang="en-US"/>
        </a:p>
      </dgm:t>
    </dgm:pt>
    <dgm:pt modelId="{2DF17641-B3E4-44D0-A670-7B7BC78B48DF}" type="parTrans" cxnId="{AD1A36C9-EC6D-4F22-9826-8241DC523ECA}">
      <dgm:prSet/>
      <dgm:spPr/>
      <dgm:t>
        <a:bodyPr/>
        <a:lstStyle/>
        <a:p>
          <a:endParaRPr lang="en-US"/>
        </a:p>
      </dgm:t>
    </dgm:pt>
    <dgm:pt modelId="{023F516E-641F-490A-935C-C21D30083EB6}" type="sibTrans" cxnId="{AD1A36C9-EC6D-4F22-9826-8241DC523ECA}">
      <dgm:prSet/>
      <dgm:spPr/>
      <dgm:t>
        <a:bodyPr/>
        <a:lstStyle/>
        <a:p>
          <a:endParaRPr lang="en-US"/>
        </a:p>
      </dgm:t>
    </dgm:pt>
    <dgm:pt modelId="{4820717B-9B9F-4704-BC1F-2625E600F798}">
      <dgm:prSet/>
      <dgm:spPr/>
      <dgm:t>
        <a:bodyPr/>
        <a:lstStyle/>
        <a:p>
          <a:r>
            <a:rPr lang="de-DE"/>
            <a:t>-&gt; jeder Bürger/in erhält von Geburt an einen monatlichen Festbetrag</a:t>
          </a:r>
          <a:endParaRPr lang="en-US"/>
        </a:p>
      </dgm:t>
    </dgm:pt>
    <dgm:pt modelId="{E7D779EB-77BA-465A-9403-1CC7A50A3938}" type="parTrans" cxnId="{B93B74AC-F682-4C5C-AEAF-46CC093BF394}">
      <dgm:prSet/>
      <dgm:spPr/>
      <dgm:t>
        <a:bodyPr/>
        <a:lstStyle/>
        <a:p>
          <a:endParaRPr lang="en-US"/>
        </a:p>
      </dgm:t>
    </dgm:pt>
    <dgm:pt modelId="{E0C33A29-B968-419B-BA9E-1806440073E4}" type="sibTrans" cxnId="{B93B74AC-F682-4C5C-AEAF-46CC093BF394}">
      <dgm:prSet/>
      <dgm:spPr/>
      <dgm:t>
        <a:bodyPr/>
        <a:lstStyle/>
        <a:p>
          <a:endParaRPr lang="en-US"/>
        </a:p>
      </dgm:t>
    </dgm:pt>
    <dgm:pt modelId="{B702F2B2-FA69-4057-891E-5A6F853F670A}">
      <dgm:prSet/>
      <dgm:spPr/>
      <dgm:t>
        <a:bodyPr/>
        <a:lstStyle/>
        <a:p>
          <a:r>
            <a:rPr lang="de-DE"/>
            <a:t>-&gt;ist an keinerlei Bedingungen gebunden</a:t>
          </a:r>
          <a:endParaRPr lang="en-US"/>
        </a:p>
      </dgm:t>
    </dgm:pt>
    <dgm:pt modelId="{2A3B6507-F165-4DF4-8CA1-5A22D30D7BB6}" type="parTrans" cxnId="{ACE1E900-ABF8-4171-9A2C-CEEC9C4AED54}">
      <dgm:prSet/>
      <dgm:spPr/>
      <dgm:t>
        <a:bodyPr/>
        <a:lstStyle/>
        <a:p>
          <a:endParaRPr lang="en-US"/>
        </a:p>
      </dgm:t>
    </dgm:pt>
    <dgm:pt modelId="{98582CAA-B5D1-421C-957F-7F6E7BB0199E}" type="sibTrans" cxnId="{ACE1E900-ABF8-4171-9A2C-CEEC9C4AED54}">
      <dgm:prSet/>
      <dgm:spPr/>
      <dgm:t>
        <a:bodyPr/>
        <a:lstStyle/>
        <a:p>
          <a:endParaRPr lang="en-US"/>
        </a:p>
      </dgm:t>
    </dgm:pt>
    <dgm:pt modelId="{4C3D84E5-D0B0-40A6-BCBC-EFA0C5965936}">
      <dgm:prSet/>
      <dgm:spPr/>
      <dgm:t>
        <a:bodyPr/>
        <a:lstStyle/>
        <a:p>
          <a:r>
            <a:rPr lang="de-DE"/>
            <a:t>-&gt;spielt keine Rolle, ob Rentner oder Student oder ob Arm oder Reich</a:t>
          </a:r>
          <a:endParaRPr lang="en-US"/>
        </a:p>
      </dgm:t>
    </dgm:pt>
    <dgm:pt modelId="{4D2E14A4-35D3-49A4-85E8-0A3C98C9C03A}" type="parTrans" cxnId="{61C6198A-1BE8-482A-A531-5A74C29F8A36}">
      <dgm:prSet/>
      <dgm:spPr/>
      <dgm:t>
        <a:bodyPr/>
        <a:lstStyle/>
        <a:p>
          <a:endParaRPr lang="en-US"/>
        </a:p>
      </dgm:t>
    </dgm:pt>
    <dgm:pt modelId="{36CFB240-1A9D-484C-908C-F65066DC7599}" type="sibTrans" cxnId="{61C6198A-1BE8-482A-A531-5A74C29F8A36}">
      <dgm:prSet/>
      <dgm:spPr/>
      <dgm:t>
        <a:bodyPr/>
        <a:lstStyle/>
        <a:p>
          <a:endParaRPr lang="en-US"/>
        </a:p>
      </dgm:t>
    </dgm:pt>
    <dgm:pt modelId="{5B8BE6CA-5C60-49FA-99CB-6A547F070AB9}">
      <dgm:prSet/>
      <dgm:spPr/>
      <dgm:t>
        <a:bodyPr/>
        <a:lstStyle/>
        <a:p>
          <a:r>
            <a:rPr lang="de-DE"/>
            <a:t>-&gt;man muss nichts beantragen</a:t>
          </a:r>
          <a:endParaRPr lang="en-US"/>
        </a:p>
      </dgm:t>
    </dgm:pt>
    <dgm:pt modelId="{CC64DC38-3518-44B7-B40B-E7C5D452E0D1}" type="parTrans" cxnId="{6BDE6519-F254-4F65-AB89-014089AF590A}">
      <dgm:prSet/>
      <dgm:spPr/>
      <dgm:t>
        <a:bodyPr/>
        <a:lstStyle/>
        <a:p>
          <a:endParaRPr lang="en-US"/>
        </a:p>
      </dgm:t>
    </dgm:pt>
    <dgm:pt modelId="{2296F828-9317-4DC2-AC19-E315A23AA4A5}" type="sibTrans" cxnId="{6BDE6519-F254-4F65-AB89-014089AF590A}">
      <dgm:prSet/>
      <dgm:spPr/>
      <dgm:t>
        <a:bodyPr/>
        <a:lstStyle/>
        <a:p>
          <a:endParaRPr lang="en-US"/>
        </a:p>
      </dgm:t>
    </dgm:pt>
    <dgm:pt modelId="{353F8B66-3734-4E88-B7F5-F8EEA3AFB4FB}">
      <dgm:prSet/>
      <dgm:spPr/>
      <dgm:t>
        <a:bodyPr/>
        <a:lstStyle/>
        <a:p>
          <a:r>
            <a:rPr lang="de-DE"/>
            <a:t>-&gt; man kann mit dem Geld machen was man möchte und es fallen lediglich Steuern an da es Einkommen ist </a:t>
          </a:r>
          <a:endParaRPr lang="en-US"/>
        </a:p>
      </dgm:t>
    </dgm:pt>
    <dgm:pt modelId="{3C5C7A5C-1FE9-4963-AA26-35505F15E78B}" type="parTrans" cxnId="{ADB98BEE-C4D2-47AD-807F-D18672A7C27C}">
      <dgm:prSet/>
      <dgm:spPr/>
      <dgm:t>
        <a:bodyPr/>
        <a:lstStyle/>
        <a:p>
          <a:endParaRPr lang="en-US"/>
        </a:p>
      </dgm:t>
    </dgm:pt>
    <dgm:pt modelId="{89605078-7C89-43FE-BE3F-9E2FEE1045EB}" type="sibTrans" cxnId="{ADB98BEE-C4D2-47AD-807F-D18672A7C27C}">
      <dgm:prSet/>
      <dgm:spPr/>
      <dgm:t>
        <a:bodyPr/>
        <a:lstStyle/>
        <a:p>
          <a:endParaRPr lang="en-US"/>
        </a:p>
      </dgm:t>
    </dgm:pt>
    <dgm:pt modelId="{C8A15DCC-4703-4020-934F-AE6F42AFD7B5}" type="pres">
      <dgm:prSet presAssocID="{E0D96FF8-8D39-4A58-A45D-FD464D18F9D6}" presName="linear" presStyleCnt="0">
        <dgm:presLayoutVars>
          <dgm:animLvl val="lvl"/>
          <dgm:resizeHandles val="exact"/>
        </dgm:presLayoutVars>
      </dgm:prSet>
      <dgm:spPr/>
    </dgm:pt>
    <dgm:pt modelId="{34E14D04-14D9-4F5C-BFAD-378845F40786}" type="pres">
      <dgm:prSet presAssocID="{25499321-EC17-41D1-BA80-CD6293DFF810}" presName="parentText" presStyleLbl="node1" presStyleIdx="0" presStyleCnt="6">
        <dgm:presLayoutVars>
          <dgm:chMax val="0"/>
          <dgm:bulletEnabled val="1"/>
        </dgm:presLayoutVars>
      </dgm:prSet>
      <dgm:spPr/>
    </dgm:pt>
    <dgm:pt modelId="{D00118CD-6063-4B69-AB3B-A04230479429}" type="pres">
      <dgm:prSet presAssocID="{023F516E-641F-490A-935C-C21D30083EB6}" presName="spacer" presStyleCnt="0"/>
      <dgm:spPr/>
    </dgm:pt>
    <dgm:pt modelId="{0159118E-3F35-4BCD-92E4-903A725D444F}" type="pres">
      <dgm:prSet presAssocID="{4820717B-9B9F-4704-BC1F-2625E600F798}" presName="parentText" presStyleLbl="node1" presStyleIdx="1" presStyleCnt="6">
        <dgm:presLayoutVars>
          <dgm:chMax val="0"/>
          <dgm:bulletEnabled val="1"/>
        </dgm:presLayoutVars>
      </dgm:prSet>
      <dgm:spPr/>
    </dgm:pt>
    <dgm:pt modelId="{690D6A16-4741-41D0-B30C-D11276DA32A8}" type="pres">
      <dgm:prSet presAssocID="{E0C33A29-B968-419B-BA9E-1806440073E4}" presName="spacer" presStyleCnt="0"/>
      <dgm:spPr/>
    </dgm:pt>
    <dgm:pt modelId="{54060BC7-6F48-4AC8-945A-7C221E417485}" type="pres">
      <dgm:prSet presAssocID="{B702F2B2-FA69-4057-891E-5A6F853F670A}" presName="parentText" presStyleLbl="node1" presStyleIdx="2" presStyleCnt="6">
        <dgm:presLayoutVars>
          <dgm:chMax val="0"/>
          <dgm:bulletEnabled val="1"/>
        </dgm:presLayoutVars>
      </dgm:prSet>
      <dgm:spPr/>
    </dgm:pt>
    <dgm:pt modelId="{54225CBC-FFE0-44F0-B5CE-0960A8E4307F}" type="pres">
      <dgm:prSet presAssocID="{98582CAA-B5D1-421C-957F-7F6E7BB0199E}" presName="spacer" presStyleCnt="0"/>
      <dgm:spPr/>
    </dgm:pt>
    <dgm:pt modelId="{441FCC88-1E19-495A-A427-746E01128EC7}" type="pres">
      <dgm:prSet presAssocID="{4C3D84E5-D0B0-40A6-BCBC-EFA0C5965936}" presName="parentText" presStyleLbl="node1" presStyleIdx="3" presStyleCnt="6">
        <dgm:presLayoutVars>
          <dgm:chMax val="0"/>
          <dgm:bulletEnabled val="1"/>
        </dgm:presLayoutVars>
      </dgm:prSet>
      <dgm:spPr/>
    </dgm:pt>
    <dgm:pt modelId="{B16E9679-EFAD-4108-982B-CC028B5696CA}" type="pres">
      <dgm:prSet presAssocID="{36CFB240-1A9D-484C-908C-F65066DC7599}" presName="spacer" presStyleCnt="0"/>
      <dgm:spPr/>
    </dgm:pt>
    <dgm:pt modelId="{5F6BC08D-29A2-4096-929C-3C4C12FEF79F}" type="pres">
      <dgm:prSet presAssocID="{5B8BE6CA-5C60-49FA-99CB-6A547F070AB9}" presName="parentText" presStyleLbl="node1" presStyleIdx="4" presStyleCnt="6">
        <dgm:presLayoutVars>
          <dgm:chMax val="0"/>
          <dgm:bulletEnabled val="1"/>
        </dgm:presLayoutVars>
      </dgm:prSet>
      <dgm:spPr/>
    </dgm:pt>
    <dgm:pt modelId="{D05A62B5-FB4C-490C-8F26-ECBA3F9D1E5A}" type="pres">
      <dgm:prSet presAssocID="{2296F828-9317-4DC2-AC19-E315A23AA4A5}" presName="spacer" presStyleCnt="0"/>
      <dgm:spPr/>
    </dgm:pt>
    <dgm:pt modelId="{400007EB-7C7B-45C9-8D2D-285A833776E1}" type="pres">
      <dgm:prSet presAssocID="{353F8B66-3734-4E88-B7F5-F8EEA3AFB4FB}" presName="parentText" presStyleLbl="node1" presStyleIdx="5" presStyleCnt="6">
        <dgm:presLayoutVars>
          <dgm:chMax val="0"/>
          <dgm:bulletEnabled val="1"/>
        </dgm:presLayoutVars>
      </dgm:prSet>
      <dgm:spPr/>
    </dgm:pt>
  </dgm:ptLst>
  <dgm:cxnLst>
    <dgm:cxn modelId="{ACE1E900-ABF8-4171-9A2C-CEEC9C4AED54}" srcId="{E0D96FF8-8D39-4A58-A45D-FD464D18F9D6}" destId="{B702F2B2-FA69-4057-891E-5A6F853F670A}" srcOrd="2" destOrd="0" parTransId="{2A3B6507-F165-4DF4-8CA1-5A22D30D7BB6}" sibTransId="{98582CAA-B5D1-421C-957F-7F6E7BB0199E}"/>
    <dgm:cxn modelId="{F9988906-CEAE-4ADD-A0FC-3BAFA9E12BBC}" type="presOf" srcId="{B702F2B2-FA69-4057-891E-5A6F853F670A}" destId="{54060BC7-6F48-4AC8-945A-7C221E417485}" srcOrd="0" destOrd="0" presId="urn:microsoft.com/office/officeart/2005/8/layout/vList2"/>
    <dgm:cxn modelId="{4BDFCC06-47D5-4BCB-9568-0C0828EC1451}" type="presOf" srcId="{353F8B66-3734-4E88-B7F5-F8EEA3AFB4FB}" destId="{400007EB-7C7B-45C9-8D2D-285A833776E1}" srcOrd="0" destOrd="0" presId="urn:microsoft.com/office/officeart/2005/8/layout/vList2"/>
    <dgm:cxn modelId="{6BDE6519-F254-4F65-AB89-014089AF590A}" srcId="{E0D96FF8-8D39-4A58-A45D-FD464D18F9D6}" destId="{5B8BE6CA-5C60-49FA-99CB-6A547F070AB9}" srcOrd="4" destOrd="0" parTransId="{CC64DC38-3518-44B7-B40B-E7C5D452E0D1}" sibTransId="{2296F828-9317-4DC2-AC19-E315A23AA4A5}"/>
    <dgm:cxn modelId="{377A683C-A76B-47E8-AB4A-0431BB254BD5}" type="presOf" srcId="{5B8BE6CA-5C60-49FA-99CB-6A547F070AB9}" destId="{5F6BC08D-29A2-4096-929C-3C4C12FEF79F}" srcOrd="0" destOrd="0" presId="urn:microsoft.com/office/officeart/2005/8/layout/vList2"/>
    <dgm:cxn modelId="{C106864E-A556-4FA7-9153-7229A48507A2}" type="presOf" srcId="{4C3D84E5-D0B0-40A6-BCBC-EFA0C5965936}" destId="{441FCC88-1E19-495A-A427-746E01128EC7}" srcOrd="0" destOrd="0" presId="urn:microsoft.com/office/officeart/2005/8/layout/vList2"/>
    <dgm:cxn modelId="{D88A6A58-EF69-41D4-943D-245FA0A6B6A9}" type="presOf" srcId="{4820717B-9B9F-4704-BC1F-2625E600F798}" destId="{0159118E-3F35-4BCD-92E4-903A725D444F}" srcOrd="0" destOrd="0" presId="urn:microsoft.com/office/officeart/2005/8/layout/vList2"/>
    <dgm:cxn modelId="{61C6198A-1BE8-482A-A531-5A74C29F8A36}" srcId="{E0D96FF8-8D39-4A58-A45D-FD464D18F9D6}" destId="{4C3D84E5-D0B0-40A6-BCBC-EFA0C5965936}" srcOrd="3" destOrd="0" parTransId="{4D2E14A4-35D3-49A4-85E8-0A3C98C9C03A}" sibTransId="{36CFB240-1A9D-484C-908C-F65066DC7599}"/>
    <dgm:cxn modelId="{B93B74AC-F682-4C5C-AEAF-46CC093BF394}" srcId="{E0D96FF8-8D39-4A58-A45D-FD464D18F9D6}" destId="{4820717B-9B9F-4704-BC1F-2625E600F798}" srcOrd="1" destOrd="0" parTransId="{E7D779EB-77BA-465A-9403-1CC7A50A3938}" sibTransId="{E0C33A29-B968-419B-BA9E-1806440073E4}"/>
    <dgm:cxn modelId="{453CD3B4-3804-4559-8A44-ACB2DD801F1E}" type="presOf" srcId="{25499321-EC17-41D1-BA80-CD6293DFF810}" destId="{34E14D04-14D9-4F5C-BFAD-378845F40786}" srcOrd="0" destOrd="0" presId="urn:microsoft.com/office/officeart/2005/8/layout/vList2"/>
    <dgm:cxn modelId="{AD1A36C9-EC6D-4F22-9826-8241DC523ECA}" srcId="{E0D96FF8-8D39-4A58-A45D-FD464D18F9D6}" destId="{25499321-EC17-41D1-BA80-CD6293DFF810}" srcOrd="0" destOrd="0" parTransId="{2DF17641-B3E4-44D0-A670-7B7BC78B48DF}" sibTransId="{023F516E-641F-490A-935C-C21D30083EB6}"/>
    <dgm:cxn modelId="{11A615DF-884C-41C3-BE29-5A84772E058C}" type="presOf" srcId="{E0D96FF8-8D39-4A58-A45D-FD464D18F9D6}" destId="{C8A15DCC-4703-4020-934F-AE6F42AFD7B5}" srcOrd="0" destOrd="0" presId="urn:microsoft.com/office/officeart/2005/8/layout/vList2"/>
    <dgm:cxn modelId="{ADB98BEE-C4D2-47AD-807F-D18672A7C27C}" srcId="{E0D96FF8-8D39-4A58-A45D-FD464D18F9D6}" destId="{353F8B66-3734-4E88-B7F5-F8EEA3AFB4FB}" srcOrd="5" destOrd="0" parTransId="{3C5C7A5C-1FE9-4963-AA26-35505F15E78B}" sibTransId="{89605078-7C89-43FE-BE3F-9E2FEE1045EB}"/>
    <dgm:cxn modelId="{32296497-F3E1-4D34-B089-373A7B9A3019}" type="presParOf" srcId="{C8A15DCC-4703-4020-934F-AE6F42AFD7B5}" destId="{34E14D04-14D9-4F5C-BFAD-378845F40786}" srcOrd="0" destOrd="0" presId="urn:microsoft.com/office/officeart/2005/8/layout/vList2"/>
    <dgm:cxn modelId="{764298BC-F199-49B9-8B12-FFE1CAFB14F0}" type="presParOf" srcId="{C8A15DCC-4703-4020-934F-AE6F42AFD7B5}" destId="{D00118CD-6063-4B69-AB3B-A04230479429}" srcOrd="1" destOrd="0" presId="urn:microsoft.com/office/officeart/2005/8/layout/vList2"/>
    <dgm:cxn modelId="{E38EFDDF-CD76-4C92-AD90-B6B04BA6C48C}" type="presParOf" srcId="{C8A15DCC-4703-4020-934F-AE6F42AFD7B5}" destId="{0159118E-3F35-4BCD-92E4-903A725D444F}" srcOrd="2" destOrd="0" presId="urn:microsoft.com/office/officeart/2005/8/layout/vList2"/>
    <dgm:cxn modelId="{4BD146E1-6A58-4A45-97B2-B32FDF008228}" type="presParOf" srcId="{C8A15DCC-4703-4020-934F-AE6F42AFD7B5}" destId="{690D6A16-4741-41D0-B30C-D11276DA32A8}" srcOrd="3" destOrd="0" presId="urn:microsoft.com/office/officeart/2005/8/layout/vList2"/>
    <dgm:cxn modelId="{B9A43E08-7564-423B-88A9-AB613F94235F}" type="presParOf" srcId="{C8A15DCC-4703-4020-934F-AE6F42AFD7B5}" destId="{54060BC7-6F48-4AC8-945A-7C221E417485}" srcOrd="4" destOrd="0" presId="urn:microsoft.com/office/officeart/2005/8/layout/vList2"/>
    <dgm:cxn modelId="{806F99C9-8282-4E0B-AF9A-40D2979FE658}" type="presParOf" srcId="{C8A15DCC-4703-4020-934F-AE6F42AFD7B5}" destId="{54225CBC-FFE0-44F0-B5CE-0960A8E4307F}" srcOrd="5" destOrd="0" presId="urn:microsoft.com/office/officeart/2005/8/layout/vList2"/>
    <dgm:cxn modelId="{64D22BC2-7168-43F2-A17D-69475039E2CA}" type="presParOf" srcId="{C8A15DCC-4703-4020-934F-AE6F42AFD7B5}" destId="{441FCC88-1E19-495A-A427-746E01128EC7}" srcOrd="6" destOrd="0" presId="urn:microsoft.com/office/officeart/2005/8/layout/vList2"/>
    <dgm:cxn modelId="{C647FA95-2AFC-48E2-8622-149D983A5130}" type="presParOf" srcId="{C8A15DCC-4703-4020-934F-AE6F42AFD7B5}" destId="{B16E9679-EFAD-4108-982B-CC028B5696CA}" srcOrd="7" destOrd="0" presId="urn:microsoft.com/office/officeart/2005/8/layout/vList2"/>
    <dgm:cxn modelId="{490A6ACA-9B78-442E-A3B6-F4F6C316CC8E}" type="presParOf" srcId="{C8A15DCC-4703-4020-934F-AE6F42AFD7B5}" destId="{5F6BC08D-29A2-4096-929C-3C4C12FEF79F}" srcOrd="8" destOrd="0" presId="urn:microsoft.com/office/officeart/2005/8/layout/vList2"/>
    <dgm:cxn modelId="{2443EBD8-A3AB-440A-A697-A5411A008F34}" type="presParOf" srcId="{C8A15DCC-4703-4020-934F-AE6F42AFD7B5}" destId="{D05A62B5-FB4C-490C-8F26-ECBA3F9D1E5A}" srcOrd="9" destOrd="0" presId="urn:microsoft.com/office/officeart/2005/8/layout/vList2"/>
    <dgm:cxn modelId="{411E2AA1-D96D-4B84-8E83-09AF50F77192}" type="presParOf" srcId="{C8A15DCC-4703-4020-934F-AE6F42AFD7B5}" destId="{400007EB-7C7B-45C9-8D2D-285A833776E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2D9F7-9838-4896-97ED-58D281AC7B93}">
      <dsp:nvSpPr>
        <dsp:cNvPr id="0" name=""/>
        <dsp:cNvSpPr/>
      </dsp:nvSpPr>
      <dsp:spPr>
        <a:xfrm>
          <a:off x="0" y="0"/>
          <a:ext cx="8107680" cy="12180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de-DE" sz="1500" kern="1200"/>
            <a:t>"Ein Lohn wird als gerecht empfunden, wenn Kollegen für die gleiche Arbeit das gleiche verdienen"  (SWR Wissen)</a:t>
          </a:r>
          <a:endParaRPr lang="en-US" sz="1500" kern="1200"/>
        </a:p>
      </dsp:txBody>
      <dsp:txXfrm>
        <a:off x="35675" y="35675"/>
        <a:ext cx="6690413" cy="1146674"/>
      </dsp:txXfrm>
    </dsp:sp>
    <dsp:sp modelId="{85CFBA9F-F989-4800-B073-EDCBCF51123B}">
      <dsp:nvSpPr>
        <dsp:cNvPr id="0" name=""/>
        <dsp:cNvSpPr/>
      </dsp:nvSpPr>
      <dsp:spPr>
        <a:xfrm>
          <a:off x="679018" y="1439483"/>
          <a:ext cx="8107680" cy="12180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de-DE" sz="1500" kern="1200"/>
            <a:t>"Die Lohngerechtigkeit lässt sich höchstens als ein Zustand beschreiben, bei welchen der Zufriedenheitsgrad aller Beteiligten am größten ist" (hrpraxis.de)</a:t>
          </a:r>
          <a:endParaRPr lang="en-US" sz="1500" kern="1200"/>
        </a:p>
      </dsp:txBody>
      <dsp:txXfrm>
        <a:off x="714693" y="1475158"/>
        <a:ext cx="6565596" cy="1146674"/>
      </dsp:txXfrm>
    </dsp:sp>
    <dsp:sp modelId="{A9C8C255-491C-4924-A8FA-80FA5C494782}">
      <dsp:nvSpPr>
        <dsp:cNvPr id="0" name=""/>
        <dsp:cNvSpPr/>
      </dsp:nvSpPr>
      <dsp:spPr>
        <a:xfrm>
          <a:off x="1347901" y="2878966"/>
          <a:ext cx="8107680" cy="12180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de-DE" sz="1500" kern="1200"/>
            <a:t>Betriebswirtschaftliche Sicht: Erich Kosiol hat ein allgemeines Äquivalenzprinzip entwickelt, das erstens den Grundsatz der Äquivalenz von Lohn und Anforderungsgrad und zweitens den Grundsatz der Äquivalenz von Lohn und Leistungsgrad fordert. Beide Komponenten müssen berücksichtigt werden</a:t>
          </a:r>
          <a:endParaRPr lang="en-US" sz="1500" kern="1200"/>
        </a:p>
      </dsp:txBody>
      <dsp:txXfrm>
        <a:off x="1383576" y="2914641"/>
        <a:ext cx="6575730" cy="1146674"/>
      </dsp:txXfrm>
    </dsp:sp>
    <dsp:sp modelId="{1D649135-7D73-4B79-9724-8AE69D024267}">
      <dsp:nvSpPr>
        <dsp:cNvPr id="0" name=""/>
        <dsp:cNvSpPr/>
      </dsp:nvSpPr>
      <dsp:spPr>
        <a:xfrm>
          <a:off x="2026919" y="4318449"/>
          <a:ext cx="8107680" cy="12180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de-DE" sz="1500" kern="1200"/>
            <a:t>"Er soll eine menschenwürdige Existenz auch für die Familie des Arbeitnehmenden gewährleisten" (DGB Bildungswerk)</a:t>
          </a:r>
          <a:endParaRPr lang="en-US" sz="1500" kern="1200"/>
        </a:p>
      </dsp:txBody>
      <dsp:txXfrm>
        <a:off x="2062594" y="4354124"/>
        <a:ext cx="6565596" cy="1146674"/>
      </dsp:txXfrm>
    </dsp:sp>
    <dsp:sp modelId="{950CACD5-E370-4E53-A5A0-8A59D32212D3}">
      <dsp:nvSpPr>
        <dsp:cNvPr id="0" name=""/>
        <dsp:cNvSpPr/>
      </dsp:nvSpPr>
      <dsp:spPr>
        <a:xfrm>
          <a:off x="7315964" y="932895"/>
          <a:ext cx="791715" cy="79171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494100" y="932895"/>
        <a:ext cx="435443" cy="595766"/>
      </dsp:txXfrm>
    </dsp:sp>
    <dsp:sp modelId="{2B9F3A7F-1F19-48AE-B089-EE1265A8F196}">
      <dsp:nvSpPr>
        <dsp:cNvPr id="0" name=""/>
        <dsp:cNvSpPr/>
      </dsp:nvSpPr>
      <dsp:spPr>
        <a:xfrm>
          <a:off x="7994982" y="2372379"/>
          <a:ext cx="791715" cy="79171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73118" y="2372379"/>
        <a:ext cx="435443" cy="595766"/>
      </dsp:txXfrm>
    </dsp:sp>
    <dsp:sp modelId="{081B32F7-1AC9-4E42-AA5C-7DA769607A7E}">
      <dsp:nvSpPr>
        <dsp:cNvPr id="0" name=""/>
        <dsp:cNvSpPr/>
      </dsp:nvSpPr>
      <dsp:spPr>
        <a:xfrm>
          <a:off x="8663866" y="3811862"/>
          <a:ext cx="791715" cy="79171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842002" y="3811862"/>
        <a:ext cx="435443" cy="595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8119B-5574-4283-A917-4E17F1117C8A}">
      <dsp:nvSpPr>
        <dsp:cNvPr id="0" name=""/>
        <dsp:cNvSpPr/>
      </dsp:nvSpPr>
      <dsp:spPr>
        <a:xfrm>
          <a:off x="0" y="428551"/>
          <a:ext cx="10206486" cy="1112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e-DE" sz="3000" kern="1200"/>
            <a:t>Rahmenbedingungen für Frauen im Unternehmen schaffen</a:t>
          </a:r>
          <a:endParaRPr lang="en-US" sz="3000" kern="1200"/>
        </a:p>
      </dsp:txBody>
      <dsp:txXfrm>
        <a:off x="54295" y="482846"/>
        <a:ext cx="10097896" cy="1003641"/>
      </dsp:txXfrm>
    </dsp:sp>
    <dsp:sp modelId="{374B132C-C5C5-4C74-9D93-F0373852B363}">
      <dsp:nvSpPr>
        <dsp:cNvPr id="0" name=""/>
        <dsp:cNvSpPr/>
      </dsp:nvSpPr>
      <dsp:spPr>
        <a:xfrm>
          <a:off x="0" y="1627182"/>
          <a:ext cx="10206486" cy="1112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e-DE" sz="3000" kern="1200"/>
            <a:t>Lohntransparenz schaffen</a:t>
          </a:r>
          <a:endParaRPr lang="en-US" sz="3000" kern="1200"/>
        </a:p>
      </dsp:txBody>
      <dsp:txXfrm>
        <a:off x="54295" y="1681477"/>
        <a:ext cx="10097896" cy="1003641"/>
      </dsp:txXfrm>
    </dsp:sp>
    <dsp:sp modelId="{2DE33F4B-C3A0-4960-8279-4CC4773519E5}">
      <dsp:nvSpPr>
        <dsp:cNvPr id="0" name=""/>
        <dsp:cNvSpPr/>
      </dsp:nvSpPr>
      <dsp:spPr>
        <a:xfrm>
          <a:off x="0" y="2825813"/>
          <a:ext cx="10206486" cy="1112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e-DE" sz="3000" kern="1200"/>
            <a:t>Gründe strukturell bekämpfen</a:t>
          </a:r>
          <a:endParaRPr lang="en-US" sz="3000" kern="1200"/>
        </a:p>
      </dsp:txBody>
      <dsp:txXfrm>
        <a:off x="54295" y="2880108"/>
        <a:ext cx="10097896" cy="1003641"/>
      </dsp:txXfrm>
    </dsp:sp>
    <dsp:sp modelId="{860BAD71-E629-468F-BABB-93EB934861EE}">
      <dsp:nvSpPr>
        <dsp:cNvPr id="0" name=""/>
        <dsp:cNvSpPr/>
      </dsp:nvSpPr>
      <dsp:spPr>
        <a:xfrm>
          <a:off x="0" y="4024445"/>
          <a:ext cx="10206486" cy="1112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de-DE" sz="3000" kern="1200"/>
            <a:t>Maßnahmen schaffen, um gefestigtes Rollenverständnis zu lösen-&gt; Bewertung von Arbeitsleistung unabhängig vom Geschlecht </a:t>
          </a:r>
          <a:endParaRPr lang="en-US" sz="3000" kern="1200"/>
        </a:p>
      </dsp:txBody>
      <dsp:txXfrm>
        <a:off x="54295" y="4078740"/>
        <a:ext cx="10097896" cy="10036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14D04-14D9-4F5C-BFAD-378845F40786}">
      <dsp:nvSpPr>
        <dsp:cNvPr id="0" name=""/>
        <dsp:cNvSpPr/>
      </dsp:nvSpPr>
      <dsp:spPr>
        <a:xfrm>
          <a:off x="0" y="76807"/>
          <a:ext cx="9816184" cy="8156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a:t>-&gt; Existenzminimum soll gesichert werden</a:t>
          </a:r>
          <a:endParaRPr lang="en-US" sz="2200" kern="1200"/>
        </a:p>
      </dsp:txBody>
      <dsp:txXfrm>
        <a:off x="39816" y="116623"/>
        <a:ext cx="9736552" cy="736004"/>
      </dsp:txXfrm>
    </dsp:sp>
    <dsp:sp modelId="{0159118E-3F35-4BCD-92E4-903A725D444F}">
      <dsp:nvSpPr>
        <dsp:cNvPr id="0" name=""/>
        <dsp:cNvSpPr/>
      </dsp:nvSpPr>
      <dsp:spPr>
        <a:xfrm>
          <a:off x="0" y="955803"/>
          <a:ext cx="9816184" cy="8156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a:t>-&gt; jeder Bürger/in erhält von Geburt an einen monatlichen Festbetrag</a:t>
          </a:r>
          <a:endParaRPr lang="en-US" sz="2200" kern="1200"/>
        </a:p>
      </dsp:txBody>
      <dsp:txXfrm>
        <a:off x="39816" y="995619"/>
        <a:ext cx="9736552" cy="736004"/>
      </dsp:txXfrm>
    </dsp:sp>
    <dsp:sp modelId="{54060BC7-6F48-4AC8-945A-7C221E417485}">
      <dsp:nvSpPr>
        <dsp:cNvPr id="0" name=""/>
        <dsp:cNvSpPr/>
      </dsp:nvSpPr>
      <dsp:spPr>
        <a:xfrm>
          <a:off x="0" y="1834800"/>
          <a:ext cx="9816184" cy="8156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a:t>-&gt;ist an keinerlei Bedingungen gebunden</a:t>
          </a:r>
          <a:endParaRPr lang="en-US" sz="2200" kern="1200"/>
        </a:p>
      </dsp:txBody>
      <dsp:txXfrm>
        <a:off x="39816" y="1874616"/>
        <a:ext cx="9736552" cy="736004"/>
      </dsp:txXfrm>
    </dsp:sp>
    <dsp:sp modelId="{441FCC88-1E19-495A-A427-746E01128EC7}">
      <dsp:nvSpPr>
        <dsp:cNvPr id="0" name=""/>
        <dsp:cNvSpPr/>
      </dsp:nvSpPr>
      <dsp:spPr>
        <a:xfrm>
          <a:off x="0" y="2713796"/>
          <a:ext cx="9816184" cy="8156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a:t>-&gt;spielt keine Rolle, ob Rentner oder Student oder ob Arm oder Reich</a:t>
          </a:r>
          <a:endParaRPr lang="en-US" sz="2200" kern="1200"/>
        </a:p>
      </dsp:txBody>
      <dsp:txXfrm>
        <a:off x="39816" y="2753612"/>
        <a:ext cx="9736552" cy="736004"/>
      </dsp:txXfrm>
    </dsp:sp>
    <dsp:sp modelId="{5F6BC08D-29A2-4096-929C-3C4C12FEF79F}">
      <dsp:nvSpPr>
        <dsp:cNvPr id="0" name=""/>
        <dsp:cNvSpPr/>
      </dsp:nvSpPr>
      <dsp:spPr>
        <a:xfrm>
          <a:off x="0" y="3592792"/>
          <a:ext cx="9816184" cy="8156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a:t>-&gt;man muss nichts beantragen</a:t>
          </a:r>
          <a:endParaRPr lang="en-US" sz="2200" kern="1200"/>
        </a:p>
      </dsp:txBody>
      <dsp:txXfrm>
        <a:off x="39816" y="3632608"/>
        <a:ext cx="9736552" cy="736004"/>
      </dsp:txXfrm>
    </dsp:sp>
    <dsp:sp modelId="{400007EB-7C7B-45C9-8D2D-285A833776E1}">
      <dsp:nvSpPr>
        <dsp:cNvPr id="0" name=""/>
        <dsp:cNvSpPr/>
      </dsp:nvSpPr>
      <dsp:spPr>
        <a:xfrm>
          <a:off x="0" y="4471789"/>
          <a:ext cx="9816184" cy="8156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a:t>-&gt; man kann mit dem Geld machen was man möchte und es fallen lediglich Steuern an da es Einkommen ist </a:t>
          </a:r>
          <a:endParaRPr lang="en-US" sz="2200" kern="1200"/>
        </a:p>
      </dsp:txBody>
      <dsp:txXfrm>
        <a:off x="39816" y="4511605"/>
        <a:ext cx="9736552" cy="7360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6/4/2024</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‹Nr.›</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13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6/4/2024</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340709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6/4/2024</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152914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6/4/2024</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360218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6/4/2024</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‹Nr.›</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037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6/4/2024</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228174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6/4/2024</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304935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6/4/2024</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1167849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6/4/2024</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164298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6/4/2024</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149077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6/4/2024</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‹Nr.›</a:t>
            </a:fld>
            <a:endParaRPr lang="en-US"/>
          </a:p>
        </p:txBody>
      </p:sp>
    </p:spTree>
    <p:extLst>
      <p:ext uri="{BB962C8B-B14F-4D97-AF65-F5344CB8AC3E}">
        <p14:creationId xmlns:p14="http://schemas.microsoft.com/office/powerpoint/2010/main" val="250495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‹Nr.›</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6/4/2024</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1421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2JxSRQ_pV8Y?start=198&amp;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wr.de/swrkultur/wissen/was-ist-ein-gerechter-lohn-swr2-wissen-2020-08-14-102.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0">
            <a:extLst>
              <a:ext uri="{FF2B5EF4-FFF2-40B4-BE49-F238E27FC236}">
                <a16:creationId xmlns:a16="http://schemas.microsoft.com/office/drawing/2014/main" id="{1AB7CFDD-E67B-4078-9BD0-D09D4200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16" descr="Münzstapel">
            <a:extLst>
              <a:ext uri="{FF2B5EF4-FFF2-40B4-BE49-F238E27FC236}">
                <a16:creationId xmlns:a16="http://schemas.microsoft.com/office/drawing/2014/main" id="{B9C80367-23DE-70F6-405F-E790D1909CE5}"/>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alphaModFix/>
          </a:blip>
          <a:srcRect r="6250" b="6250"/>
          <a:stretch/>
        </p:blipFill>
        <p:spPr>
          <a:xfrm>
            <a:off x="-1" y="10"/>
            <a:ext cx="12192000" cy="6857989"/>
          </a:xfrm>
          <a:prstGeom prst="rect">
            <a:avLst/>
          </a:prstGeom>
        </p:spPr>
      </p:pic>
      <p:sp>
        <p:nvSpPr>
          <p:cNvPr id="42" name="Rectangle 22">
            <a:extLst>
              <a:ext uri="{FF2B5EF4-FFF2-40B4-BE49-F238E27FC236}">
                <a16:creationId xmlns:a16="http://schemas.microsoft.com/office/drawing/2014/main" id="{4DAEF25D-C97E-48E9-B20C-FEFC2EC6E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3200"/>
            <a:ext cx="12191999" cy="5384800"/>
          </a:xfrm>
          <a:prstGeom prst="rect">
            <a:avLst/>
          </a:prstGeom>
          <a:gradFill flip="none" rotWithShape="1">
            <a:gsLst>
              <a:gs pos="0">
                <a:srgbClr val="000000">
                  <a:alpha val="0"/>
                </a:srgbClr>
              </a:gs>
              <a:gs pos="42000">
                <a:srgbClr val="000000">
                  <a:alpha val="41000"/>
                </a:srgbClr>
              </a:gs>
              <a:gs pos="100000">
                <a:srgbClr val="000000">
                  <a:alpha val="6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2455401" y="1066800"/>
            <a:ext cx="7272408" cy="2646795"/>
          </a:xfrm>
        </p:spPr>
        <p:txBody>
          <a:bodyPr anchor="b">
            <a:normAutofit/>
          </a:bodyPr>
          <a:lstStyle/>
          <a:p>
            <a:r>
              <a:rPr lang="de-DE">
                <a:solidFill>
                  <a:srgbClr val="FFFFFF"/>
                </a:solidFill>
              </a:rPr>
              <a:t>Was ist gerechter Lohn</a:t>
            </a:r>
          </a:p>
        </p:txBody>
      </p:sp>
      <p:sp>
        <p:nvSpPr>
          <p:cNvPr id="3" name="Untertitel 2"/>
          <p:cNvSpPr>
            <a:spLocks noGrp="1"/>
          </p:cNvSpPr>
          <p:nvPr>
            <p:ph type="subTitle" idx="1"/>
          </p:nvPr>
        </p:nvSpPr>
        <p:spPr>
          <a:xfrm>
            <a:off x="3558988" y="4876803"/>
            <a:ext cx="5074022" cy="1257295"/>
          </a:xfrm>
        </p:spPr>
        <p:txBody>
          <a:bodyPr anchor="t">
            <a:normAutofit/>
          </a:bodyPr>
          <a:lstStyle/>
          <a:p>
            <a:endParaRPr lang="de-DE">
              <a:solidFill>
                <a:srgbClr val="FFFFFF"/>
              </a:solidFill>
            </a:endParaRPr>
          </a:p>
        </p:txBody>
      </p:sp>
      <p:grpSp>
        <p:nvGrpSpPr>
          <p:cNvPr id="43" name="Group 24">
            <a:extLst>
              <a:ext uri="{FF2B5EF4-FFF2-40B4-BE49-F238E27FC236}">
                <a16:creationId xmlns:a16="http://schemas.microsoft.com/office/drawing/2014/main" id="{91B7537E-7B93-4306-B9DF-4CD583E0AA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37480"/>
            <a:ext cx="867485" cy="115439"/>
            <a:chOff x="8910933" y="1861308"/>
            <a:chExt cx="867485" cy="115439"/>
          </a:xfrm>
        </p:grpSpPr>
        <p:sp>
          <p:nvSpPr>
            <p:cNvPr id="26" name="Rectangle 25">
              <a:extLst>
                <a:ext uri="{FF2B5EF4-FFF2-40B4-BE49-F238E27FC236}">
                  <a16:creationId xmlns:a16="http://schemas.microsoft.com/office/drawing/2014/main" id="{00AB796C-11E6-468E-9C0D-38940D8E2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7" name="Straight Connector 26">
              <a:extLst>
                <a:ext uri="{FF2B5EF4-FFF2-40B4-BE49-F238E27FC236}">
                  <a16:creationId xmlns:a16="http://schemas.microsoft.com/office/drawing/2014/main" id="{0FC9ACE4-DF02-4B56-B482-DDAD2EC090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99CC309-9401-4122-8206-A304650EFC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749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Inhaltsplatzhalter 2">
            <a:extLst>
              <a:ext uri="{FF2B5EF4-FFF2-40B4-BE49-F238E27FC236}">
                <a16:creationId xmlns:a16="http://schemas.microsoft.com/office/drawing/2014/main" id="{A93E9471-7855-D93C-77D5-A5C16E6D4A5B}"/>
              </a:ext>
            </a:extLst>
          </p:cNvPr>
          <p:cNvGraphicFramePr>
            <a:graphicFrameLocks noGrp="1"/>
          </p:cNvGraphicFramePr>
          <p:nvPr>
            <p:ph idx="1"/>
          </p:nvPr>
        </p:nvGraphicFramePr>
        <p:xfrm>
          <a:off x="1302927" y="841752"/>
          <a:ext cx="9816184" cy="5364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8" name="Group 27">
            <a:extLst>
              <a:ext uri="{FF2B5EF4-FFF2-40B4-BE49-F238E27FC236}">
                <a16:creationId xmlns:a16="http://schemas.microsoft.com/office/drawing/2014/main" id="{1148C992-36DE-4449-B92D-49AE04B5D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2345189"/>
            <a:ext cx="867485" cy="115439"/>
            <a:chOff x="8910933" y="1861308"/>
            <a:chExt cx="867485" cy="115439"/>
          </a:xfrm>
        </p:grpSpPr>
        <p:sp>
          <p:nvSpPr>
            <p:cNvPr id="29" name="Rectangle 28">
              <a:extLst>
                <a:ext uri="{FF2B5EF4-FFF2-40B4-BE49-F238E27FC236}">
                  <a16:creationId xmlns:a16="http://schemas.microsoft.com/office/drawing/2014/main" id="{D765B2C1-DF41-437F-9F2D-C33E46FA2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B6AA37ED-ED19-4857-9B2C-777E8F707C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45F6E87-86FB-440C-9EB4-A48D11C72C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190100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
            <a:extLst>
              <a:ext uri="{FF2B5EF4-FFF2-40B4-BE49-F238E27FC236}">
                <a16:creationId xmlns:a16="http://schemas.microsoft.com/office/drawing/2014/main" id="{FDCD62BB-F134-412E-AF5B-602B0445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5679" y="750337"/>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32BA43B-F151-FA34-BB37-0DE45FCE912B}"/>
              </a:ext>
            </a:extLst>
          </p:cNvPr>
          <p:cNvSpPr>
            <a:spLocks noGrp="1"/>
          </p:cNvSpPr>
          <p:nvPr>
            <p:ph type="ctrTitle"/>
          </p:nvPr>
        </p:nvSpPr>
        <p:spPr>
          <a:xfrm>
            <a:off x="4130340" y="1066800"/>
            <a:ext cx="3931320" cy="2267193"/>
          </a:xfrm>
        </p:spPr>
        <p:txBody>
          <a:bodyPr>
            <a:normAutofit/>
          </a:bodyPr>
          <a:lstStyle/>
          <a:p>
            <a:pPr>
              <a:lnSpc>
                <a:spcPct val="100000"/>
              </a:lnSpc>
            </a:pPr>
            <a:r>
              <a:rPr lang="de-DE" sz="2600"/>
              <a:t>Kann sich ein solches system durchsetzten?</a:t>
            </a:r>
          </a:p>
        </p:txBody>
      </p:sp>
      <p:sp>
        <p:nvSpPr>
          <p:cNvPr id="3" name="Inhaltsplatzhalter 2">
            <a:extLst>
              <a:ext uri="{FF2B5EF4-FFF2-40B4-BE49-F238E27FC236}">
                <a16:creationId xmlns:a16="http://schemas.microsoft.com/office/drawing/2014/main" id="{B72BDF0A-D071-5B09-FB11-2ECC495D3958}"/>
              </a:ext>
            </a:extLst>
          </p:cNvPr>
          <p:cNvSpPr>
            <a:spLocks noGrp="1"/>
          </p:cNvSpPr>
          <p:nvPr>
            <p:ph type="subTitle" idx="1"/>
          </p:nvPr>
        </p:nvSpPr>
        <p:spPr>
          <a:xfrm>
            <a:off x="4130340" y="4317841"/>
            <a:ext cx="3931321" cy="1033669"/>
          </a:xfrm>
        </p:spPr>
        <p:txBody>
          <a:bodyPr vert="horz" lIns="91440" tIns="45720" rIns="91440" bIns="45720" rtlCol="0">
            <a:normAutofit/>
          </a:bodyPr>
          <a:lstStyle/>
          <a:p>
            <a:r>
              <a:rPr lang="de-DE" dirty="0"/>
              <a:t>Was ist eure Meinung?</a:t>
            </a:r>
          </a:p>
        </p:txBody>
      </p:sp>
      <p:grpSp>
        <p:nvGrpSpPr>
          <p:cNvPr id="24" name="Group 23">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51234"/>
            <a:ext cx="867485" cy="115439"/>
            <a:chOff x="8910933" y="1861308"/>
            <a:chExt cx="867485" cy="115439"/>
          </a:xfrm>
        </p:grpSpPr>
        <p:sp>
          <p:nvSpPr>
            <p:cNvPr id="25" name="Rectangle 24">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351245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0903" y="159026"/>
            <a:ext cx="5778697" cy="654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24C9CD-54A7-9A97-4F1F-C768DBFF2F0C}"/>
              </a:ext>
            </a:extLst>
          </p:cNvPr>
          <p:cNvSpPr>
            <a:spLocks noGrp="1"/>
          </p:cNvSpPr>
          <p:nvPr>
            <p:ph type="title"/>
          </p:nvPr>
        </p:nvSpPr>
        <p:spPr>
          <a:xfrm>
            <a:off x="6849264" y="733100"/>
            <a:ext cx="4618836" cy="1275669"/>
          </a:xfrm>
        </p:spPr>
        <p:txBody>
          <a:bodyPr anchor="b">
            <a:normAutofit/>
          </a:bodyPr>
          <a:lstStyle/>
          <a:p>
            <a:pPr algn="ctr"/>
            <a:r>
              <a:rPr lang="de-DE" dirty="0"/>
              <a:t>Vorteile</a:t>
            </a:r>
            <a:endParaRPr lang="de-DE"/>
          </a:p>
        </p:txBody>
      </p:sp>
      <p:sp>
        <p:nvSpPr>
          <p:cNvPr id="3" name="Inhaltsplatzhalter 2">
            <a:extLst>
              <a:ext uri="{FF2B5EF4-FFF2-40B4-BE49-F238E27FC236}">
                <a16:creationId xmlns:a16="http://schemas.microsoft.com/office/drawing/2014/main" id="{4CD5D75B-C9C7-B982-557E-13272EA89FEF}"/>
              </a:ext>
            </a:extLst>
          </p:cNvPr>
          <p:cNvSpPr>
            <a:spLocks noGrp="1"/>
          </p:cNvSpPr>
          <p:nvPr>
            <p:ph idx="1"/>
          </p:nvPr>
        </p:nvSpPr>
        <p:spPr>
          <a:xfrm>
            <a:off x="7182615" y="2216151"/>
            <a:ext cx="3943575" cy="3390900"/>
          </a:xfrm>
        </p:spPr>
        <p:txBody>
          <a:bodyPr vert="horz" lIns="91440" tIns="45720" rIns="91440" bIns="45720" rtlCol="0" anchor="t">
            <a:normAutofit/>
          </a:bodyPr>
          <a:lstStyle/>
          <a:p>
            <a:pPr marL="342900" indent="-342900" algn="ctr">
              <a:lnSpc>
                <a:spcPct val="100000"/>
              </a:lnSpc>
              <a:buFont typeface="Arial"/>
              <a:buChar char="•"/>
            </a:pPr>
            <a:r>
              <a:rPr lang="de-DE"/>
              <a:t>Mehr Erfüllung im Job</a:t>
            </a:r>
          </a:p>
          <a:p>
            <a:pPr marL="342900" indent="-342900" algn="ctr">
              <a:lnSpc>
                <a:spcPct val="100000"/>
              </a:lnSpc>
              <a:buFont typeface="Arial"/>
              <a:buChar char="•"/>
            </a:pPr>
            <a:r>
              <a:rPr lang="de-DE"/>
              <a:t>Weniger Stress </a:t>
            </a:r>
          </a:p>
          <a:p>
            <a:pPr marL="342900" indent="-342900" algn="ctr">
              <a:lnSpc>
                <a:spcPct val="100000"/>
              </a:lnSpc>
              <a:buFont typeface="Arial"/>
              <a:buChar char="•"/>
            </a:pPr>
            <a:r>
              <a:rPr lang="de-DE"/>
              <a:t>Bessere Armutsbekämpfung </a:t>
            </a:r>
          </a:p>
          <a:p>
            <a:pPr marL="342900" indent="-342900" algn="ctr">
              <a:lnSpc>
                <a:spcPct val="100000"/>
              </a:lnSpc>
              <a:buFont typeface="Arial"/>
              <a:buChar char="•"/>
            </a:pPr>
            <a:r>
              <a:rPr lang="de-DE"/>
              <a:t>Größere Chancengleichheit </a:t>
            </a:r>
          </a:p>
          <a:p>
            <a:pPr marL="342900" indent="-342900" algn="ctr">
              <a:lnSpc>
                <a:spcPct val="100000"/>
              </a:lnSpc>
              <a:buFont typeface="Arial"/>
              <a:buChar char="•"/>
            </a:pPr>
            <a:r>
              <a:rPr lang="de-DE"/>
              <a:t>Mehr Interesse an Ausbildungsberufen</a:t>
            </a:r>
          </a:p>
          <a:p>
            <a:pPr marL="342900" indent="-342900" algn="ctr">
              <a:lnSpc>
                <a:spcPct val="100000"/>
              </a:lnSpc>
              <a:buFont typeface="Arial"/>
              <a:buChar char="•"/>
            </a:pPr>
            <a:r>
              <a:rPr lang="de-DE"/>
              <a:t>Mehr Innovation</a:t>
            </a:r>
          </a:p>
          <a:p>
            <a:pPr marL="342900" indent="-342900" algn="ctr">
              <a:lnSpc>
                <a:spcPct val="100000"/>
              </a:lnSpc>
              <a:buFont typeface="Arial"/>
              <a:buChar char="•"/>
            </a:pPr>
            <a:r>
              <a:rPr lang="de-DE"/>
              <a:t>Weniger Bürokratie </a:t>
            </a:r>
          </a:p>
        </p:txBody>
      </p:sp>
      <p:pic>
        <p:nvPicPr>
          <p:cNvPr id="5" name="Picture 4" descr="Glühbirne vor gelbem Hintergrund mit skizzierten Lichtstrahlen und Kabel">
            <a:extLst>
              <a:ext uri="{FF2B5EF4-FFF2-40B4-BE49-F238E27FC236}">
                <a16:creationId xmlns:a16="http://schemas.microsoft.com/office/drawing/2014/main" id="{A733B521-240C-9825-EDD6-099B3B63CE65}"/>
              </a:ext>
            </a:extLst>
          </p:cNvPr>
          <p:cNvPicPr>
            <a:picLocks noChangeAspect="1"/>
          </p:cNvPicPr>
          <p:nvPr/>
        </p:nvPicPr>
        <p:blipFill rotWithShape="1">
          <a:blip r:embed="rId2">
            <a:alphaModFix/>
          </a:blip>
          <a:srcRect l="43819" r="1495" b="3"/>
          <a:stretch/>
        </p:blipFill>
        <p:spPr>
          <a:xfrm>
            <a:off x="1682" y="10"/>
            <a:ext cx="6096000" cy="6857990"/>
          </a:xfrm>
          <a:prstGeom prst="rect">
            <a:avLst/>
          </a:prstGeom>
        </p:spPr>
      </p:pic>
      <p:grpSp>
        <p:nvGrpSpPr>
          <p:cNvPr id="15" name="Group 14">
            <a:extLst>
              <a:ext uri="{FF2B5EF4-FFF2-40B4-BE49-F238E27FC236}">
                <a16:creationId xmlns:a16="http://schemas.microsoft.com/office/drawing/2014/main" id="{53745597-CF0F-4C14-83C4-612B382A90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5849932"/>
            <a:ext cx="867485" cy="115439"/>
            <a:chOff x="8910933" y="1861308"/>
            <a:chExt cx="867485" cy="115439"/>
          </a:xfrm>
        </p:grpSpPr>
        <p:sp>
          <p:nvSpPr>
            <p:cNvPr id="16" name="Rectangle 15">
              <a:extLst>
                <a:ext uri="{FF2B5EF4-FFF2-40B4-BE49-F238E27FC236}">
                  <a16:creationId xmlns:a16="http://schemas.microsoft.com/office/drawing/2014/main" id="{471CB755-D435-4BD8-A3DB-B304ED0E7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0B7F2CAE-48A1-4EAD-BDD1-4DA217AC0F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FB73A0-9D61-4989-BA5F-7EF6308D86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112330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20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731383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0B39545-E7B1-1050-3BF1-A5C18DAFE2B6}"/>
              </a:ext>
            </a:extLst>
          </p:cNvPr>
          <p:cNvSpPr>
            <a:spLocks noGrp="1"/>
          </p:cNvSpPr>
          <p:nvPr>
            <p:ph type="title"/>
          </p:nvPr>
        </p:nvSpPr>
        <p:spPr>
          <a:xfrm>
            <a:off x="1077426" y="723901"/>
            <a:ext cx="5465148" cy="1288884"/>
          </a:xfrm>
        </p:spPr>
        <p:txBody>
          <a:bodyPr anchor="b">
            <a:normAutofit/>
          </a:bodyPr>
          <a:lstStyle/>
          <a:p>
            <a:pPr algn="ctr"/>
            <a:r>
              <a:rPr lang="de-DE" dirty="0"/>
              <a:t>Nachteile</a:t>
            </a:r>
          </a:p>
        </p:txBody>
      </p:sp>
      <p:sp>
        <p:nvSpPr>
          <p:cNvPr id="3" name="Inhaltsplatzhalter 2">
            <a:extLst>
              <a:ext uri="{FF2B5EF4-FFF2-40B4-BE49-F238E27FC236}">
                <a16:creationId xmlns:a16="http://schemas.microsoft.com/office/drawing/2014/main" id="{59F3AAA3-4A89-5912-91E4-2CA402429F91}"/>
              </a:ext>
            </a:extLst>
          </p:cNvPr>
          <p:cNvSpPr>
            <a:spLocks noGrp="1"/>
          </p:cNvSpPr>
          <p:nvPr>
            <p:ph idx="1"/>
          </p:nvPr>
        </p:nvSpPr>
        <p:spPr>
          <a:xfrm>
            <a:off x="1077426" y="2732545"/>
            <a:ext cx="5465149" cy="3232826"/>
          </a:xfrm>
        </p:spPr>
        <p:txBody>
          <a:bodyPr vert="horz" lIns="91440" tIns="45720" rIns="91440" bIns="45720" rtlCol="0" anchor="t">
            <a:normAutofit/>
          </a:bodyPr>
          <a:lstStyle/>
          <a:p>
            <a:pPr marL="342900" indent="-342900" algn="ctr">
              <a:buFont typeface="Arial"/>
              <a:buChar char="•"/>
            </a:pPr>
            <a:r>
              <a:rPr lang="de-DE" dirty="0"/>
              <a:t>Weniger Motivation</a:t>
            </a:r>
          </a:p>
          <a:p>
            <a:pPr marL="342900" indent="-342900" algn="ctr">
              <a:buFont typeface="Arial"/>
              <a:buChar char="•"/>
            </a:pPr>
            <a:r>
              <a:rPr lang="de-DE"/>
              <a:t>Weniger Wirtschaftsleitung und Steuereinnahmen</a:t>
            </a:r>
          </a:p>
          <a:p>
            <a:pPr marL="342900" indent="-342900" algn="ctr">
              <a:buFont typeface="Arial"/>
              <a:buChar char="•"/>
            </a:pPr>
            <a:r>
              <a:rPr lang="de-DE" dirty="0"/>
              <a:t>Höhere Steuersätze </a:t>
            </a:r>
          </a:p>
          <a:p>
            <a:pPr marL="342900" indent="-342900" algn="ctr">
              <a:buFont typeface="Arial"/>
              <a:buChar char="•"/>
            </a:pPr>
            <a:r>
              <a:rPr lang="de-DE" dirty="0"/>
              <a:t>Steigende Preise</a:t>
            </a:r>
          </a:p>
          <a:p>
            <a:pPr marL="342900" indent="-342900" algn="ctr">
              <a:buFont typeface="Arial"/>
              <a:buChar char="•"/>
            </a:pPr>
            <a:r>
              <a:rPr lang="de-DE"/>
              <a:t>Niedrigere Löhne </a:t>
            </a:r>
          </a:p>
          <a:p>
            <a:pPr marL="342900" indent="-342900" algn="ctr">
              <a:buFont typeface="Arial"/>
              <a:buChar char="•"/>
            </a:pPr>
            <a:r>
              <a:rPr lang="de-DE" dirty="0"/>
              <a:t>Frage der Finanzierung</a:t>
            </a:r>
          </a:p>
        </p:txBody>
      </p:sp>
      <p:pic>
        <p:nvPicPr>
          <p:cNvPr id="22" name="Picture 4">
            <a:extLst>
              <a:ext uri="{FF2B5EF4-FFF2-40B4-BE49-F238E27FC236}">
                <a16:creationId xmlns:a16="http://schemas.microsoft.com/office/drawing/2014/main" id="{6786FC6E-591F-38B4-E0AB-F4308DE5C04A}"/>
              </a:ext>
            </a:extLst>
          </p:cNvPr>
          <p:cNvPicPr>
            <a:picLocks noChangeAspect="1"/>
          </p:cNvPicPr>
          <p:nvPr/>
        </p:nvPicPr>
        <p:blipFill rotWithShape="1">
          <a:blip r:embed="rId2">
            <a:alphaModFix/>
          </a:blip>
          <a:srcRect l="40944" r="23900" b="6250"/>
          <a:stretch/>
        </p:blipFill>
        <p:spPr>
          <a:xfrm>
            <a:off x="7620000" y="10"/>
            <a:ext cx="4572000" cy="6857990"/>
          </a:xfrm>
          <a:prstGeom prst="rect">
            <a:avLst/>
          </a:prstGeom>
        </p:spPr>
      </p:pic>
      <p:grpSp>
        <p:nvGrpSpPr>
          <p:cNvPr id="23" name="Group 14">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76258" y="2320171"/>
            <a:ext cx="867485" cy="115439"/>
            <a:chOff x="8910933" y="1861308"/>
            <a:chExt cx="867485" cy="115439"/>
          </a:xfrm>
        </p:grpSpPr>
        <p:sp>
          <p:nvSpPr>
            <p:cNvPr id="16" name="Rectangle 15">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722157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7335F-62E7-5BD6-B8AC-FF726635022B}"/>
              </a:ext>
            </a:extLst>
          </p:cNvPr>
          <p:cNvSpPr>
            <a:spLocks noGrp="1"/>
          </p:cNvSpPr>
          <p:nvPr>
            <p:ph type="title"/>
          </p:nvPr>
        </p:nvSpPr>
        <p:spPr/>
        <p:txBody>
          <a:bodyPr/>
          <a:lstStyle/>
          <a:p>
            <a:endParaRPr lang="de-DE"/>
          </a:p>
        </p:txBody>
      </p:sp>
      <p:pic>
        <p:nvPicPr>
          <p:cNvPr id="4" name="Onlinemedien 3" title="Bürgergeld vs. Mindestlohn: Was bringt mehr? | ZDF.reportage">
            <a:hlinkClick r:id="" action="ppaction://media"/>
            <a:extLst>
              <a:ext uri="{FF2B5EF4-FFF2-40B4-BE49-F238E27FC236}">
                <a16:creationId xmlns:a16="http://schemas.microsoft.com/office/drawing/2014/main" id="{BE619683-6A39-49EE-8192-B0B5D286AB25}"/>
              </a:ext>
            </a:extLst>
          </p:cNvPr>
          <p:cNvPicPr>
            <a:picLocks noGrp="1" noRot="1" noChangeAspect="1"/>
          </p:cNvPicPr>
          <p:nvPr>
            <p:ph idx="1"/>
            <a:videoFile r:link="rId1"/>
          </p:nvPr>
        </p:nvPicPr>
        <p:blipFill>
          <a:blip r:embed="rId3"/>
          <a:stretch>
            <a:fillRect/>
          </a:stretch>
        </p:blipFill>
        <p:spPr>
          <a:xfrm>
            <a:off x="1434262" y="724439"/>
            <a:ext cx="9323476" cy="5420863"/>
          </a:xfrm>
        </p:spPr>
      </p:pic>
      <p:sp>
        <p:nvSpPr>
          <p:cNvPr id="5" name="Textfeld 4">
            <a:extLst>
              <a:ext uri="{FF2B5EF4-FFF2-40B4-BE49-F238E27FC236}">
                <a16:creationId xmlns:a16="http://schemas.microsoft.com/office/drawing/2014/main" id="{A6EB58E7-BEE2-B64B-9D94-529D7A16E07E}"/>
              </a:ext>
            </a:extLst>
          </p:cNvPr>
          <p:cNvSpPr txBox="1"/>
          <p:nvPr/>
        </p:nvSpPr>
        <p:spPr>
          <a:xfrm>
            <a:off x="1752600" y="6457950"/>
            <a:ext cx="51585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dirty="0"/>
              <a:t>Youtube.com/</a:t>
            </a:r>
            <a:r>
              <a:rPr lang="de-DE" dirty="0" err="1"/>
              <a:t>watch?v</a:t>
            </a:r>
            <a:r>
              <a:rPr lang="de-DE" dirty="0"/>
              <a:t>=2JxSRQ_pV8Y&amp;t=198s</a:t>
            </a:r>
          </a:p>
        </p:txBody>
      </p:sp>
    </p:spTree>
    <p:extLst>
      <p:ext uri="{BB962C8B-B14F-4D97-AF65-F5344CB8AC3E}">
        <p14:creationId xmlns:p14="http://schemas.microsoft.com/office/powerpoint/2010/main" val="202532095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20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731383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4EFE17-13D8-4547-1B09-B80143219747}"/>
              </a:ext>
            </a:extLst>
          </p:cNvPr>
          <p:cNvSpPr>
            <a:spLocks noGrp="1"/>
          </p:cNvSpPr>
          <p:nvPr>
            <p:ph type="title"/>
          </p:nvPr>
        </p:nvSpPr>
        <p:spPr>
          <a:xfrm>
            <a:off x="1077426" y="723901"/>
            <a:ext cx="5465148" cy="1288884"/>
          </a:xfrm>
        </p:spPr>
        <p:txBody>
          <a:bodyPr anchor="b">
            <a:normAutofit/>
          </a:bodyPr>
          <a:lstStyle/>
          <a:p>
            <a:pPr algn="ctr"/>
            <a:endParaRPr lang="de-DE"/>
          </a:p>
        </p:txBody>
      </p:sp>
      <p:sp>
        <p:nvSpPr>
          <p:cNvPr id="3" name="Inhaltsplatzhalter 2">
            <a:extLst>
              <a:ext uri="{FF2B5EF4-FFF2-40B4-BE49-F238E27FC236}">
                <a16:creationId xmlns:a16="http://schemas.microsoft.com/office/drawing/2014/main" id="{FB7D8C00-1D66-8AF2-7DEF-B335C46FBC3E}"/>
              </a:ext>
            </a:extLst>
          </p:cNvPr>
          <p:cNvSpPr>
            <a:spLocks noGrp="1"/>
          </p:cNvSpPr>
          <p:nvPr>
            <p:ph idx="1"/>
          </p:nvPr>
        </p:nvSpPr>
        <p:spPr>
          <a:xfrm>
            <a:off x="1077426" y="2732545"/>
            <a:ext cx="5465149" cy="3232826"/>
          </a:xfrm>
        </p:spPr>
        <p:txBody>
          <a:bodyPr vert="horz" lIns="91440" tIns="45720" rIns="91440" bIns="45720" rtlCol="0" anchor="t">
            <a:normAutofit/>
          </a:bodyPr>
          <a:lstStyle/>
          <a:p>
            <a:pPr algn="ctr"/>
            <a:r>
              <a:rPr lang="de-DE"/>
              <a:t>WAS IST EURE MEINUNG? IST DAS GERECHT? LOHNT ES SICH NOCH ZU AREITEN?</a:t>
            </a:r>
          </a:p>
        </p:txBody>
      </p:sp>
      <p:pic>
        <p:nvPicPr>
          <p:cNvPr id="5" name="Picture 4" descr="Hölzerne Menschengestalt">
            <a:extLst>
              <a:ext uri="{FF2B5EF4-FFF2-40B4-BE49-F238E27FC236}">
                <a16:creationId xmlns:a16="http://schemas.microsoft.com/office/drawing/2014/main" id="{31F5175C-5AF9-0A0B-E325-3BBB4B22A5FC}"/>
              </a:ext>
            </a:extLst>
          </p:cNvPr>
          <p:cNvPicPr>
            <a:picLocks noChangeAspect="1"/>
          </p:cNvPicPr>
          <p:nvPr/>
        </p:nvPicPr>
        <p:blipFill rotWithShape="1">
          <a:blip r:embed="rId2">
            <a:alphaModFix/>
          </a:blip>
          <a:srcRect l="2481" r="53084" b="-3"/>
          <a:stretch/>
        </p:blipFill>
        <p:spPr>
          <a:xfrm>
            <a:off x="7620000" y="10"/>
            <a:ext cx="4572000" cy="6857990"/>
          </a:xfrm>
          <a:prstGeom prst="rect">
            <a:avLst/>
          </a:prstGeom>
        </p:spPr>
      </p:pic>
      <p:grpSp>
        <p:nvGrpSpPr>
          <p:cNvPr id="15" name="Group 14">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76258" y="2320171"/>
            <a:ext cx="867485" cy="115439"/>
            <a:chOff x="8910933" y="1861308"/>
            <a:chExt cx="867485" cy="115439"/>
          </a:xfrm>
        </p:grpSpPr>
        <p:sp>
          <p:nvSpPr>
            <p:cNvPr id="16" name="Rectangle 15">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460002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8BB3C-D82B-1376-8DAB-C34039B6ACAA}"/>
              </a:ext>
            </a:extLst>
          </p:cNvPr>
          <p:cNvSpPr>
            <a:spLocks noGrp="1"/>
          </p:cNvSpPr>
          <p:nvPr>
            <p:ph type="title"/>
          </p:nvPr>
        </p:nvSpPr>
        <p:spPr/>
        <p:txBody>
          <a:bodyPr/>
          <a:lstStyle/>
          <a:p>
            <a:r>
              <a:rPr lang="de-DE" dirty="0"/>
              <a:t>Quellen</a:t>
            </a:r>
          </a:p>
        </p:txBody>
      </p:sp>
      <p:sp>
        <p:nvSpPr>
          <p:cNvPr id="3" name="Inhaltsplatzhalter 2">
            <a:extLst>
              <a:ext uri="{FF2B5EF4-FFF2-40B4-BE49-F238E27FC236}">
                <a16:creationId xmlns:a16="http://schemas.microsoft.com/office/drawing/2014/main" id="{F6A342E7-0FE8-D186-5D4E-8BA5BC56A948}"/>
              </a:ext>
            </a:extLst>
          </p:cNvPr>
          <p:cNvSpPr>
            <a:spLocks noGrp="1"/>
          </p:cNvSpPr>
          <p:nvPr>
            <p:ph idx="1"/>
          </p:nvPr>
        </p:nvSpPr>
        <p:spPr/>
        <p:txBody>
          <a:bodyPr vert="horz" lIns="91440" tIns="45720" rIns="91440" bIns="45720" rtlCol="0" anchor="t">
            <a:normAutofit/>
          </a:bodyPr>
          <a:lstStyle/>
          <a:p>
            <a:r>
              <a:rPr lang="de-DE" dirty="0"/>
              <a:t>salesjob.de/</a:t>
            </a:r>
            <a:r>
              <a:rPr lang="de-DE" dirty="0" err="1"/>
              <a:t>blog</a:t>
            </a:r>
            <a:r>
              <a:rPr lang="de-DE" dirty="0"/>
              <a:t>/</a:t>
            </a:r>
            <a:r>
              <a:rPr lang="de-DE" dirty="0" err="1"/>
              <a:t>salescareer</a:t>
            </a:r>
            <a:r>
              <a:rPr lang="de-DE" dirty="0"/>
              <a:t>/</a:t>
            </a:r>
            <a:r>
              <a:rPr lang="de-DE" dirty="0" err="1"/>
              <a:t>gender-pay-gap</a:t>
            </a:r>
            <a:r>
              <a:rPr lang="de-DE" dirty="0"/>
              <a:t>-schließen/</a:t>
            </a:r>
          </a:p>
          <a:p>
            <a:r>
              <a:rPr lang="de-DE" dirty="0"/>
              <a:t>ranstad.de/</a:t>
            </a:r>
            <a:r>
              <a:rPr lang="de-DE" dirty="0" err="1"/>
              <a:t>hr</a:t>
            </a:r>
            <a:r>
              <a:rPr lang="de-DE" dirty="0"/>
              <a:t>-portal/</a:t>
            </a:r>
            <a:r>
              <a:rPr lang="de-DE" dirty="0" err="1"/>
              <a:t>unternehmensfuehrung</a:t>
            </a:r>
            <a:r>
              <a:rPr lang="de-DE" dirty="0"/>
              <a:t>/was-tun-gegen-den-</a:t>
            </a:r>
            <a:r>
              <a:rPr lang="de-DE" dirty="0" err="1"/>
              <a:t>gender-pay-gap</a:t>
            </a:r>
            <a:r>
              <a:rPr lang="de-DE" dirty="0"/>
              <a:t>/</a:t>
            </a:r>
          </a:p>
          <a:p>
            <a:r>
              <a:rPr lang="de-DE" dirty="0">
                <a:hlinkClick r:id="rId2"/>
              </a:rPr>
              <a:t>https://www.swr.de/swrkultur/wissen/was-ist-ein-gerechter-lohn-swr2-wissen-2020-08-14-102.html</a:t>
            </a:r>
            <a:endParaRPr lang="de-DE" dirty="0"/>
          </a:p>
          <a:p>
            <a:endParaRPr lang="de-DE" dirty="0"/>
          </a:p>
          <a:p>
            <a:endParaRPr lang="de-DE" dirty="0"/>
          </a:p>
          <a:p>
            <a:endParaRPr lang="de-DE" dirty="0"/>
          </a:p>
        </p:txBody>
      </p:sp>
    </p:spTree>
    <p:extLst>
      <p:ext uri="{BB962C8B-B14F-4D97-AF65-F5344CB8AC3E}">
        <p14:creationId xmlns:p14="http://schemas.microsoft.com/office/powerpoint/2010/main" val="409379398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2" name="Rectangle 11">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DF0CAD46-2E46-44EB-A063-C0588176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agezeichen vor pastellgrünem Hintergrund">
            <a:extLst>
              <a:ext uri="{FF2B5EF4-FFF2-40B4-BE49-F238E27FC236}">
                <a16:creationId xmlns:a16="http://schemas.microsoft.com/office/drawing/2014/main" id="{0A6F8387-CCBF-73C9-6584-0B761816C466}"/>
              </a:ext>
            </a:extLst>
          </p:cNvPr>
          <p:cNvPicPr>
            <a:picLocks noChangeAspect="1"/>
          </p:cNvPicPr>
          <p:nvPr/>
        </p:nvPicPr>
        <p:blipFill rotWithShape="1">
          <a:blip r:embed="rId2"/>
          <a:srcRect t="5021" r="-2" b="19978"/>
          <a:stretch/>
        </p:blipFill>
        <p:spPr>
          <a:xfrm>
            <a:off x="20" y="10"/>
            <a:ext cx="12191980" cy="6857989"/>
          </a:xfrm>
          <a:prstGeom prst="rect">
            <a:avLst/>
          </a:prstGeom>
        </p:spPr>
      </p:pic>
      <p:sp>
        <p:nvSpPr>
          <p:cNvPr id="18" name="Rectangle 17">
            <a:extLst>
              <a:ext uri="{FF2B5EF4-FFF2-40B4-BE49-F238E27FC236}">
                <a16:creationId xmlns:a16="http://schemas.microsoft.com/office/drawing/2014/main" id="{0FDFF237-4369-41A3-9CE4-CD1A6813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49553"/>
            <a:ext cx="12191999" cy="5320052"/>
          </a:xfrm>
          <a:prstGeom prst="rect">
            <a:avLst/>
          </a:prstGeom>
          <a:gradFill flip="none" rotWithShape="1">
            <a:gsLst>
              <a:gs pos="0">
                <a:srgbClr val="000000">
                  <a:alpha val="0"/>
                </a:srgbClr>
              </a:gs>
              <a:gs pos="47000">
                <a:srgbClr val="000000">
                  <a:alpha val="41000"/>
                </a:srgbClr>
              </a:gs>
              <a:gs pos="81000">
                <a:srgbClr val="000000">
                  <a:alpha val="5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EEF659-DF63-7F3D-69E4-2CA871E74453}"/>
              </a:ext>
            </a:extLst>
          </p:cNvPr>
          <p:cNvSpPr>
            <a:spLocks noGrp="1"/>
          </p:cNvSpPr>
          <p:nvPr>
            <p:ph type="title"/>
          </p:nvPr>
        </p:nvSpPr>
        <p:spPr>
          <a:xfrm>
            <a:off x="2076091" y="2633933"/>
            <a:ext cx="8039818" cy="1643572"/>
          </a:xfrm>
        </p:spPr>
        <p:txBody>
          <a:bodyPr vert="horz" lIns="91440" tIns="45720" rIns="91440" bIns="45720" rtlCol="0" anchor="b">
            <a:normAutofit/>
          </a:bodyPr>
          <a:lstStyle/>
          <a:p>
            <a:pPr algn="ctr"/>
            <a:r>
              <a:rPr lang="en-US" sz="2800" kern="1200" cap="all" spc="390" baseline="0">
                <a:solidFill>
                  <a:srgbClr val="FFFFFF"/>
                </a:solidFill>
                <a:latin typeface="+mj-lt"/>
                <a:ea typeface="+mj-ea"/>
                <a:cs typeface="+mj-cs"/>
              </a:rPr>
              <a:t>Definitionen</a:t>
            </a:r>
          </a:p>
        </p:txBody>
      </p:sp>
      <p:grpSp>
        <p:nvGrpSpPr>
          <p:cNvPr id="20" name="Group 19">
            <a:extLst>
              <a:ext uri="{FF2B5EF4-FFF2-40B4-BE49-F238E27FC236}">
                <a16:creationId xmlns:a16="http://schemas.microsoft.com/office/drawing/2014/main" id="{C3E45FAB-3768-4529-B0E8-A0E9BE5E38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739509"/>
            <a:ext cx="867485" cy="115439"/>
            <a:chOff x="8910933" y="1861308"/>
            <a:chExt cx="867485" cy="115439"/>
          </a:xfrm>
        </p:grpSpPr>
        <p:sp>
          <p:nvSpPr>
            <p:cNvPr id="21" name="Rectangle 20">
              <a:extLst>
                <a:ext uri="{FF2B5EF4-FFF2-40B4-BE49-F238E27FC236}">
                  <a16:creationId xmlns:a16="http://schemas.microsoft.com/office/drawing/2014/main" id="{6FF68CFF-0675-43D9-8EF2-EAC1F19D2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2" name="Straight Connector 21">
              <a:extLst>
                <a:ext uri="{FF2B5EF4-FFF2-40B4-BE49-F238E27FC236}">
                  <a16:creationId xmlns:a16="http://schemas.microsoft.com/office/drawing/2014/main" id="{E1414FA8-D7DF-4B14-AD83-846AB2899B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38B88A0-A01D-4106-8E09-1AEB09B04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72626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Inhaltsplatzhalter 2">
            <a:extLst>
              <a:ext uri="{FF2B5EF4-FFF2-40B4-BE49-F238E27FC236}">
                <a16:creationId xmlns:a16="http://schemas.microsoft.com/office/drawing/2014/main" id="{12D890FE-79A0-9143-1A86-A72BD6355986}"/>
              </a:ext>
            </a:extLst>
          </p:cNvPr>
          <p:cNvGraphicFramePr>
            <a:graphicFrameLocks noGrp="1"/>
          </p:cNvGraphicFramePr>
          <p:nvPr>
            <p:ph idx="1"/>
          </p:nvPr>
        </p:nvGraphicFramePr>
        <p:xfrm>
          <a:off x="1028700" y="594771"/>
          <a:ext cx="10134600" cy="5536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823555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2" name="Rectangle 11">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6" name="Rectangle 15">
            <a:extLst>
              <a:ext uri="{FF2B5EF4-FFF2-40B4-BE49-F238E27FC236}">
                <a16:creationId xmlns:a16="http://schemas.microsoft.com/office/drawing/2014/main" id="{1AB7CFDD-E67B-4078-9BD0-D09D4200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t-out symbol of transgender">
            <a:extLst>
              <a:ext uri="{FF2B5EF4-FFF2-40B4-BE49-F238E27FC236}">
                <a16:creationId xmlns:a16="http://schemas.microsoft.com/office/drawing/2014/main" id="{00F1D179-7C74-3735-5A0A-D11DB412F510}"/>
              </a:ext>
            </a:extLst>
          </p:cNvPr>
          <p:cNvPicPr>
            <a:picLocks noChangeAspect="1"/>
          </p:cNvPicPr>
          <p:nvPr/>
        </p:nvPicPr>
        <p:blipFill rotWithShape="1">
          <a:blip r:embed="rId2">
            <a:alphaModFix/>
          </a:blip>
          <a:srcRect t="10096" r="-2" b="5507"/>
          <a:stretch/>
        </p:blipFill>
        <p:spPr>
          <a:xfrm>
            <a:off x="-1" y="10"/>
            <a:ext cx="12192000" cy="6857989"/>
          </a:xfrm>
          <a:prstGeom prst="rect">
            <a:avLst/>
          </a:prstGeom>
        </p:spPr>
      </p:pic>
      <p:sp>
        <p:nvSpPr>
          <p:cNvPr id="18" name="Rectangle 17">
            <a:extLst>
              <a:ext uri="{FF2B5EF4-FFF2-40B4-BE49-F238E27FC236}">
                <a16:creationId xmlns:a16="http://schemas.microsoft.com/office/drawing/2014/main" id="{4DAEF25D-C97E-48E9-B20C-FEFC2EC6E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3200"/>
            <a:ext cx="12191999" cy="5384800"/>
          </a:xfrm>
          <a:prstGeom prst="rect">
            <a:avLst/>
          </a:prstGeom>
          <a:gradFill flip="none" rotWithShape="1">
            <a:gsLst>
              <a:gs pos="0">
                <a:srgbClr val="000000">
                  <a:alpha val="0"/>
                </a:srgbClr>
              </a:gs>
              <a:gs pos="42000">
                <a:srgbClr val="000000">
                  <a:alpha val="41000"/>
                </a:srgbClr>
              </a:gs>
              <a:gs pos="100000">
                <a:srgbClr val="000000">
                  <a:alpha val="6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72AF9B-4249-C988-AC6E-B29C54653D9B}"/>
              </a:ext>
            </a:extLst>
          </p:cNvPr>
          <p:cNvSpPr>
            <a:spLocks noGrp="1"/>
          </p:cNvSpPr>
          <p:nvPr>
            <p:ph type="title"/>
          </p:nvPr>
        </p:nvSpPr>
        <p:spPr>
          <a:xfrm>
            <a:off x="2455401" y="1066800"/>
            <a:ext cx="7272408" cy="2646795"/>
          </a:xfrm>
        </p:spPr>
        <p:txBody>
          <a:bodyPr vert="horz" lIns="91440" tIns="45720" rIns="91440" bIns="45720" rtlCol="0" anchor="b">
            <a:normAutofit/>
          </a:bodyPr>
          <a:lstStyle/>
          <a:p>
            <a:pPr algn="ctr"/>
            <a:r>
              <a:rPr lang="en-US" sz="2800" kern="1200" cap="all" spc="390" baseline="0">
                <a:solidFill>
                  <a:srgbClr val="FFFFFF"/>
                </a:solidFill>
                <a:latin typeface="+mj-lt"/>
                <a:ea typeface="+mj-ea"/>
                <a:cs typeface="+mj-cs"/>
              </a:rPr>
              <a:t>Gender pay gap</a:t>
            </a:r>
          </a:p>
        </p:txBody>
      </p:sp>
      <p:grpSp>
        <p:nvGrpSpPr>
          <p:cNvPr id="20" name="Group 19">
            <a:extLst>
              <a:ext uri="{FF2B5EF4-FFF2-40B4-BE49-F238E27FC236}">
                <a16:creationId xmlns:a16="http://schemas.microsoft.com/office/drawing/2014/main" id="{91B7537E-7B93-4306-B9DF-4CD583E0AA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37480"/>
            <a:ext cx="867485" cy="115439"/>
            <a:chOff x="8910933" y="1861308"/>
            <a:chExt cx="867485" cy="115439"/>
          </a:xfrm>
        </p:grpSpPr>
        <p:sp>
          <p:nvSpPr>
            <p:cNvPr id="21" name="Rectangle 20">
              <a:extLst>
                <a:ext uri="{FF2B5EF4-FFF2-40B4-BE49-F238E27FC236}">
                  <a16:creationId xmlns:a16="http://schemas.microsoft.com/office/drawing/2014/main" id="{00AB796C-11E6-468E-9C0D-38940D8E2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2" name="Straight Connector 21">
              <a:extLst>
                <a:ext uri="{FF2B5EF4-FFF2-40B4-BE49-F238E27FC236}">
                  <a16:creationId xmlns:a16="http://schemas.microsoft.com/office/drawing/2014/main" id="{0FC9ACE4-DF02-4B56-B482-DDAD2EC090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9CC309-9401-4122-8206-A304650EFC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1193295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7271E9-21F4-400B-84B6-052EAFCFE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3D78ED-34B7-4F8E-8377-994DCAD3C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9648"/>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B4AF920-8D0F-62B9-2352-0EFB909D68DA}"/>
              </a:ext>
            </a:extLst>
          </p:cNvPr>
          <p:cNvPicPr>
            <a:picLocks noChangeAspect="1"/>
          </p:cNvPicPr>
          <p:nvPr/>
        </p:nvPicPr>
        <p:blipFill rotWithShape="1">
          <a:blip r:embed="rId2">
            <a:alphaModFix amt="40000"/>
          </a:blip>
          <a:srcRect r="6412" b="6253"/>
          <a:stretch/>
        </p:blipFill>
        <p:spPr>
          <a:xfrm>
            <a:off x="20" y="10"/>
            <a:ext cx="12191979" cy="6869638"/>
          </a:xfrm>
          <a:prstGeom prst="rect">
            <a:avLst/>
          </a:prstGeom>
        </p:spPr>
      </p:pic>
      <p:sp>
        <p:nvSpPr>
          <p:cNvPr id="3" name="Inhaltsplatzhalter 2">
            <a:extLst>
              <a:ext uri="{FF2B5EF4-FFF2-40B4-BE49-F238E27FC236}">
                <a16:creationId xmlns:a16="http://schemas.microsoft.com/office/drawing/2014/main" id="{99D69083-0455-C09F-2851-581D8E519DEC}"/>
              </a:ext>
            </a:extLst>
          </p:cNvPr>
          <p:cNvSpPr>
            <a:spLocks noGrp="1"/>
          </p:cNvSpPr>
          <p:nvPr>
            <p:ph idx="1"/>
          </p:nvPr>
        </p:nvSpPr>
        <p:spPr>
          <a:xfrm>
            <a:off x="2701962" y="2161903"/>
            <a:ext cx="6788076" cy="3416512"/>
          </a:xfrm>
          <a:effectLst>
            <a:outerShdw blurRad="50800" dist="12700" dir="2700000" algn="tl" rotWithShape="0">
              <a:prstClr val="black">
                <a:alpha val="40000"/>
              </a:prstClr>
            </a:outerShdw>
          </a:effectLst>
        </p:spPr>
        <p:txBody>
          <a:bodyPr vert="horz" lIns="91440" tIns="45720" rIns="91440" bIns="45720" rtlCol="0" anchor="t">
            <a:normAutofit fontScale="92500" lnSpcReduction="10000"/>
          </a:bodyPr>
          <a:lstStyle/>
          <a:p>
            <a:pPr algn="ctr"/>
            <a:r>
              <a:rPr lang="de-DE" dirty="0">
                <a:solidFill>
                  <a:schemeClr val="tx1"/>
                </a:solidFill>
              </a:rPr>
              <a:t>Frauen verdienten 2023 18% weniger pro Stunde</a:t>
            </a:r>
          </a:p>
          <a:p>
            <a:pPr algn="ctr"/>
            <a:r>
              <a:rPr lang="de-DE" dirty="0">
                <a:solidFill>
                  <a:schemeClr val="tx1"/>
                </a:solidFill>
              </a:rPr>
              <a:t>Woher kommt der Gender Pay Gap überhaupt?</a:t>
            </a:r>
          </a:p>
          <a:p>
            <a:pPr marL="342900" indent="-342900" algn="ctr">
              <a:buFont typeface="Arial"/>
              <a:buChar char="•"/>
            </a:pPr>
            <a:r>
              <a:rPr lang="de-DE" dirty="0">
                <a:solidFill>
                  <a:schemeClr val="tx1"/>
                </a:solidFill>
              </a:rPr>
              <a:t>Unterschiedliche Berufs- und Branchenwahl von Männern </a:t>
            </a:r>
            <a:r>
              <a:rPr lang="de-DE">
                <a:solidFill>
                  <a:schemeClr val="tx1"/>
                </a:solidFill>
              </a:rPr>
              <a:t>und Frauen</a:t>
            </a:r>
            <a:endParaRPr lang="de-DE" dirty="0">
              <a:solidFill>
                <a:schemeClr val="tx1"/>
              </a:solidFill>
            </a:endParaRPr>
          </a:p>
          <a:p>
            <a:pPr marL="342900" indent="-342900" algn="ctr">
              <a:buFont typeface="Arial"/>
              <a:buChar char="•"/>
            </a:pPr>
            <a:r>
              <a:rPr lang="de-DE" dirty="0">
                <a:solidFill>
                  <a:schemeClr val="tx1"/>
                </a:solidFill>
              </a:rPr>
              <a:t>Frauen sind viel häufiger Teilzeit angestellt</a:t>
            </a:r>
          </a:p>
          <a:p>
            <a:pPr marL="342900" indent="-342900" algn="ctr">
              <a:buFont typeface="Arial"/>
              <a:buChar char="•"/>
            </a:pPr>
            <a:r>
              <a:rPr lang="de-DE" dirty="0">
                <a:solidFill>
                  <a:schemeClr val="tx1"/>
                </a:solidFill>
              </a:rPr>
              <a:t>Ungleiche Arbeitsplatzanforderungen hinsichtlich Führung </a:t>
            </a:r>
            <a:r>
              <a:rPr lang="de-DE">
                <a:solidFill>
                  <a:schemeClr val="tx1"/>
                </a:solidFill>
              </a:rPr>
              <a:t>und Qualifikation</a:t>
            </a:r>
            <a:endParaRPr lang="de-DE" dirty="0">
              <a:solidFill>
                <a:schemeClr val="tx1"/>
              </a:solidFill>
            </a:endParaRPr>
          </a:p>
          <a:p>
            <a:pPr marL="342900" indent="-342900" algn="ctr">
              <a:buFont typeface="Arial"/>
              <a:buChar char="•"/>
            </a:pPr>
            <a:r>
              <a:rPr lang="de-DE" dirty="0">
                <a:solidFill>
                  <a:schemeClr val="tx1"/>
                </a:solidFill>
              </a:rPr>
              <a:t>Annahme, dass Frauen bei Gehaltsverhandlungen weniger erfolgreich sind </a:t>
            </a:r>
          </a:p>
          <a:p>
            <a:pPr algn="ctr"/>
            <a:endParaRPr lang="de-DE" dirty="0">
              <a:solidFill>
                <a:schemeClr val="tx1"/>
              </a:solidFill>
            </a:endParaRPr>
          </a:p>
        </p:txBody>
      </p:sp>
      <p:grpSp>
        <p:nvGrpSpPr>
          <p:cNvPr id="13" name="Group 12">
            <a:extLst>
              <a:ext uri="{FF2B5EF4-FFF2-40B4-BE49-F238E27FC236}">
                <a16:creationId xmlns:a16="http://schemas.microsoft.com/office/drawing/2014/main" id="{A1527245-C5C2-4BD3-8317-C4D6D7A102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5849932"/>
            <a:ext cx="867485" cy="115439"/>
            <a:chOff x="8910933" y="1861308"/>
            <a:chExt cx="867485" cy="115439"/>
          </a:xfrm>
        </p:grpSpPr>
        <p:sp>
          <p:nvSpPr>
            <p:cNvPr id="14" name="Rectangle 13">
              <a:extLst>
                <a:ext uri="{FF2B5EF4-FFF2-40B4-BE49-F238E27FC236}">
                  <a16:creationId xmlns:a16="http://schemas.microsoft.com/office/drawing/2014/main" id="{E03BA463-C04F-4127-9100-1F376E519B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ffectLst>
                  <a:outerShdw blurRad="38100" dist="38100" dir="2700000" algn="tl">
                    <a:srgbClr val="000000">
                      <a:alpha val="43137"/>
                    </a:srgbClr>
                  </a:outerShdw>
                </a:effectLst>
              </a:endParaRPr>
            </a:p>
          </p:txBody>
        </p:sp>
        <p:cxnSp>
          <p:nvCxnSpPr>
            <p:cNvPr id="15" name="Straight Connector 14">
              <a:extLst>
                <a:ext uri="{FF2B5EF4-FFF2-40B4-BE49-F238E27FC236}">
                  <a16:creationId xmlns:a16="http://schemas.microsoft.com/office/drawing/2014/main" id="{01FD6DA6-F7BC-4426-8465-928C4EC4A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A28AE3-3C29-44E4-80A5-C2937F8E7A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5235939"/>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1" name="Rectangle 10">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2" name="Straight Connector 11">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5" name="Rectangle 14">
            <a:extLst>
              <a:ext uri="{FF2B5EF4-FFF2-40B4-BE49-F238E27FC236}">
                <a16:creationId xmlns:a16="http://schemas.microsoft.com/office/drawing/2014/main" id="{4905C695-F54E-4EF8-8AEF-811D460E7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5CD2A3-2099-476E-9A85-55DC735FA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902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065E00C-18A8-AF04-67EF-776797A5C2FC}"/>
              </a:ext>
            </a:extLst>
          </p:cNvPr>
          <p:cNvSpPr>
            <a:spLocks noGrp="1"/>
          </p:cNvSpPr>
          <p:nvPr>
            <p:ph type="title"/>
          </p:nvPr>
        </p:nvSpPr>
        <p:spPr>
          <a:xfrm>
            <a:off x="2428461" y="1230924"/>
            <a:ext cx="7335079" cy="1969476"/>
          </a:xfrm>
        </p:spPr>
        <p:txBody>
          <a:bodyPr vert="horz" lIns="91440" tIns="45720" rIns="91440" bIns="45720" rtlCol="0" anchor="b">
            <a:normAutofit/>
          </a:bodyPr>
          <a:lstStyle/>
          <a:p>
            <a:pPr algn="ctr">
              <a:lnSpc>
                <a:spcPct val="100000"/>
              </a:lnSpc>
            </a:pPr>
            <a:r>
              <a:rPr lang="en-US" sz="4000" kern="1200" cap="all" spc="390" baseline="0">
                <a:solidFill>
                  <a:schemeClr val="tx2"/>
                </a:solidFill>
                <a:latin typeface="+mj-lt"/>
                <a:ea typeface="+mj-ea"/>
                <a:cs typeface="+mj-cs"/>
              </a:rPr>
              <a:t>Wie kann man gegen diese Ungleichheit vorgehen?</a:t>
            </a:r>
          </a:p>
        </p:txBody>
      </p:sp>
      <p:grpSp>
        <p:nvGrpSpPr>
          <p:cNvPr id="19" name="Group 18">
            <a:extLst>
              <a:ext uri="{FF2B5EF4-FFF2-40B4-BE49-F238E27FC236}">
                <a16:creationId xmlns:a16="http://schemas.microsoft.com/office/drawing/2014/main" id="{E92979E8-2E86-433E-A7E4-5F102E45A8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89173"/>
            <a:ext cx="867485" cy="115439"/>
            <a:chOff x="8910933" y="1861308"/>
            <a:chExt cx="867485" cy="115439"/>
          </a:xfrm>
        </p:grpSpPr>
        <p:sp>
          <p:nvSpPr>
            <p:cNvPr id="20" name="Rectangle 19">
              <a:extLst>
                <a:ext uri="{FF2B5EF4-FFF2-40B4-BE49-F238E27FC236}">
                  <a16:creationId xmlns:a16="http://schemas.microsoft.com/office/drawing/2014/main" id="{CDDEF0D5-EF9F-43D4-BF40-27A3121E0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1" name="Straight Connector 20">
              <a:extLst>
                <a:ext uri="{FF2B5EF4-FFF2-40B4-BE49-F238E27FC236}">
                  <a16:creationId xmlns:a16="http://schemas.microsoft.com/office/drawing/2014/main" id="{71438B34-2B34-4614-B3B4-D099271503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691BDB-93D3-4721-903C-45DD9590F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64790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98"/>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Nahaufnahmebild von applaudierenden Hände">
            <a:extLst>
              <a:ext uri="{FF2B5EF4-FFF2-40B4-BE49-F238E27FC236}">
                <a16:creationId xmlns:a16="http://schemas.microsoft.com/office/drawing/2014/main" id="{81D39C60-D217-8E62-B2CA-3FCB5834EF6B}"/>
              </a:ext>
            </a:extLst>
          </p:cNvPr>
          <p:cNvPicPr>
            <a:picLocks noChangeAspect="1"/>
          </p:cNvPicPr>
          <p:nvPr/>
        </p:nvPicPr>
        <p:blipFill rotWithShape="1">
          <a:blip r:embed="rId2"/>
          <a:srcRect t="514" b="15145"/>
          <a:stretch/>
        </p:blipFill>
        <p:spPr>
          <a:xfrm>
            <a:off x="20" y="-5798"/>
            <a:ext cx="12191980" cy="6863798"/>
          </a:xfrm>
          <a:prstGeom prst="rect">
            <a:avLst/>
          </a:prstGeom>
        </p:spPr>
      </p:pic>
      <p:sp>
        <p:nvSpPr>
          <p:cNvPr id="34" name="Rectangle 34">
            <a:extLst>
              <a:ext uri="{FF2B5EF4-FFF2-40B4-BE49-F238E27FC236}">
                <a16:creationId xmlns:a16="http://schemas.microsoft.com/office/drawing/2014/main" id="{EA7FD6EC-4D99-4AB0-9AC8-CFBD9D47C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1" y="723900"/>
            <a:ext cx="10744199" cy="5398604"/>
          </a:xfrm>
          <a:prstGeom prst="rect">
            <a:avLst/>
          </a:pr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DC73D27D-0381-B989-6FCA-F8AEBDB6FBFD}"/>
              </a:ext>
            </a:extLst>
          </p:cNvPr>
          <p:cNvSpPr>
            <a:spLocks noGrp="1"/>
          </p:cNvSpPr>
          <p:nvPr>
            <p:ph idx="1"/>
          </p:nvPr>
        </p:nvSpPr>
        <p:spPr>
          <a:xfrm>
            <a:off x="2654906" y="1041634"/>
            <a:ext cx="6393359" cy="2850269"/>
          </a:xfrm>
        </p:spPr>
        <p:txBody>
          <a:bodyPr vert="horz" lIns="91440" tIns="45720" rIns="91440" bIns="45720" rtlCol="0" anchor="t">
            <a:noAutofit/>
          </a:bodyPr>
          <a:lstStyle/>
          <a:p>
            <a:pPr algn="ctr">
              <a:lnSpc>
                <a:spcPct val="100000"/>
              </a:lnSpc>
            </a:pPr>
            <a:r>
              <a:rPr lang="de-DE" sz="2800" dirty="0"/>
              <a:t>Argumentation: Verhalten entspricht nicht der Tugendethik -&gt; keine Gerechtigkeit</a:t>
            </a:r>
          </a:p>
          <a:p>
            <a:pPr algn="ctr">
              <a:lnSpc>
                <a:spcPct val="100000"/>
              </a:lnSpc>
            </a:pPr>
            <a:r>
              <a:rPr lang="de-DE" sz="2800" dirty="0"/>
              <a:t>Frage nach der Verantwortlichkeit? Ethischen Reflektion? </a:t>
            </a:r>
          </a:p>
          <a:p>
            <a:pPr marL="342900" indent="-342900" algn="ctr">
              <a:lnSpc>
                <a:spcPct val="100000"/>
              </a:lnSpc>
              <a:buFont typeface="Arial"/>
              <a:buChar char="•"/>
            </a:pPr>
            <a:r>
              <a:rPr lang="de-DE" sz="2800" dirty="0"/>
              <a:t>Makroebene? </a:t>
            </a:r>
          </a:p>
          <a:p>
            <a:pPr marL="342900" indent="-342900" algn="ctr">
              <a:lnSpc>
                <a:spcPct val="100000"/>
              </a:lnSpc>
              <a:buFont typeface="Arial"/>
              <a:buChar char="•"/>
            </a:pPr>
            <a:r>
              <a:rPr lang="de-DE" sz="2800" dirty="0"/>
              <a:t>Mesoebene?</a:t>
            </a:r>
          </a:p>
          <a:p>
            <a:pPr marL="342900" indent="-342900" algn="ctr">
              <a:lnSpc>
                <a:spcPct val="100000"/>
              </a:lnSpc>
              <a:buFont typeface="Arial"/>
              <a:buChar char="•"/>
            </a:pPr>
            <a:r>
              <a:rPr lang="de-DE" sz="2800" dirty="0"/>
              <a:t>Mikroebene?</a:t>
            </a:r>
          </a:p>
          <a:p>
            <a:pPr marL="342900" indent="-342900" algn="ctr">
              <a:lnSpc>
                <a:spcPct val="100000"/>
              </a:lnSpc>
              <a:buFont typeface="Arial"/>
              <a:buChar char="•"/>
            </a:pPr>
            <a:endParaRPr lang="de-DE" sz="2800" dirty="0"/>
          </a:p>
          <a:p>
            <a:pPr marL="342900" indent="-342900" algn="ctr">
              <a:lnSpc>
                <a:spcPct val="100000"/>
              </a:lnSpc>
              <a:buFont typeface="Arial"/>
              <a:buChar char="•"/>
            </a:pPr>
            <a:r>
              <a:rPr lang="de-DE" sz="2800" dirty="0"/>
              <a:t>Wer entscheidet, welche Berufe mehr wert sind?</a:t>
            </a:r>
          </a:p>
        </p:txBody>
      </p:sp>
      <p:grpSp>
        <p:nvGrpSpPr>
          <p:cNvPr id="42" name="Group 36">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5357309"/>
            <a:ext cx="867485" cy="115439"/>
            <a:chOff x="8910933" y="1861308"/>
            <a:chExt cx="867485" cy="115439"/>
          </a:xfrm>
        </p:grpSpPr>
        <p:sp>
          <p:nvSpPr>
            <p:cNvPr id="43" name="Rectangle 37">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560525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Inhaltsplatzhalter 2">
            <a:extLst>
              <a:ext uri="{FF2B5EF4-FFF2-40B4-BE49-F238E27FC236}">
                <a16:creationId xmlns:a16="http://schemas.microsoft.com/office/drawing/2014/main" id="{70E7CFD1-BDC7-C510-EE9C-FC3617928F42}"/>
              </a:ext>
            </a:extLst>
          </p:cNvPr>
          <p:cNvGraphicFramePr>
            <a:graphicFrameLocks noGrp="1"/>
          </p:cNvGraphicFramePr>
          <p:nvPr>
            <p:ph idx="1"/>
          </p:nvPr>
        </p:nvGraphicFramePr>
        <p:xfrm>
          <a:off x="1028700" y="566017"/>
          <a:ext cx="10206486" cy="5565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55248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B4854C3-58CC-4A2C-B4CA-926819F0C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6FD5C0-E257-4B9E-9413-27A374F07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7081"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
            <a:extLst>
              <a:ext uri="{FF2B5EF4-FFF2-40B4-BE49-F238E27FC236}">
                <a16:creationId xmlns:a16="http://schemas.microsoft.com/office/drawing/2014/main" id="{FA7B9933-15AE-4ACB-B091-21C9F3853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924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DE57BB50-0A5D-4AD7-87AB-5904B788BC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24798" y="4550150"/>
            <a:ext cx="867485" cy="115439"/>
            <a:chOff x="8910933" y="1861308"/>
            <a:chExt cx="867485" cy="115439"/>
          </a:xfrm>
        </p:grpSpPr>
        <p:sp>
          <p:nvSpPr>
            <p:cNvPr id="29" name="Rectangle 28">
              <a:extLst>
                <a:ext uri="{FF2B5EF4-FFF2-40B4-BE49-F238E27FC236}">
                  <a16:creationId xmlns:a16="http://schemas.microsoft.com/office/drawing/2014/main" id="{1CD5E7CE-8430-4ED8-87F2-AF5C660CF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4A1AC28-5B9C-4D41-95E9-675EDF3F4B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E446F29-8D76-46EF-B0AF-41066F65AA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43D716AC-B4B4-C9D9-2CD0-5C1E61F9C6C1}"/>
              </a:ext>
            </a:extLst>
          </p:cNvPr>
          <p:cNvSpPr>
            <a:spLocks noGrp="1"/>
          </p:cNvSpPr>
          <p:nvPr>
            <p:ph type="title"/>
          </p:nvPr>
        </p:nvSpPr>
        <p:spPr>
          <a:xfrm>
            <a:off x="1373858" y="1351429"/>
            <a:ext cx="3369365" cy="2871320"/>
          </a:xfrm>
        </p:spPr>
        <p:txBody>
          <a:bodyPr anchor="ctr">
            <a:normAutofit/>
          </a:bodyPr>
          <a:lstStyle/>
          <a:p>
            <a:pPr algn="ctr"/>
            <a:r>
              <a:rPr lang="de-DE" dirty="0"/>
              <a:t>Bedingungsloses Grundeinkommen</a:t>
            </a:r>
            <a:endParaRPr lang="de-DE"/>
          </a:p>
        </p:txBody>
      </p:sp>
      <p:sp>
        <p:nvSpPr>
          <p:cNvPr id="3" name="Inhaltsplatzhalter 2">
            <a:extLst>
              <a:ext uri="{FF2B5EF4-FFF2-40B4-BE49-F238E27FC236}">
                <a16:creationId xmlns:a16="http://schemas.microsoft.com/office/drawing/2014/main" id="{384ABC37-0F8B-A436-1BB6-6643DDDB3E60}"/>
              </a:ext>
            </a:extLst>
          </p:cNvPr>
          <p:cNvSpPr>
            <a:spLocks noGrp="1"/>
          </p:cNvSpPr>
          <p:nvPr>
            <p:ph idx="1"/>
          </p:nvPr>
        </p:nvSpPr>
        <p:spPr>
          <a:xfrm>
            <a:off x="7004988" y="865954"/>
            <a:ext cx="4306928" cy="5131235"/>
          </a:xfrm>
        </p:spPr>
        <p:txBody>
          <a:bodyPr vert="horz" lIns="91440" tIns="45720" rIns="91440" bIns="45720" rtlCol="0" anchor="ctr">
            <a:normAutofit/>
          </a:bodyPr>
          <a:lstStyle/>
          <a:p>
            <a:pPr algn="ctr"/>
            <a:r>
              <a:rPr lang="de-DE" dirty="0" err="1"/>
              <a:t>Def</a:t>
            </a:r>
            <a:r>
              <a:rPr lang="de-DE" dirty="0"/>
              <a:t>.: " Das bedingungslose Grundeinkommen ist ein sozialpolitischer Finanztransfervorschlag, nach dem jeder Bürger - unabhängig von seiner wirtschaftlichen Lage – eine gesetzlich festgelegte und für jeden gleiche, vom Staat ausgezahlte finanzielle Zuwendung erhält, ohne dafür eine Gegenleistung erbringen zu müssen" (Wikipedia)</a:t>
            </a:r>
          </a:p>
        </p:txBody>
      </p:sp>
    </p:spTree>
    <p:extLst>
      <p:ext uri="{BB962C8B-B14F-4D97-AF65-F5344CB8AC3E}">
        <p14:creationId xmlns:p14="http://schemas.microsoft.com/office/powerpoint/2010/main" val="1688330018"/>
      </p:ext>
    </p:extLst>
  </p:cSld>
  <p:clrMapOvr>
    <a:masterClrMapping/>
  </p:clrMapOvr>
  <p:transition spd="slow">
    <p:push dir="u"/>
  </p:transition>
</p:sld>
</file>

<file path=ppt/theme/theme1.xml><?xml version="1.0" encoding="utf-8"?>
<a:theme xmlns:a="http://schemas.openxmlformats.org/drawingml/2006/main" name="AdornVTI">
  <a:themeElements>
    <a:clrScheme name="GC1">
      <a:dk1>
        <a:sysClr val="windowText" lastClr="000000"/>
      </a:dk1>
      <a:lt1>
        <a:sysClr val="window" lastClr="FFFFFF"/>
      </a:lt1>
      <a:dk2>
        <a:srgbClr val="2C2830"/>
      </a:dk2>
      <a:lt2>
        <a:srgbClr val="E0DCE1"/>
      </a:lt2>
      <a:accent1>
        <a:srgbClr val="908193"/>
      </a:accent1>
      <a:accent2>
        <a:srgbClr val="A08889"/>
      </a:accent2>
      <a:accent3>
        <a:srgbClr val="B48C7E"/>
      </a:accent3>
      <a:accent4>
        <a:srgbClr val="809C9B"/>
      </a:accent4>
      <a:accent5>
        <a:srgbClr val="899F91"/>
      </a:accent5>
      <a:accent6>
        <a:srgbClr val="728274"/>
      </a:accent6>
      <a:hlink>
        <a:srgbClr val="837585"/>
      </a:hlink>
      <a:folHlink>
        <a:srgbClr val="677E83"/>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16</Slides>
  <Notes>0</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AdornVTI</vt:lpstr>
      <vt:lpstr>Was ist gerechter Lohn</vt:lpstr>
      <vt:lpstr>Definitionen</vt:lpstr>
      <vt:lpstr>PowerPoint-Präsentation</vt:lpstr>
      <vt:lpstr>Gender pay gap</vt:lpstr>
      <vt:lpstr>PowerPoint-Präsentation</vt:lpstr>
      <vt:lpstr>Wie kann man gegen diese Ungleichheit vorgehen?</vt:lpstr>
      <vt:lpstr>PowerPoint-Präsentation</vt:lpstr>
      <vt:lpstr>PowerPoint-Präsentation</vt:lpstr>
      <vt:lpstr>Bedingungsloses Grundeinkommen</vt:lpstr>
      <vt:lpstr>PowerPoint-Präsentation</vt:lpstr>
      <vt:lpstr>Kann sich ein solches system durchsetzten?</vt:lpstr>
      <vt:lpstr>Vorteile</vt:lpstr>
      <vt:lpstr>Nachteile</vt:lpstr>
      <vt:lpstr>PowerPoint-Präsentation</vt:lpstr>
      <vt:lpstr>PowerPoint-Präsentation</vt:lpstr>
      <vt:lpstr>Quellen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
  <cp:revision>541</cp:revision>
  <dcterms:created xsi:type="dcterms:W3CDTF">2024-05-23T15:51:48Z</dcterms:created>
  <dcterms:modified xsi:type="dcterms:W3CDTF">2024-06-04T16:39:49Z</dcterms:modified>
</cp:coreProperties>
</file>