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30" saveSubsetFonts="1">
  <p:sldMasterIdLst>
    <p:sldMasterId id="2147483648" r:id="rId1"/>
    <p:sldMasterId id="2147483662" r:id="rId2"/>
  </p:sldMasterIdLst>
  <p:notesMasterIdLst>
    <p:notesMasterId r:id="rId19"/>
  </p:notesMasterIdLst>
  <p:sldIdLst>
    <p:sldId id="275" r:id="rId3"/>
    <p:sldId id="256" r:id="rId4"/>
    <p:sldId id="276" r:id="rId5"/>
    <p:sldId id="261" r:id="rId6"/>
    <p:sldId id="258" r:id="rId7"/>
    <p:sldId id="277" r:id="rId8"/>
    <p:sldId id="266" r:id="rId9"/>
    <p:sldId id="279" r:id="rId10"/>
    <p:sldId id="280" r:id="rId11"/>
    <p:sldId id="267" r:id="rId12"/>
    <p:sldId id="268" r:id="rId13"/>
    <p:sldId id="281" r:id="rId14"/>
    <p:sldId id="278" r:id="rId15"/>
    <p:sldId id="272" r:id="rId16"/>
    <p:sldId id="269" r:id="rId17"/>
    <p:sldId id="274" r:id="rId18"/>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72998" autoAdjust="0"/>
  </p:normalViewPr>
  <p:slideViewPr>
    <p:cSldViewPr>
      <p:cViewPr>
        <p:scale>
          <a:sx n="117" d="100"/>
          <a:sy n="117" d="100"/>
        </p:scale>
        <p:origin x="-2334" y="85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8" d="100"/>
          <a:sy n="58" d="100"/>
        </p:scale>
        <p:origin x="2790" y="4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0264DC-8B8F-4970-8065-F777C9674BEE}" type="datetimeFigureOut">
              <a:rPr lang="de-DE" smtClean="0"/>
              <a:t>02.04.2019</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119912-8411-4536-8D02-A1A3DA9D9221}" type="slidenum">
              <a:rPr lang="de-DE" smtClean="0"/>
              <a:t>‹Nr.›</a:t>
            </a:fld>
            <a:endParaRPr lang="de-DE"/>
          </a:p>
        </p:txBody>
      </p:sp>
    </p:spTree>
    <p:extLst>
      <p:ext uri="{BB962C8B-B14F-4D97-AF65-F5344CB8AC3E}">
        <p14:creationId xmlns:p14="http://schemas.microsoft.com/office/powerpoint/2010/main" val="42947031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AC570741-0743-4101-B4F4-9B3A106509E4}" type="slidenum">
              <a:rPr lang="de-DE" smtClean="0"/>
              <a:t>30</a:t>
            </a:fld>
            <a:endParaRPr lang="de-DE"/>
          </a:p>
        </p:txBody>
      </p:sp>
    </p:spTree>
    <p:extLst>
      <p:ext uri="{BB962C8B-B14F-4D97-AF65-F5344CB8AC3E}">
        <p14:creationId xmlns:p14="http://schemas.microsoft.com/office/powerpoint/2010/main" val="14552540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Auflösung der RVK:  02 Lehrbuchsammlung,</a:t>
            </a:r>
            <a:r>
              <a:rPr lang="de-DE" baseline="0" dirty="0" smtClean="0"/>
              <a:t> H</a:t>
            </a:r>
            <a:endParaRPr lang="de-DE" dirty="0"/>
          </a:p>
        </p:txBody>
      </p:sp>
      <p:sp>
        <p:nvSpPr>
          <p:cNvPr id="4" name="Foliennummernplatzhalter 3"/>
          <p:cNvSpPr>
            <a:spLocks noGrp="1"/>
          </p:cNvSpPr>
          <p:nvPr>
            <p:ph type="sldNum" sz="quarter" idx="10"/>
          </p:nvPr>
        </p:nvSpPr>
        <p:spPr/>
        <p:txBody>
          <a:bodyPr/>
          <a:lstStyle/>
          <a:p>
            <a:fld id="{42119912-8411-4536-8D02-A1A3DA9D9221}" type="slidenum">
              <a:rPr lang="de-DE" smtClean="0"/>
              <a:t>36</a:t>
            </a:fld>
            <a:endParaRPr lang="de-DE"/>
          </a:p>
        </p:txBody>
      </p:sp>
    </p:spTree>
    <p:extLst>
      <p:ext uri="{BB962C8B-B14F-4D97-AF65-F5344CB8AC3E}">
        <p14:creationId xmlns:p14="http://schemas.microsoft.com/office/powerpoint/2010/main" val="32676098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42119912-8411-4536-8D02-A1A3DA9D9221}" type="slidenum">
              <a:rPr lang="de-DE" smtClean="0"/>
              <a:t>37</a:t>
            </a:fld>
            <a:endParaRPr lang="de-DE"/>
          </a:p>
        </p:txBody>
      </p:sp>
    </p:spTree>
    <p:extLst>
      <p:ext uri="{BB962C8B-B14F-4D97-AF65-F5344CB8AC3E}">
        <p14:creationId xmlns:p14="http://schemas.microsoft.com/office/powerpoint/2010/main" val="8288921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42119912-8411-4536-8D02-A1A3DA9D9221}" type="slidenum">
              <a:rPr lang="de-DE" smtClean="0"/>
              <a:t>39</a:t>
            </a:fld>
            <a:endParaRPr lang="de-DE"/>
          </a:p>
        </p:txBody>
      </p:sp>
    </p:spTree>
    <p:extLst>
      <p:ext uri="{BB962C8B-B14F-4D97-AF65-F5344CB8AC3E}">
        <p14:creationId xmlns:p14="http://schemas.microsoft.com/office/powerpoint/2010/main" val="27540158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7E9C6E99-94C4-4E89-8180-E64B0DFF29A7}" type="datetimeFigureOut">
              <a:rPr lang="de-DE" smtClean="0"/>
              <a:t>02.04.2019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E1A48F0-D4D9-45A6-9819-F197ED62A763}" type="slidenum">
              <a:rPr lang="de-DE" smtClean="0"/>
              <a:t>‹Nr.›</a:t>
            </a:fld>
            <a:endParaRPr lang="de-DE"/>
          </a:p>
        </p:txBody>
      </p:sp>
    </p:spTree>
    <p:extLst>
      <p:ext uri="{BB962C8B-B14F-4D97-AF65-F5344CB8AC3E}">
        <p14:creationId xmlns:p14="http://schemas.microsoft.com/office/powerpoint/2010/main" val="443840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7E9C6E99-94C4-4E89-8180-E64B0DFF29A7}" type="datetimeFigureOut">
              <a:rPr lang="de-DE" smtClean="0"/>
              <a:t>02.04.2019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E1A48F0-D4D9-45A6-9819-F197ED62A763}" type="slidenum">
              <a:rPr lang="de-DE" smtClean="0"/>
              <a:t>‹Nr.›</a:t>
            </a:fld>
            <a:endParaRPr lang="de-DE"/>
          </a:p>
        </p:txBody>
      </p:sp>
    </p:spTree>
    <p:extLst>
      <p:ext uri="{BB962C8B-B14F-4D97-AF65-F5344CB8AC3E}">
        <p14:creationId xmlns:p14="http://schemas.microsoft.com/office/powerpoint/2010/main" val="1563693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7E9C6E99-94C4-4E89-8180-E64B0DFF29A7}" type="datetimeFigureOut">
              <a:rPr lang="de-DE" smtClean="0"/>
              <a:t>02.04.2019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E1A48F0-D4D9-45A6-9819-F197ED62A763}" type="slidenum">
              <a:rPr lang="de-DE" smtClean="0"/>
              <a:t>‹Nr.›</a:t>
            </a:fld>
            <a:endParaRPr lang="de-DE"/>
          </a:p>
        </p:txBody>
      </p:sp>
    </p:spTree>
    <p:extLst>
      <p:ext uri="{BB962C8B-B14F-4D97-AF65-F5344CB8AC3E}">
        <p14:creationId xmlns:p14="http://schemas.microsoft.com/office/powerpoint/2010/main" val="4838002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8" name="Datumsplatzhalter 7"/>
          <p:cNvSpPr>
            <a:spLocks noGrp="1"/>
          </p:cNvSpPr>
          <p:nvPr>
            <p:ph type="dt" sz="half" idx="10"/>
          </p:nvPr>
        </p:nvSpPr>
        <p:spPr/>
        <p:txBody>
          <a:bodyPr/>
          <a:lstStyle/>
          <a:p>
            <a:fld id="{8FC58623-AC5A-4CEE-A85C-13A4244FADEA}" type="datetime1">
              <a:rPr lang="de-DE" smtClean="0"/>
              <a:t>02.04.2019</a:t>
            </a:fld>
            <a:endParaRPr lang="de-DE"/>
          </a:p>
        </p:txBody>
      </p:sp>
      <p:sp>
        <p:nvSpPr>
          <p:cNvPr id="9" name="Fußzeilenplatzhalter 8"/>
          <p:cNvSpPr>
            <a:spLocks noGrp="1"/>
          </p:cNvSpPr>
          <p:nvPr>
            <p:ph type="ftr" sz="quarter" idx="11"/>
          </p:nvPr>
        </p:nvSpPr>
        <p:spPr/>
        <p:txBody>
          <a:bodyPr/>
          <a:lstStyle/>
          <a:p>
            <a:endParaRPr lang="de-DE" dirty="0"/>
          </a:p>
        </p:txBody>
      </p:sp>
      <p:sp>
        <p:nvSpPr>
          <p:cNvPr id="10" name="Foliennummernplatzhalter 9"/>
          <p:cNvSpPr>
            <a:spLocks noGrp="1"/>
          </p:cNvSpPr>
          <p:nvPr>
            <p:ph type="sldNum" sz="quarter" idx="12"/>
          </p:nvPr>
        </p:nvSpPr>
        <p:spPr/>
        <p:txBody>
          <a:bodyPr/>
          <a:lstStyle/>
          <a:p>
            <a:fld id="{AE6B1468-B035-40B2-8B65-442B72463A73}" type="slidenum">
              <a:rPr lang="de-DE" smtClean="0"/>
              <a:t>‹Nr.›</a:t>
            </a:fld>
            <a:endParaRPr lang="de-DE" dirty="0"/>
          </a:p>
        </p:txBody>
      </p:sp>
    </p:spTree>
    <p:extLst>
      <p:ext uri="{BB962C8B-B14F-4D97-AF65-F5344CB8AC3E}">
        <p14:creationId xmlns:p14="http://schemas.microsoft.com/office/powerpoint/2010/main" val="289627220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7E9C6E99-94C4-4E89-8180-E64B0DFF29A7}" type="datetimeFigureOut">
              <a:rPr lang="de-DE" smtClean="0"/>
              <a:t>02.04.2019</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CE1A48F0-D4D9-45A6-9819-F197ED62A763}" type="slidenum">
              <a:rPr lang="de-DE" smtClean="0"/>
              <a:t>‹Nr.›</a:t>
            </a:fld>
            <a:endParaRPr lang="de-DE" dirty="0"/>
          </a:p>
        </p:txBody>
      </p:sp>
    </p:spTree>
    <p:extLst>
      <p:ext uri="{BB962C8B-B14F-4D97-AF65-F5344CB8AC3E}">
        <p14:creationId xmlns:p14="http://schemas.microsoft.com/office/powerpoint/2010/main" val="9091633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474F72A6-3B6F-42A8-912B-84D40D5A172F}" type="datetimeFigureOut">
              <a:rPr lang="de-DE" smtClean="0"/>
              <a:t>02.04.2019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3161467-8FD7-42AF-9790-A6A83C90A354}" type="slidenum">
              <a:rPr lang="de-DE" smtClean="0"/>
              <a:t>‹Nr.›</a:t>
            </a:fld>
            <a:endParaRPr lang="de-DE"/>
          </a:p>
        </p:txBody>
      </p:sp>
    </p:spTree>
    <p:extLst>
      <p:ext uri="{BB962C8B-B14F-4D97-AF65-F5344CB8AC3E}">
        <p14:creationId xmlns:p14="http://schemas.microsoft.com/office/powerpoint/2010/main" val="16578923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74F72A6-3B6F-42A8-912B-84D40D5A172F}" type="datetimeFigureOut">
              <a:rPr lang="de-DE" smtClean="0"/>
              <a:t>02.04.2019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3161467-8FD7-42AF-9790-A6A83C90A354}" type="slidenum">
              <a:rPr lang="de-DE" smtClean="0"/>
              <a:t>‹Nr.›</a:t>
            </a:fld>
            <a:endParaRPr lang="de-DE"/>
          </a:p>
        </p:txBody>
      </p:sp>
    </p:spTree>
    <p:extLst>
      <p:ext uri="{BB962C8B-B14F-4D97-AF65-F5344CB8AC3E}">
        <p14:creationId xmlns:p14="http://schemas.microsoft.com/office/powerpoint/2010/main" val="15124927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474F72A6-3B6F-42A8-912B-84D40D5A172F}" type="datetimeFigureOut">
              <a:rPr lang="de-DE" smtClean="0"/>
              <a:t>02.04.2019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3161467-8FD7-42AF-9790-A6A83C90A354}" type="slidenum">
              <a:rPr lang="de-DE" smtClean="0"/>
              <a:t>‹Nr.›</a:t>
            </a:fld>
            <a:endParaRPr lang="de-DE"/>
          </a:p>
        </p:txBody>
      </p:sp>
    </p:spTree>
    <p:extLst>
      <p:ext uri="{BB962C8B-B14F-4D97-AF65-F5344CB8AC3E}">
        <p14:creationId xmlns:p14="http://schemas.microsoft.com/office/powerpoint/2010/main" val="26560555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474F72A6-3B6F-42A8-912B-84D40D5A172F}" type="datetimeFigureOut">
              <a:rPr lang="de-DE" smtClean="0"/>
              <a:t>02.04.2019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3161467-8FD7-42AF-9790-A6A83C90A354}" type="slidenum">
              <a:rPr lang="de-DE" smtClean="0"/>
              <a:t>‹Nr.›</a:t>
            </a:fld>
            <a:endParaRPr lang="de-DE"/>
          </a:p>
        </p:txBody>
      </p:sp>
    </p:spTree>
    <p:extLst>
      <p:ext uri="{BB962C8B-B14F-4D97-AF65-F5344CB8AC3E}">
        <p14:creationId xmlns:p14="http://schemas.microsoft.com/office/powerpoint/2010/main" val="8633813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474F72A6-3B6F-42A8-912B-84D40D5A172F}" type="datetimeFigureOut">
              <a:rPr lang="de-DE" smtClean="0"/>
              <a:t>02.04.2019</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C3161467-8FD7-42AF-9790-A6A83C90A354}" type="slidenum">
              <a:rPr lang="de-DE" smtClean="0"/>
              <a:t>‹Nr.›</a:t>
            </a:fld>
            <a:endParaRPr lang="de-DE"/>
          </a:p>
        </p:txBody>
      </p:sp>
    </p:spTree>
    <p:extLst>
      <p:ext uri="{BB962C8B-B14F-4D97-AF65-F5344CB8AC3E}">
        <p14:creationId xmlns:p14="http://schemas.microsoft.com/office/powerpoint/2010/main" val="14578756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474F72A6-3B6F-42A8-912B-84D40D5A172F}" type="datetimeFigureOut">
              <a:rPr lang="de-DE" smtClean="0"/>
              <a:t>02.04.2019</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C3161467-8FD7-42AF-9790-A6A83C90A354}" type="slidenum">
              <a:rPr lang="de-DE" smtClean="0"/>
              <a:t>‹Nr.›</a:t>
            </a:fld>
            <a:endParaRPr lang="de-DE"/>
          </a:p>
        </p:txBody>
      </p:sp>
    </p:spTree>
    <p:extLst>
      <p:ext uri="{BB962C8B-B14F-4D97-AF65-F5344CB8AC3E}">
        <p14:creationId xmlns:p14="http://schemas.microsoft.com/office/powerpoint/2010/main" val="4033414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Titelmasterformat durch Klicken bearbeiten</a:t>
            </a:r>
            <a:endParaRPr lang="de-DE" dirty="0"/>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pic>
        <p:nvPicPr>
          <p:cNvPr id="7" name="Grafik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7544" y="188640"/>
            <a:ext cx="1645647" cy="720079"/>
          </a:xfrm>
          <a:prstGeom prst="rect">
            <a:avLst/>
          </a:prstGeom>
        </p:spPr>
      </p:pic>
    </p:spTree>
    <p:extLst>
      <p:ext uri="{BB962C8B-B14F-4D97-AF65-F5344CB8AC3E}">
        <p14:creationId xmlns:p14="http://schemas.microsoft.com/office/powerpoint/2010/main" val="2271250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474F72A6-3B6F-42A8-912B-84D40D5A172F}" type="datetimeFigureOut">
              <a:rPr lang="de-DE" smtClean="0"/>
              <a:t>02.04.2019</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C3161467-8FD7-42AF-9790-A6A83C90A354}" type="slidenum">
              <a:rPr lang="de-DE" smtClean="0"/>
              <a:t>‹Nr.›</a:t>
            </a:fld>
            <a:endParaRPr lang="de-DE"/>
          </a:p>
        </p:txBody>
      </p:sp>
    </p:spTree>
    <p:extLst>
      <p:ext uri="{BB962C8B-B14F-4D97-AF65-F5344CB8AC3E}">
        <p14:creationId xmlns:p14="http://schemas.microsoft.com/office/powerpoint/2010/main" val="15778507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474F72A6-3B6F-42A8-912B-84D40D5A172F}" type="datetimeFigureOut">
              <a:rPr lang="de-DE" smtClean="0"/>
              <a:t>02.04.2019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3161467-8FD7-42AF-9790-A6A83C90A354}" type="slidenum">
              <a:rPr lang="de-DE" smtClean="0"/>
              <a:t>‹Nr.›</a:t>
            </a:fld>
            <a:endParaRPr lang="de-DE"/>
          </a:p>
        </p:txBody>
      </p:sp>
    </p:spTree>
    <p:extLst>
      <p:ext uri="{BB962C8B-B14F-4D97-AF65-F5344CB8AC3E}">
        <p14:creationId xmlns:p14="http://schemas.microsoft.com/office/powerpoint/2010/main" val="17761188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474F72A6-3B6F-42A8-912B-84D40D5A172F}" type="datetimeFigureOut">
              <a:rPr lang="de-DE" smtClean="0"/>
              <a:t>02.04.2019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3161467-8FD7-42AF-9790-A6A83C90A354}" type="slidenum">
              <a:rPr lang="de-DE" smtClean="0"/>
              <a:t>‹Nr.›</a:t>
            </a:fld>
            <a:endParaRPr lang="de-DE"/>
          </a:p>
        </p:txBody>
      </p:sp>
    </p:spTree>
    <p:extLst>
      <p:ext uri="{BB962C8B-B14F-4D97-AF65-F5344CB8AC3E}">
        <p14:creationId xmlns:p14="http://schemas.microsoft.com/office/powerpoint/2010/main" val="156497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74F72A6-3B6F-42A8-912B-84D40D5A172F}" type="datetimeFigureOut">
              <a:rPr lang="de-DE" smtClean="0"/>
              <a:t>02.04.2019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3161467-8FD7-42AF-9790-A6A83C90A354}" type="slidenum">
              <a:rPr lang="de-DE" smtClean="0"/>
              <a:t>‹Nr.›</a:t>
            </a:fld>
            <a:endParaRPr lang="de-DE"/>
          </a:p>
        </p:txBody>
      </p:sp>
    </p:spTree>
    <p:extLst>
      <p:ext uri="{BB962C8B-B14F-4D97-AF65-F5344CB8AC3E}">
        <p14:creationId xmlns:p14="http://schemas.microsoft.com/office/powerpoint/2010/main" val="23690974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74F72A6-3B6F-42A8-912B-84D40D5A172F}" type="datetimeFigureOut">
              <a:rPr lang="de-DE" smtClean="0"/>
              <a:t>02.04.2019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3161467-8FD7-42AF-9790-A6A83C90A354}" type="slidenum">
              <a:rPr lang="de-DE" smtClean="0"/>
              <a:t>‹Nr.›</a:t>
            </a:fld>
            <a:endParaRPr lang="de-DE"/>
          </a:p>
        </p:txBody>
      </p:sp>
    </p:spTree>
    <p:extLst>
      <p:ext uri="{BB962C8B-B14F-4D97-AF65-F5344CB8AC3E}">
        <p14:creationId xmlns:p14="http://schemas.microsoft.com/office/powerpoint/2010/main" val="3033045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7E9C6E99-94C4-4E89-8180-E64B0DFF29A7}" type="datetimeFigureOut">
              <a:rPr lang="de-DE" smtClean="0"/>
              <a:t>02.04.2019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E1A48F0-D4D9-45A6-9819-F197ED62A763}" type="slidenum">
              <a:rPr lang="de-DE" smtClean="0"/>
              <a:t>‹Nr.›</a:t>
            </a:fld>
            <a:endParaRPr lang="de-DE"/>
          </a:p>
        </p:txBody>
      </p:sp>
    </p:spTree>
    <p:extLst>
      <p:ext uri="{BB962C8B-B14F-4D97-AF65-F5344CB8AC3E}">
        <p14:creationId xmlns:p14="http://schemas.microsoft.com/office/powerpoint/2010/main" val="48472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7E9C6E99-94C4-4E89-8180-E64B0DFF29A7}" type="datetimeFigureOut">
              <a:rPr lang="de-DE" smtClean="0"/>
              <a:t>02.04.2019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E1A48F0-D4D9-45A6-9819-F197ED62A763}" type="slidenum">
              <a:rPr lang="de-DE" smtClean="0"/>
              <a:t>‹Nr.›</a:t>
            </a:fld>
            <a:endParaRPr lang="de-DE"/>
          </a:p>
        </p:txBody>
      </p:sp>
    </p:spTree>
    <p:extLst>
      <p:ext uri="{BB962C8B-B14F-4D97-AF65-F5344CB8AC3E}">
        <p14:creationId xmlns:p14="http://schemas.microsoft.com/office/powerpoint/2010/main" val="1543654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7E9C6E99-94C4-4E89-8180-E64B0DFF29A7}" type="datetimeFigureOut">
              <a:rPr lang="de-DE" smtClean="0"/>
              <a:t>02.04.2019</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CE1A48F0-D4D9-45A6-9819-F197ED62A763}" type="slidenum">
              <a:rPr lang="de-DE" smtClean="0"/>
              <a:t>‹Nr.›</a:t>
            </a:fld>
            <a:endParaRPr lang="de-DE"/>
          </a:p>
        </p:txBody>
      </p:sp>
    </p:spTree>
    <p:extLst>
      <p:ext uri="{BB962C8B-B14F-4D97-AF65-F5344CB8AC3E}">
        <p14:creationId xmlns:p14="http://schemas.microsoft.com/office/powerpoint/2010/main" val="3381065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7E9C6E99-94C4-4E89-8180-E64B0DFF29A7}" type="datetimeFigureOut">
              <a:rPr lang="de-DE" smtClean="0"/>
              <a:t>02.04.2019</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CE1A48F0-D4D9-45A6-9819-F197ED62A763}" type="slidenum">
              <a:rPr lang="de-DE" smtClean="0"/>
              <a:t>‹Nr.›</a:t>
            </a:fld>
            <a:endParaRPr lang="de-DE"/>
          </a:p>
        </p:txBody>
      </p:sp>
    </p:spTree>
    <p:extLst>
      <p:ext uri="{BB962C8B-B14F-4D97-AF65-F5344CB8AC3E}">
        <p14:creationId xmlns:p14="http://schemas.microsoft.com/office/powerpoint/2010/main" val="3354446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7E9C6E99-94C4-4E89-8180-E64B0DFF29A7}" type="datetimeFigureOut">
              <a:rPr lang="de-DE" smtClean="0"/>
              <a:t>02.04.2019</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CE1A48F0-D4D9-45A6-9819-F197ED62A763}" type="slidenum">
              <a:rPr lang="de-DE" smtClean="0"/>
              <a:t>‹Nr.›</a:t>
            </a:fld>
            <a:endParaRPr lang="de-DE"/>
          </a:p>
        </p:txBody>
      </p:sp>
    </p:spTree>
    <p:extLst>
      <p:ext uri="{BB962C8B-B14F-4D97-AF65-F5344CB8AC3E}">
        <p14:creationId xmlns:p14="http://schemas.microsoft.com/office/powerpoint/2010/main" val="609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7E9C6E99-94C4-4E89-8180-E64B0DFF29A7}" type="datetimeFigureOut">
              <a:rPr lang="de-DE" smtClean="0"/>
              <a:t>02.04.2019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E1A48F0-D4D9-45A6-9819-F197ED62A763}" type="slidenum">
              <a:rPr lang="de-DE" smtClean="0"/>
              <a:t>‹Nr.›</a:t>
            </a:fld>
            <a:endParaRPr lang="de-DE"/>
          </a:p>
        </p:txBody>
      </p:sp>
    </p:spTree>
    <p:extLst>
      <p:ext uri="{BB962C8B-B14F-4D97-AF65-F5344CB8AC3E}">
        <p14:creationId xmlns:p14="http://schemas.microsoft.com/office/powerpoint/2010/main" val="1092986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7E9C6E99-94C4-4E89-8180-E64B0DFF29A7}" type="datetimeFigureOut">
              <a:rPr lang="de-DE" smtClean="0"/>
              <a:t>02.04.2019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E1A48F0-D4D9-45A6-9819-F197ED62A763}" type="slidenum">
              <a:rPr lang="de-DE" smtClean="0"/>
              <a:t>‹Nr.›</a:t>
            </a:fld>
            <a:endParaRPr lang="de-DE"/>
          </a:p>
        </p:txBody>
      </p:sp>
    </p:spTree>
    <p:extLst>
      <p:ext uri="{BB962C8B-B14F-4D97-AF65-F5344CB8AC3E}">
        <p14:creationId xmlns:p14="http://schemas.microsoft.com/office/powerpoint/2010/main" val="1893961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dirty="0" smtClean="0"/>
              <a:t>Titelmasterformat durch Klicken bearbeiten</a:t>
            </a:r>
            <a:endParaRPr lang="de-DE" dirty="0"/>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9C6E99-94C4-4E89-8180-E64B0DFF29A7}" type="datetimeFigureOut">
              <a:rPr lang="de-DE" smtClean="0"/>
              <a:t>02.04.2019</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1A48F0-D4D9-45A6-9819-F197ED62A763}" type="slidenum">
              <a:rPr lang="de-DE" smtClean="0"/>
              <a:t>‹Nr.›</a:t>
            </a:fld>
            <a:endParaRPr lang="de-DE" dirty="0"/>
          </a:p>
        </p:txBody>
      </p:sp>
      <p:pic>
        <p:nvPicPr>
          <p:cNvPr id="7" name="Grafik 6"/>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732240" y="188640"/>
            <a:ext cx="1959242" cy="720080"/>
          </a:xfrm>
          <a:prstGeom prst="rect">
            <a:avLst/>
          </a:prstGeom>
        </p:spPr>
      </p:pic>
      <p:pic>
        <p:nvPicPr>
          <p:cNvPr id="8" name="Grafik 7"/>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67544" y="188640"/>
            <a:ext cx="1645647" cy="720079"/>
          </a:xfrm>
          <a:prstGeom prst="rect">
            <a:avLst/>
          </a:prstGeom>
        </p:spPr>
      </p:pic>
    </p:spTree>
    <p:extLst>
      <p:ext uri="{BB962C8B-B14F-4D97-AF65-F5344CB8AC3E}">
        <p14:creationId xmlns:p14="http://schemas.microsoft.com/office/powerpoint/2010/main" val="33798412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4F72A6-3B6F-42A8-912B-84D40D5A172F}" type="datetimeFigureOut">
              <a:rPr lang="de-DE" smtClean="0"/>
              <a:t>02.04.2019</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161467-8FD7-42AF-9790-A6A83C90A354}" type="slidenum">
              <a:rPr lang="de-DE" smtClean="0"/>
              <a:t>‹Nr.›</a:t>
            </a:fld>
            <a:endParaRPr lang="de-DE"/>
          </a:p>
        </p:txBody>
      </p:sp>
    </p:spTree>
    <p:extLst>
      <p:ext uri="{BB962C8B-B14F-4D97-AF65-F5344CB8AC3E}">
        <p14:creationId xmlns:p14="http://schemas.microsoft.com/office/powerpoint/2010/main" val="115512537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deweysearchde.pansoft.de/" TargetMode="External"/><Relationship Id="rId2" Type="http://schemas.openxmlformats.org/officeDocument/2006/relationships/hyperlink" Target="http://swb2.bsz-bw.de/DB=2.340/SET=3/TTL=1/SHW?FRST=1/PRS=HOL&amp;HILN=888&amp;ADI_LND=" TargetMode="Externa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hyperlink" Target="https://rvk.uni-regensburg.de/regensburger-verbundklassifikation-online"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sulb.uni-saarland.de/" TargetMode="External"/><Relationship Id="rId7" Type="http://schemas.openxmlformats.org/officeDocument/2006/relationships/image" Target="../media/image14.png"/><Relationship Id="rId2" Type="http://schemas.openxmlformats.org/officeDocument/2006/relationships/hyperlink" Target="mailto:auskunft@sulb.uni-saarland.de" TargetMode="Externa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jpeg"/><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hyperlink" Target="http://swb2.bsz-bw.de/DB=2.340/SET=3/TTL=1/CMD?MATC=&amp;ACT=SRCHA&amp;REMEMBERFORMVALUES=N&amp;IKT=4070&amp;NOABS=Y&amp;TRM=%22Englische+Literaturgeschichte%22######" TargetMode="Externa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b2.bsz-bw.de/DB=2.340/SET=3/TTL=1/SHW?FRST=1/PRS=HOL&amp;HILN=888&amp;ADI_LND="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3" Type="http://schemas.openxmlformats.org/officeDocument/2006/relationships/hyperlink" Target="http://swb2.bsz-bw.de/DB=2.340/SET=3/TTL=1/CMD?MATC=&amp;ACT=SRCHA&amp;REMEMBERFORMVALUES=N&amp;IKT=4070&amp;NOABS=Y&amp;TRM=%22Englische+Literaturgeschichte%22######" TargetMode="External"/><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idx="4294967295"/>
          </p:nvPr>
        </p:nvSpPr>
        <p:spPr>
          <a:xfrm>
            <a:off x="685800" y="2130425"/>
            <a:ext cx="7772400" cy="1470025"/>
          </a:xfrm>
        </p:spPr>
        <p:txBody>
          <a:bodyPr>
            <a:normAutofit fontScale="90000"/>
          </a:bodyPr>
          <a:lstStyle/>
          <a:p>
            <a:r>
              <a:rPr lang="de-DE" sz="6700" b="1" dirty="0"/>
              <a:t>Literatursuche </a:t>
            </a:r>
            <a:r>
              <a:rPr lang="de-DE" sz="6700" b="1" dirty="0" smtClean="0"/>
              <a:t>I</a:t>
            </a:r>
            <a:r>
              <a:rPr lang="de-DE" b="1" dirty="0" smtClean="0"/>
              <a:t/>
            </a:r>
            <a:br>
              <a:rPr lang="de-DE" b="1" dirty="0" smtClean="0"/>
            </a:br>
            <a:r>
              <a:rPr lang="de-DE" b="1" dirty="0" smtClean="0"/>
              <a:t>Wissensportal</a:t>
            </a:r>
            <a:r>
              <a:rPr lang="de-DE" b="1" dirty="0"/>
              <a:t>, KVK, Sacherschließung</a:t>
            </a:r>
            <a:endParaRPr lang="de-DE" dirty="0"/>
          </a:p>
        </p:txBody>
      </p:sp>
      <p:sp>
        <p:nvSpPr>
          <p:cNvPr id="3" name="Untertitel 2"/>
          <p:cNvSpPr>
            <a:spLocks noGrp="1"/>
          </p:cNvSpPr>
          <p:nvPr>
            <p:ph type="subTitle" idx="1"/>
          </p:nvPr>
        </p:nvSpPr>
        <p:spPr>
          <a:xfrm>
            <a:off x="611560" y="4365104"/>
            <a:ext cx="8064896" cy="1273696"/>
          </a:xfrm>
        </p:spPr>
        <p:txBody>
          <a:bodyPr>
            <a:noAutofit/>
          </a:bodyPr>
          <a:lstStyle/>
          <a:p>
            <a:r>
              <a:rPr lang="de-DE" sz="2000" dirty="0" smtClean="0">
                <a:solidFill>
                  <a:schemeClr val="tx1"/>
                </a:solidFill>
              </a:rPr>
              <a:t>Teil der </a:t>
            </a:r>
            <a:r>
              <a:rPr lang="de-DE" sz="2000" dirty="0">
                <a:solidFill>
                  <a:schemeClr val="tx1"/>
                </a:solidFill>
              </a:rPr>
              <a:t>Blockveranstaltung „Literaturrecherche – leicht gemacht</a:t>
            </a:r>
            <a:r>
              <a:rPr lang="de-DE" sz="2000" dirty="0" smtClean="0">
                <a:solidFill>
                  <a:schemeClr val="tx1"/>
                </a:solidFill>
              </a:rPr>
              <a:t>“</a:t>
            </a:r>
          </a:p>
          <a:p>
            <a:r>
              <a:rPr lang="de-DE" sz="2000" dirty="0">
                <a:solidFill>
                  <a:schemeClr val="tx1"/>
                </a:solidFill>
              </a:rPr>
              <a:t>d</a:t>
            </a:r>
            <a:r>
              <a:rPr lang="de-DE" sz="2000" dirty="0" smtClean="0">
                <a:solidFill>
                  <a:schemeClr val="tx1"/>
                </a:solidFill>
              </a:rPr>
              <a:t>er Saarländischen Universitäts- und Landesbibliothek</a:t>
            </a:r>
          </a:p>
          <a:p>
            <a:endParaRPr lang="de-DE" sz="2000" dirty="0">
              <a:solidFill>
                <a:schemeClr val="tx1"/>
              </a:solidFill>
            </a:endParaRPr>
          </a:p>
          <a:p>
            <a:r>
              <a:rPr lang="de-DE" sz="1500" dirty="0" smtClean="0">
                <a:solidFill>
                  <a:schemeClr val="tx1"/>
                </a:solidFill>
              </a:rPr>
              <a:t>Präsentiert am </a:t>
            </a:r>
            <a:r>
              <a:rPr lang="de-DE" sz="1500" dirty="0" smtClean="0">
                <a:solidFill>
                  <a:schemeClr val="tx1"/>
                </a:solidFill>
              </a:rPr>
              <a:t>02.04.2019</a:t>
            </a:r>
            <a:r>
              <a:rPr lang="de-DE" sz="1500" dirty="0" smtClean="0">
                <a:solidFill>
                  <a:schemeClr val="tx1"/>
                </a:solidFill>
              </a:rPr>
              <a:t/>
            </a:r>
            <a:br>
              <a:rPr lang="de-DE" sz="1500" dirty="0" smtClean="0">
                <a:solidFill>
                  <a:schemeClr val="tx1"/>
                </a:solidFill>
              </a:rPr>
            </a:br>
            <a:r>
              <a:rPr lang="de-DE" sz="1500" dirty="0" smtClean="0">
                <a:solidFill>
                  <a:schemeClr val="tx1"/>
                </a:solidFill>
              </a:rPr>
              <a:t>von Judith Burkholz und Matthias Imgrund</a:t>
            </a:r>
            <a:endParaRPr lang="de-DE" sz="1500" dirty="0">
              <a:solidFill>
                <a:schemeClr val="tx1"/>
              </a:solidFill>
            </a:endParaRPr>
          </a:p>
        </p:txBody>
      </p:sp>
    </p:spTree>
    <p:extLst>
      <p:ext uri="{BB962C8B-B14F-4D97-AF65-F5344CB8AC3E}">
        <p14:creationId xmlns:p14="http://schemas.microsoft.com/office/powerpoint/2010/main" val="4029491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buNone/>
            </a:pPr>
            <a:endParaRPr lang="de-DE" dirty="0" smtClean="0"/>
          </a:p>
          <a:p>
            <a:pPr marL="0" indent="0">
              <a:buNone/>
            </a:pPr>
            <a:endParaRPr lang="de-DE" dirty="0"/>
          </a:p>
          <a:p>
            <a:pPr marL="0" indent="0">
              <a:buNone/>
            </a:pPr>
            <a:r>
              <a:rPr lang="de-DE" dirty="0" smtClean="0"/>
              <a:t>				</a:t>
            </a:r>
          </a:p>
          <a:p>
            <a:pPr marL="0" indent="0">
              <a:buNone/>
            </a:pPr>
            <a:endParaRPr lang="de-DE" dirty="0"/>
          </a:p>
        </p:txBody>
      </p:sp>
      <p:sp>
        <p:nvSpPr>
          <p:cNvPr id="4" name="Rechteck 3"/>
          <p:cNvSpPr/>
          <p:nvPr/>
        </p:nvSpPr>
        <p:spPr>
          <a:xfrm>
            <a:off x="467544" y="1628800"/>
            <a:ext cx="8208912" cy="5139869"/>
          </a:xfrm>
          <a:prstGeom prst="rect">
            <a:avLst/>
          </a:prstGeom>
        </p:spPr>
        <p:txBody>
          <a:bodyPr wrap="square">
            <a:spAutoFit/>
          </a:bodyPr>
          <a:lstStyle/>
          <a:p>
            <a:r>
              <a:rPr lang="de-DE" sz="3200" dirty="0" smtClean="0"/>
              <a:t>Beispiel: Dewey </a:t>
            </a:r>
            <a:r>
              <a:rPr lang="de-DE" sz="3200" dirty="0" err="1" smtClean="0"/>
              <a:t>Decimal</a:t>
            </a:r>
            <a:r>
              <a:rPr lang="de-DE" sz="3200" dirty="0" smtClean="0"/>
              <a:t> </a:t>
            </a:r>
            <a:r>
              <a:rPr lang="de-DE" sz="3200" dirty="0" err="1" smtClean="0"/>
              <a:t>Classification</a:t>
            </a:r>
            <a:r>
              <a:rPr lang="de-DE" sz="3200" dirty="0" smtClean="0"/>
              <a:t> (DDC)</a:t>
            </a:r>
            <a:endParaRPr lang="de-DE" dirty="0"/>
          </a:p>
          <a:p>
            <a:endParaRPr lang="de-DE" dirty="0" smtClean="0"/>
          </a:p>
          <a:p>
            <a:endParaRPr lang="de-DE" dirty="0" smtClean="0"/>
          </a:p>
          <a:p>
            <a:endParaRPr lang="de-DE" dirty="0"/>
          </a:p>
          <a:p>
            <a:endParaRPr lang="de-DE" dirty="0" smtClean="0"/>
          </a:p>
          <a:p>
            <a:endParaRPr lang="de-DE" sz="2000" dirty="0" smtClean="0"/>
          </a:p>
          <a:p>
            <a:pPr marL="342900" indent="-342900">
              <a:buFontTx/>
              <a:buChar char="-"/>
            </a:pPr>
            <a:endParaRPr lang="de-DE" sz="2000" dirty="0"/>
          </a:p>
          <a:p>
            <a:pPr marL="342900" indent="-342900">
              <a:buFontTx/>
              <a:buChar char="-"/>
            </a:pPr>
            <a:endParaRPr lang="de-DE" sz="2000" dirty="0" smtClean="0"/>
          </a:p>
          <a:p>
            <a:pPr marL="342900" indent="-342900">
              <a:buFontTx/>
              <a:buChar char="-"/>
            </a:pPr>
            <a:endParaRPr lang="de-DE" sz="2000" dirty="0"/>
          </a:p>
          <a:p>
            <a:pPr marL="342900" indent="-342900">
              <a:buFontTx/>
              <a:buChar char="-"/>
            </a:pPr>
            <a:endParaRPr lang="de-DE" sz="2000" dirty="0"/>
          </a:p>
          <a:p>
            <a:endParaRPr lang="de-DE" sz="2000" dirty="0" smtClean="0"/>
          </a:p>
          <a:p>
            <a:r>
              <a:rPr lang="de-DE" sz="2000" dirty="0" smtClean="0">
                <a:sym typeface="Wingdings" panose="05000000000000000000" pitchFamily="2" charset="2"/>
              </a:rPr>
              <a:t>			</a:t>
            </a:r>
            <a:r>
              <a:rPr lang="de-DE" sz="2800" dirty="0" smtClean="0">
                <a:sym typeface="Wingdings" panose="05000000000000000000" pitchFamily="2" charset="2"/>
              </a:rPr>
              <a:t></a:t>
            </a:r>
            <a:r>
              <a:rPr lang="de-DE" sz="2000" dirty="0" smtClean="0">
                <a:sym typeface="Wingdings" panose="05000000000000000000" pitchFamily="2" charset="2"/>
              </a:rPr>
              <a:t> </a:t>
            </a:r>
            <a:r>
              <a:rPr lang="de-DE" sz="2800" dirty="0" smtClean="0">
                <a:sym typeface="Wingdings" panose="05000000000000000000" pitchFamily="2" charset="2"/>
              </a:rPr>
              <a:t>8 Literatur</a:t>
            </a:r>
          </a:p>
          <a:p>
            <a:r>
              <a:rPr lang="de-DE" sz="2800" dirty="0">
                <a:sym typeface="Wingdings" panose="05000000000000000000" pitchFamily="2" charset="2"/>
              </a:rPr>
              <a:t>	</a:t>
            </a:r>
            <a:r>
              <a:rPr lang="de-DE" sz="2800" dirty="0" smtClean="0">
                <a:sym typeface="Wingdings" panose="05000000000000000000" pitchFamily="2" charset="2"/>
              </a:rPr>
              <a:t>			 82 Englisch</a:t>
            </a:r>
          </a:p>
          <a:p>
            <a:r>
              <a:rPr lang="de-DE" sz="2800" dirty="0">
                <a:sym typeface="Wingdings" panose="05000000000000000000" pitchFamily="2" charset="2"/>
              </a:rPr>
              <a:t>	</a:t>
            </a:r>
            <a:r>
              <a:rPr lang="de-DE" sz="2800" dirty="0" smtClean="0">
                <a:sym typeface="Wingdings" panose="05000000000000000000" pitchFamily="2" charset="2"/>
              </a:rPr>
              <a:t>				 820 Allgemeines</a:t>
            </a:r>
          </a:p>
          <a:p>
            <a:endParaRPr lang="de-DE" sz="2000" dirty="0" smtClean="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2453021"/>
            <a:ext cx="4569924" cy="24127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Ellipse 4"/>
          <p:cNvSpPr/>
          <p:nvPr/>
        </p:nvSpPr>
        <p:spPr>
          <a:xfrm>
            <a:off x="3059832" y="3502946"/>
            <a:ext cx="1152128" cy="1394309"/>
          </a:xfrm>
          <a:prstGeom prst="ellipse">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Titel 6"/>
          <p:cNvSpPr>
            <a:spLocks noGrp="1"/>
          </p:cNvSpPr>
          <p:nvPr>
            <p:ph type="title"/>
          </p:nvPr>
        </p:nvSpPr>
        <p:spPr/>
        <p:txBody>
          <a:bodyPr/>
          <a:lstStyle/>
          <a:p>
            <a:endParaRPr lang="de-DE"/>
          </a:p>
        </p:txBody>
      </p:sp>
    </p:spTree>
    <p:extLst>
      <p:ext uri="{BB962C8B-B14F-4D97-AF65-F5344CB8AC3E}">
        <p14:creationId xmlns:p14="http://schemas.microsoft.com/office/powerpoint/2010/main" val="41251169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ussdiagramm: Dokument 5"/>
          <p:cNvSpPr/>
          <p:nvPr/>
        </p:nvSpPr>
        <p:spPr>
          <a:xfrm>
            <a:off x="495890" y="2036568"/>
            <a:ext cx="8211598" cy="1536447"/>
          </a:xfrm>
          <a:prstGeom prst="flowChartDocument">
            <a:avLst/>
          </a:prstGeom>
          <a:blipFill>
            <a:blip r:embed="rId2"/>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blipFill>
                <a:blip r:embed="rId2"/>
                <a:tile tx="0" ty="0" sx="100000" sy="100000" flip="none" algn="tl"/>
              </a:blipFill>
            </a:endParaRPr>
          </a:p>
        </p:txBody>
      </p:sp>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a:xfrm>
            <a:off x="1187624" y="1988840"/>
            <a:ext cx="8229600" cy="4525963"/>
          </a:xfrm>
        </p:spPr>
        <p:txBody>
          <a:bodyPr/>
          <a:lstStyle/>
          <a:p>
            <a:pPr marL="0" indent="0">
              <a:buNone/>
            </a:pPr>
            <a:endParaRPr lang="de-DE" dirty="0" smtClean="0"/>
          </a:p>
          <a:p>
            <a:pPr marL="0" indent="0">
              <a:buNone/>
            </a:pPr>
            <a:endParaRPr lang="de-DE" dirty="0" smtClean="0"/>
          </a:p>
          <a:p>
            <a:pPr marL="0" indent="0">
              <a:buNone/>
            </a:pPr>
            <a:endParaRPr lang="de-DE" dirty="0" smtClean="0"/>
          </a:p>
          <a:p>
            <a:endParaRPr lang="de-DE" dirty="0" smtClean="0"/>
          </a:p>
          <a:p>
            <a:pPr marL="0" indent="0">
              <a:buNone/>
            </a:pPr>
            <a:endParaRPr lang="de-DE" dirty="0" smtClean="0"/>
          </a:p>
          <a:p>
            <a:pPr marL="0" indent="0">
              <a:buNone/>
            </a:pPr>
            <a:r>
              <a:rPr lang="de-DE" dirty="0" smtClean="0"/>
              <a:t>				</a:t>
            </a:r>
          </a:p>
          <a:p>
            <a:pPr marL="0" indent="0">
              <a:buNone/>
            </a:pPr>
            <a:endParaRPr lang="de-DE" dirty="0"/>
          </a:p>
        </p:txBody>
      </p:sp>
      <p:sp>
        <p:nvSpPr>
          <p:cNvPr id="4" name="Rechteck 3"/>
          <p:cNvSpPr/>
          <p:nvPr/>
        </p:nvSpPr>
        <p:spPr>
          <a:xfrm>
            <a:off x="477888" y="1340768"/>
            <a:ext cx="8208912" cy="6001643"/>
          </a:xfrm>
          <a:prstGeom prst="rect">
            <a:avLst/>
          </a:prstGeom>
        </p:spPr>
        <p:txBody>
          <a:bodyPr wrap="square">
            <a:spAutoFit/>
          </a:bodyPr>
          <a:lstStyle/>
          <a:p>
            <a:r>
              <a:rPr lang="de-DE" sz="3200" dirty="0" smtClean="0"/>
              <a:t>Beispiel: Kontrollierte Schlagworte</a:t>
            </a:r>
          </a:p>
          <a:p>
            <a:endParaRPr lang="de-DE" dirty="0" smtClean="0"/>
          </a:p>
          <a:p>
            <a:r>
              <a:rPr lang="de-DE" sz="2400" dirty="0" smtClean="0">
                <a:solidFill>
                  <a:srgbClr val="FF0000"/>
                </a:solidFill>
              </a:rPr>
              <a:t>Unterscheide Schlagwort und Stichwort!!!</a:t>
            </a:r>
          </a:p>
          <a:p>
            <a:r>
              <a:rPr lang="de-DE" sz="2400" dirty="0" smtClean="0">
                <a:solidFill>
                  <a:srgbClr val="FF0000"/>
                </a:solidFill>
              </a:rPr>
              <a:t>Ein Stichwort ist ein prägnantes Wort  aus dem Titel</a:t>
            </a:r>
            <a:r>
              <a:rPr lang="de-DE" sz="2400" dirty="0">
                <a:solidFill>
                  <a:srgbClr val="FF0000"/>
                </a:solidFill>
              </a:rPr>
              <a:t>, aus dem Text (soweit erschlossen</a:t>
            </a:r>
            <a:r>
              <a:rPr lang="de-DE" sz="2400" dirty="0" smtClean="0">
                <a:solidFill>
                  <a:srgbClr val="FF0000"/>
                </a:solidFill>
              </a:rPr>
              <a:t>!) oder aus </a:t>
            </a:r>
            <a:r>
              <a:rPr lang="de-DE" sz="2400" dirty="0">
                <a:solidFill>
                  <a:srgbClr val="FF0000"/>
                </a:solidFill>
              </a:rPr>
              <a:t>anderen formalen </a:t>
            </a:r>
            <a:r>
              <a:rPr lang="de-DE" sz="2400" dirty="0" smtClean="0">
                <a:solidFill>
                  <a:srgbClr val="FF0000"/>
                </a:solidFill>
              </a:rPr>
              <a:t>Quellen...</a:t>
            </a:r>
          </a:p>
          <a:p>
            <a:endParaRPr lang="de-DE" sz="2400" dirty="0" smtClean="0">
              <a:solidFill>
                <a:srgbClr val="FF0000"/>
              </a:solidFill>
            </a:endParaRPr>
          </a:p>
          <a:p>
            <a:pPr marL="285750" indent="-285750">
              <a:buFont typeface="Arial" panose="020B0604020202020204" pitchFamily="34" charset="0"/>
              <a:buChar char="•"/>
            </a:pPr>
            <a:r>
              <a:rPr lang="de-DE" sz="2400" dirty="0"/>
              <a:t>Schlagworte sind thematische </a:t>
            </a:r>
            <a:r>
              <a:rPr lang="de-DE" sz="2400" dirty="0" smtClean="0"/>
              <a:t>Begriffe</a:t>
            </a:r>
          </a:p>
          <a:p>
            <a:pPr marL="285750" indent="-285750">
              <a:buFont typeface="Arial" panose="020B0604020202020204" pitchFamily="34" charset="0"/>
              <a:buChar char="•"/>
            </a:pPr>
            <a:r>
              <a:rPr lang="de-DE" sz="2400" dirty="0" smtClean="0"/>
              <a:t>Schlagworte stammen aus normiertem Vokabular </a:t>
            </a:r>
          </a:p>
          <a:p>
            <a:pPr marL="285750" indent="-285750">
              <a:buFont typeface="Arial" panose="020B0604020202020204" pitchFamily="34" charset="0"/>
              <a:buChar char="•"/>
            </a:pPr>
            <a:r>
              <a:rPr lang="de-DE" sz="2400" dirty="0"/>
              <a:t>Schlagworte werden intellektuell (manuell) , nicht automatisch vergeben</a:t>
            </a:r>
            <a:r>
              <a:rPr lang="de-DE" sz="2400" dirty="0" smtClean="0"/>
              <a:t>!!!</a:t>
            </a:r>
          </a:p>
          <a:p>
            <a:pPr marL="285750" indent="-285750">
              <a:buFont typeface="Arial" panose="020B0604020202020204" pitchFamily="34" charset="0"/>
              <a:buChar char="•"/>
            </a:pPr>
            <a:r>
              <a:rPr lang="de-DE" sz="2400" dirty="0" smtClean="0"/>
              <a:t>Schlagworte dienen als verbale Sacherschließung</a:t>
            </a:r>
          </a:p>
          <a:p>
            <a:endParaRPr lang="de-DE" sz="2800" b="1" dirty="0"/>
          </a:p>
          <a:p>
            <a:r>
              <a:rPr lang="de-DE" sz="2800" b="1" dirty="0" smtClean="0">
                <a:sym typeface="Wingdings" panose="05000000000000000000" pitchFamily="2" charset="2"/>
              </a:rPr>
              <a:t> </a:t>
            </a:r>
            <a:r>
              <a:rPr lang="de-DE" sz="2800" b="1" dirty="0" smtClean="0"/>
              <a:t>RSWK</a:t>
            </a:r>
            <a:r>
              <a:rPr lang="de-DE" sz="2800" b="1" dirty="0"/>
              <a:t>: Regeln für den Schlagwortkatalog</a:t>
            </a:r>
          </a:p>
          <a:p>
            <a:r>
              <a:rPr lang="de-DE" sz="2400" dirty="0" smtClean="0"/>
              <a:t>       = Prinzipien für die Schlagwortvergabe </a:t>
            </a:r>
            <a:r>
              <a:rPr lang="de-DE" sz="2400" dirty="0"/>
              <a:t>und „</a:t>
            </a:r>
            <a:r>
              <a:rPr lang="de-DE" sz="2400" dirty="0" smtClean="0"/>
              <a:t>Vorfahrtsregeln“</a:t>
            </a:r>
            <a:endParaRPr lang="de-DE" sz="2400" dirty="0"/>
          </a:p>
          <a:p>
            <a:endParaRPr lang="de-DE" dirty="0"/>
          </a:p>
          <a:p>
            <a:endParaRPr lang="de-DE" sz="2000" dirty="0"/>
          </a:p>
        </p:txBody>
      </p:sp>
    </p:spTree>
    <p:extLst>
      <p:ext uri="{BB962C8B-B14F-4D97-AF65-F5344CB8AC3E}">
        <p14:creationId xmlns:p14="http://schemas.microsoft.com/office/powerpoint/2010/main" val="2236899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normAutofit fontScale="92500" lnSpcReduction="20000"/>
          </a:bodyPr>
          <a:lstStyle/>
          <a:p>
            <a:pPr marL="0" indent="0">
              <a:buNone/>
            </a:pPr>
            <a:r>
              <a:rPr lang="de-DE" dirty="0" smtClean="0"/>
              <a:t>Recherche mit RVK, DDC und kontrollierten Schlagworten:</a:t>
            </a:r>
          </a:p>
          <a:p>
            <a:pPr marL="0" indent="0">
              <a:buNone/>
            </a:pPr>
            <a:endParaRPr lang="de-DE" dirty="0" smtClean="0"/>
          </a:p>
          <a:p>
            <a:pPr marL="0" indent="0">
              <a:buNone/>
            </a:pPr>
            <a:r>
              <a:rPr lang="de-DE" dirty="0" smtClean="0">
                <a:hlinkClick r:id="rId2"/>
              </a:rPr>
              <a:t>OPAC</a:t>
            </a:r>
            <a:endParaRPr lang="de-DE" dirty="0" smtClean="0"/>
          </a:p>
          <a:p>
            <a:pPr marL="0" indent="0">
              <a:buNone/>
            </a:pPr>
            <a:r>
              <a:rPr lang="de-DE" dirty="0"/>
              <a:t>http://swb2.bsz-bw.de</a:t>
            </a:r>
            <a:endParaRPr lang="de-DE" dirty="0" smtClean="0"/>
          </a:p>
          <a:p>
            <a:pPr marL="0" indent="0">
              <a:buNone/>
            </a:pPr>
            <a:r>
              <a:rPr lang="de-DE" dirty="0" smtClean="0">
                <a:hlinkClick r:id="rId3"/>
              </a:rPr>
              <a:t>DDC</a:t>
            </a:r>
            <a:r>
              <a:rPr lang="de-DE" dirty="0" smtClean="0"/>
              <a:t> </a:t>
            </a:r>
          </a:p>
          <a:p>
            <a:pPr marL="0" indent="0">
              <a:buNone/>
            </a:pPr>
            <a:r>
              <a:rPr lang="de-DE" dirty="0" smtClean="0"/>
              <a:t>https</a:t>
            </a:r>
            <a:r>
              <a:rPr lang="de-DE" dirty="0"/>
              <a:t>://deweysearchde.pansoft.de</a:t>
            </a:r>
            <a:endParaRPr lang="de-DE" dirty="0" smtClean="0"/>
          </a:p>
          <a:p>
            <a:pPr marL="0" indent="0">
              <a:buNone/>
            </a:pPr>
            <a:r>
              <a:rPr lang="de-DE" dirty="0" smtClean="0">
                <a:hlinkClick r:id="rId4"/>
              </a:rPr>
              <a:t>RVK</a:t>
            </a:r>
            <a:endParaRPr lang="de-DE" dirty="0" smtClean="0"/>
          </a:p>
          <a:p>
            <a:pPr marL="0" indent="0">
              <a:buNone/>
            </a:pPr>
            <a:r>
              <a:rPr lang="de-DE" dirty="0"/>
              <a:t>https://rvk.uni-regensburg.de/regensburger-verbundklassifikation-online</a:t>
            </a:r>
            <a:endParaRPr lang="de-DE" dirty="0" smtClean="0"/>
          </a:p>
          <a:p>
            <a:pPr marL="0" indent="0">
              <a:buNone/>
            </a:pPr>
            <a:endParaRPr lang="de-DE" dirty="0" smtClean="0"/>
          </a:p>
          <a:p>
            <a:pPr marL="0" indent="0">
              <a:buNone/>
            </a:pPr>
            <a:endParaRPr lang="de-DE" dirty="0" smtClean="0"/>
          </a:p>
          <a:p>
            <a:pPr marL="0" indent="0">
              <a:buNone/>
            </a:pPr>
            <a:endParaRPr lang="de-DE" dirty="0" smtClean="0"/>
          </a:p>
          <a:p>
            <a:pPr marL="0" indent="0">
              <a:buNone/>
            </a:pPr>
            <a:endParaRPr lang="de-DE" dirty="0"/>
          </a:p>
        </p:txBody>
      </p:sp>
      <p:pic>
        <p:nvPicPr>
          <p:cNvPr id="4" name="Grafik 3"/>
          <p:cNvPicPr>
            <a:picLocks noChangeAspect="1"/>
          </p:cNvPicPr>
          <p:nvPr/>
        </p:nvPicPr>
        <p:blipFill>
          <a:blip r:embed="rId5"/>
          <a:stretch>
            <a:fillRect/>
          </a:stretch>
        </p:blipFill>
        <p:spPr>
          <a:xfrm>
            <a:off x="6444208" y="2204864"/>
            <a:ext cx="2133983" cy="3017585"/>
          </a:xfrm>
          <a:prstGeom prst="rect">
            <a:avLst/>
          </a:prstGeom>
        </p:spPr>
      </p:pic>
    </p:spTree>
    <p:extLst>
      <p:ext uri="{BB962C8B-B14F-4D97-AF65-F5344CB8AC3E}">
        <p14:creationId xmlns:p14="http://schemas.microsoft.com/office/powerpoint/2010/main" val="34107278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dirty="0"/>
          </a:p>
        </p:txBody>
      </p:sp>
      <p:sp>
        <p:nvSpPr>
          <p:cNvPr id="3" name="Inhaltsplatzhalter 2"/>
          <p:cNvSpPr>
            <a:spLocks noGrp="1"/>
          </p:cNvSpPr>
          <p:nvPr>
            <p:ph idx="1"/>
          </p:nvPr>
        </p:nvSpPr>
        <p:spPr/>
        <p:txBody>
          <a:bodyPr>
            <a:normAutofit/>
          </a:bodyPr>
          <a:lstStyle/>
          <a:p>
            <a:pPr marL="0" indent="0">
              <a:buNone/>
            </a:pPr>
            <a:r>
              <a:rPr lang="de-DE" u="sng" dirty="0" smtClean="0"/>
              <a:t>Aufgabe :</a:t>
            </a:r>
            <a:r>
              <a:rPr lang="de-DE" dirty="0" smtClean="0"/>
              <a:t>  </a:t>
            </a:r>
          </a:p>
          <a:p>
            <a:pPr marL="0" indent="0">
              <a:buNone/>
            </a:pPr>
            <a:r>
              <a:rPr lang="de-DE" dirty="0" smtClean="0"/>
              <a:t>Verfolgen Sie im OPAC die RVK-Notation zu folgendem Titel. Wie würden Sie diese Titel inhaltlich einordnen?</a:t>
            </a:r>
          </a:p>
          <a:p>
            <a:pPr marL="0" indent="0">
              <a:buNone/>
            </a:pPr>
            <a:endParaRPr lang="de-DE" dirty="0" smtClean="0"/>
          </a:p>
          <a:p>
            <a:pPr marL="0" indent="0">
              <a:buNone/>
            </a:pPr>
            <a:r>
              <a:rPr lang="de-DE" b="1" i="1" dirty="0"/>
              <a:t>Püschel, Edith. Selbstmanagement Und Zeitplanung. Uni Tipps. Paderborn : Ferdinand Schöningh, 2017</a:t>
            </a:r>
          </a:p>
        </p:txBody>
      </p:sp>
    </p:spTree>
    <p:extLst>
      <p:ext uri="{BB962C8B-B14F-4D97-AF65-F5344CB8AC3E}">
        <p14:creationId xmlns:p14="http://schemas.microsoft.com/office/powerpoint/2010/main" val="9213205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normAutofit fontScale="92500" lnSpcReduction="20000"/>
          </a:bodyPr>
          <a:lstStyle/>
          <a:p>
            <a:pPr marL="0" indent="0">
              <a:buNone/>
            </a:pPr>
            <a:r>
              <a:rPr lang="de-DE" u="sng" dirty="0" smtClean="0"/>
              <a:t>Aufgabe : </a:t>
            </a:r>
          </a:p>
          <a:p>
            <a:pPr marL="0" indent="0">
              <a:buNone/>
            </a:pPr>
            <a:r>
              <a:rPr lang="de-DE" dirty="0"/>
              <a:t>S</a:t>
            </a:r>
            <a:r>
              <a:rPr lang="de-DE" dirty="0" smtClean="0"/>
              <a:t>uchen Sie anschließend jeweils die Beschreibungen bei den Klassifikationen</a:t>
            </a:r>
          </a:p>
          <a:p>
            <a:pPr marL="0" indent="0">
              <a:buNone/>
            </a:pPr>
            <a:r>
              <a:rPr lang="de-DE" dirty="0" smtClean="0"/>
              <a:t>RVK </a:t>
            </a:r>
            <a:r>
              <a:rPr lang="de-DE" sz="1900" dirty="0" smtClean="0"/>
              <a:t>(</a:t>
            </a:r>
            <a:r>
              <a:rPr lang="de-DE" sz="1900" dirty="0"/>
              <a:t>https://</a:t>
            </a:r>
            <a:r>
              <a:rPr lang="de-DE" sz="1900" dirty="0" smtClean="0"/>
              <a:t>rvk.uni-regensburg.de/regensburger-verbundklassifikation-online)</a:t>
            </a:r>
            <a:r>
              <a:rPr lang="de-DE" dirty="0" smtClean="0"/>
              <a:t> </a:t>
            </a:r>
          </a:p>
          <a:p>
            <a:pPr marL="0" indent="0">
              <a:buNone/>
            </a:pPr>
            <a:r>
              <a:rPr lang="de-DE" dirty="0" smtClean="0"/>
              <a:t>und </a:t>
            </a:r>
          </a:p>
          <a:p>
            <a:pPr marL="0" indent="0">
              <a:buNone/>
            </a:pPr>
            <a:r>
              <a:rPr lang="de-DE" dirty="0" smtClean="0"/>
              <a:t>DDC </a:t>
            </a:r>
            <a:r>
              <a:rPr lang="de-DE" sz="1900" dirty="0"/>
              <a:t>(https://</a:t>
            </a:r>
            <a:r>
              <a:rPr lang="de-DE" sz="1900" dirty="0" smtClean="0"/>
              <a:t>deweysearchde.pansoft.de)</a:t>
            </a:r>
          </a:p>
          <a:p>
            <a:pPr marL="0" indent="0">
              <a:buNone/>
            </a:pPr>
            <a:endParaRPr lang="de-DE" dirty="0"/>
          </a:p>
          <a:p>
            <a:pPr marL="0" indent="0">
              <a:buNone/>
            </a:pPr>
            <a:r>
              <a:rPr lang="de-DE" b="1" i="1" dirty="0"/>
              <a:t>Püschel, Edith. Selbstmanagement Und Zeitplanung. Uni Tipps. Paderborn : Ferdinand Schöningh, 2017</a:t>
            </a:r>
          </a:p>
        </p:txBody>
      </p:sp>
    </p:spTree>
    <p:extLst>
      <p:ext uri="{BB962C8B-B14F-4D97-AF65-F5344CB8AC3E}">
        <p14:creationId xmlns:p14="http://schemas.microsoft.com/office/powerpoint/2010/main" val="30633102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67544" y="1217565"/>
            <a:ext cx="8229600" cy="1180728"/>
          </a:xfrm>
        </p:spPr>
        <p:txBody>
          <a:bodyPr/>
          <a:lstStyle/>
          <a:p>
            <a:pPr marL="0" indent="0" algn="ctr">
              <a:buNone/>
            </a:pPr>
            <a:r>
              <a:rPr lang="de-DE" dirty="0" smtClean="0"/>
              <a:t>Wann ist eine Recherche </a:t>
            </a:r>
          </a:p>
          <a:p>
            <a:pPr marL="0" indent="0" algn="ctr">
              <a:buNone/>
            </a:pPr>
            <a:r>
              <a:rPr lang="de-DE" dirty="0" smtClean="0"/>
              <a:t>mit </a:t>
            </a:r>
            <a:r>
              <a:rPr lang="de-DE" dirty="0"/>
              <a:t>Sacherschließung </a:t>
            </a:r>
            <a:r>
              <a:rPr lang="de-DE" dirty="0" smtClean="0"/>
              <a:t>sinnvoll?</a:t>
            </a:r>
          </a:p>
        </p:txBody>
      </p:sp>
      <p:pic>
        <p:nvPicPr>
          <p:cNvPr id="1039" name="Picture 15" descr="ÃberprÃ¼fen, Korrigieren, Marke, Recht, Wahl, Symbol, J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10601" y="1527155"/>
            <a:ext cx="1826971" cy="1742276"/>
          </a:xfrm>
          <a:prstGeom prst="rect">
            <a:avLst/>
          </a:prstGeom>
          <a:noFill/>
          <a:extLst>
            <a:ext uri="{909E8E84-426E-40DD-AFC4-6F175D3DCCD1}">
              <a14:hiddenFill xmlns:a14="http://schemas.microsoft.com/office/drawing/2010/main">
                <a:solidFill>
                  <a:srgbClr val="FFFFFF"/>
                </a:solidFill>
              </a14:hiddenFill>
            </a:ext>
          </a:extLst>
        </p:spPr>
      </p:pic>
      <p:sp>
        <p:nvSpPr>
          <p:cNvPr id="4" name="Textfeld 3"/>
          <p:cNvSpPr txBox="1"/>
          <p:nvPr/>
        </p:nvSpPr>
        <p:spPr>
          <a:xfrm>
            <a:off x="971600" y="3201938"/>
            <a:ext cx="6696744" cy="3539430"/>
          </a:xfrm>
          <a:prstGeom prst="rect">
            <a:avLst/>
          </a:prstGeom>
          <a:noFill/>
        </p:spPr>
        <p:txBody>
          <a:bodyPr wrap="square" rtlCol="0">
            <a:spAutoFit/>
          </a:bodyPr>
          <a:lstStyle/>
          <a:p>
            <a:pPr marL="285750" indent="-285750">
              <a:buFont typeface="Arial" panose="020B0604020202020204" pitchFamily="34" charset="0"/>
              <a:buChar char="•"/>
            </a:pPr>
            <a:r>
              <a:rPr lang="de-DE" sz="3200" dirty="0" smtClean="0"/>
              <a:t>Inhaltlich vergleichbare Titel suchen</a:t>
            </a:r>
          </a:p>
          <a:p>
            <a:pPr marL="285750" indent="-285750">
              <a:buFont typeface="Arial" panose="020B0604020202020204" pitchFamily="34" charset="0"/>
              <a:buChar char="•"/>
            </a:pPr>
            <a:endParaRPr lang="de-DE" sz="3200" dirty="0" smtClean="0"/>
          </a:p>
          <a:p>
            <a:pPr marL="457200" indent="-457200">
              <a:buFont typeface="Arial" panose="020B0604020202020204" pitchFamily="34" charset="0"/>
              <a:buChar char="•"/>
            </a:pPr>
            <a:r>
              <a:rPr lang="de-DE" sz="3200" dirty="0" smtClean="0"/>
              <a:t>Erster Sucheinstieg zum Thema</a:t>
            </a:r>
          </a:p>
          <a:p>
            <a:pPr marL="457200" indent="-457200">
              <a:buFont typeface="Arial" panose="020B0604020202020204" pitchFamily="34" charset="0"/>
              <a:buChar char="•"/>
            </a:pPr>
            <a:endParaRPr lang="de-DE" sz="3200" dirty="0" smtClean="0"/>
          </a:p>
          <a:p>
            <a:pPr marL="457200" indent="-457200">
              <a:buFont typeface="Arial" panose="020B0604020202020204" pitchFamily="34" charset="0"/>
              <a:buChar char="•"/>
            </a:pPr>
            <a:r>
              <a:rPr lang="de-DE" sz="3200" dirty="0" smtClean="0"/>
              <a:t>Themenauswahl </a:t>
            </a:r>
            <a:r>
              <a:rPr lang="de-DE" sz="3200" dirty="0"/>
              <a:t>eingrenzen </a:t>
            </a:r>
          </a:p>
          <a:p>
            <a:endParaRPr lang="de-DE" sz="3200" dirty="0" smtClean="0"/>
          </a:p>
          <a:p>
            <a:endParaRPr lang="de-DE" sz="3200" dirty="0"/>
          </a:p>
        </p:txBody>
      </p:sp>
    </p:spTree>
    <p:extLst>
      <p:ext uri="{BB962C8B-B14F-4D97-AF65-F5344CB8AC3E}">
        <p14:creationId xmlns:p14="http://schemas.microsoft.com/office/powerpoint/2010/main" val="2572353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039"/>
                                        </p:tgtEl>
                                        <p:attrNameLst>
                                          <p:attrName>style.visibility</p:attrName>
                                        </p:attrNameLst>
                                      </p:cBhvr>
                                      <p:to>
                                        <p:strVal val="visible"/>
                                      </p:to>
                                    </p:set>
                                    <p:anim calcmode="lin" valueType="num">
                                      <p:cBhvr>
                                        <p:cTn id="7" dur="500" fill="hold"/>
                                        <p:tgtEl>
                                          <p:spTgt spid="1039"/>
                                        </p:tgtEl>
                                        <p:attrNameLst>
                                          <p:attrName>ppt_w</p:attrName>
                                        </p:attrNameLst>
                                      </p:cBhvr>
                                      <p:tavLst>
                                        <p:tav tm="0">
                                          <p:val>
                                            <p:fltVal val="0"/>
                                          </p:val>
                                        </p:tav>
                                        <p:tav tm="100000">
                                          <p:val>
                                            <p:strVal val="#ppt_w"/>
                                          </p:val>
                                        </p:tav>
                                      </p:tavLst>
                                    </p:anim>
                                    <p:anim calcmode="lin" valueType="num">
                                      <p:cBhvr>
                                        <p:cTn id="8" dur="500" fill="hold"/>
                                        <p:tgtEl>
                                          <p:spTgt spid="1039"/>
                                        </p:tgtEl>
                                        <p:attrNameLst>
                                          <p:attrName>ppt_h</p:attrName>
                                        </p:attrNameLst>
                                      </p:cBhvr>
                                      <p:tavLst>
                                        <p:tav tm="0">
                                          <p:val>
                                            <p:fltVal val="0"/>
                                          </p:val>
                                        </p:tav>
                                        <p:tav tm="100000">
                                          <p:val>
                                            <p:strVal val="#ppt_h"/>
                                          </p:val>
                                        </p:tav>
                                      </p:tavLst>
                                    </p:anim>
                                    <p:animEffect transition="in" filter="fade">
                                      <p:cBhvr>
                                        <p:cTn id="9" dur="500"/>
                                        <p:tgtEl>
                                          <p:spTgt spid="10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5" name="Textfeld 4"/>
          <p:cNvSpPr txBox="1"/>
          <p:nvPr/>
        </p:nvSpPr>
        <p:spPr>
          <a:xfrm>
            <a:off x="467544" y="2492896"/>
            <a:ext cx="4608512" cy="3970318"/>
          </a:xfrm>
          <a:prstGeom prst="rect">
            <a:avLst/>
          </a:prstGeom>
          <a:noFill/>
        </p:spPr>
        <p:txBody>
          <a:bodyPr wrap="square" rtlCol="0">
            <a:spAutoFit/>
          </a:bodyPr>
          <a:lstStyle/>
          <a:p>
            <a:r>
              <a:rPr lang="de-DE" dirty="0" smtClean="0"/>
              <a:t>Kontakt:</a:t>
            </a:r>
          </a:p>
          <a:p>
            <a:endParaRPr lang="de-DE" dirty="0"/>
          </a:p>
          <a:p>
            <a:r>
              <a:rPr lang="de-DE" dirty="0" smtClean="0"/>
              <a:t>Saarländische Universitäts- und Landesbibliothek</a:t>
            </a:r>
          </a:p>
          <a:p>
            <a:r>
              <a:rPr lang="de-DE" dirty="0" smtClean="0"/>
              <a:t>Gebäude B1 1</a:t>
            </a:r>
          </a:p>
          <a:p>
            <a:endParaRPr lang="de-DE" dirty="0"/>
          </a:p>
          <a:p>
            <a:r>
              <a:rPr lang="de-DE" dirty="0" smtClean="0"/>
              <a:t>Judith Burkholz</a:t>
            </a:r>
          </a:p>
          <a:p>
            <a:r>
              <a:rPr lang="de-DE" dirty="0" smtClean="0"/>
              <a:t>Matthias Imgrund </a:t>
            </a:r>
          </a:p>
          <a:p>
            <a:endParaRPr lang="de-DE" dirty="0"/>
          </a:p>
          <a:p>
            <a:r>
              <a:rPr lang="de-DE" dirty="0" smtClean="0"/>
              <a:t>Telefon: 0681/ 302-3076</a:t>
            </a:r>
          </a:p>
          <a:p>
            <a:r>
              <a:rPr lang="de-DE" dirty="0" smtClean="0">
                <a:hlinkClick r:id="rId2"/>
              </a:rPr>
              <a:t>auskunft@sulb.uni-saarland.de</a:t>
            </a:r>
            <a:endParaRPr lang="de-DE" dirty="0" smtClean="0"/>
          </a:p>
          <a:p>
            <a:endParaRPr lang="de-DE" dirty="0"/>
          </a:p>
          <a:p>
            <a:r>
              <a:rPr lang="de-DE" dirty="0" smtClean="0">
                <a:hlinkClick r:id="rId3"/>
              </a:rPr>
              <a:t>www.sulb.uni-saarland.de</a:t>
            </a:r>
            <a:endParaRPr lang="de-DE" dirty="0" smtClean="0"/>
          </a:p>
          <a:p>
            <a:endParaRPr lang="de-DE" dirty="0" smtClean="0"/>
          </a:p>
        </p:txBody>
      </p:sp>
      <p:pic>
        <p:nvPicPr>
          <p:cNvPr id="6" name="Grafik 1"/>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99992" y="5319372"/>
            <a:ext cx="900423" cy="900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Grafik 7"/>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580112" y="5458182"/>
            <a:ext cx="622801" cy="622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Grafik 4"/>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202913" y="5227841"/>
            <a:ext cx="1274598" cy="1062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308304" y="5402244"/>
            <a:ext cx="897511" cy="7346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Inhaltsplatzhalter 3"/>
          <p:cNvSpPr>
            <a:spLocks noGrp="1"/>
          </p:cNvSpPr>
          <p:nvPr>
            <p:ph idx="1"/>
          </p:nvPr>
        </p:nvSpPr>
        <p:spPr/>
        <p:txBody>
          <a:bodyPr/>
          <a:lstStyle/>
          <a:p>
            <a:pPr marL="0" indent="0">
              <a:buNone/>
            </a:pPr>
            <a:endParaRPr lang="de-DE" dirty="0"/>
          </a:p>
        </p:txBody>
      </p:sp>
    </p:spTree>
    <p:extLst>
      <p:ext uri="{BB962C8B-B14F-4D97-AF65-F5344CB8AC3E}">
        <p14:creationId xmlns:p14="http://schemas.microsoft.com/office/powerpoint/2010/main" val="35924733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endParaRPr lang="de-DE"/>
          </a:p>
        </p:txBody>
      </p:sp>
      <p:sp>
        <p:nvSpPr>
          <p:cNvPr id="5" name="Inhaltsplatzhalter 4"/>
          <p:cNvSpPr>
            <a:spLocks noGrp="1"/>
          </p:cNvSpPr>
          <p:nvPr>
            <p:ph idx="1"/>
          </p:nvPr>
        </p:nvSpPr>
        <p:spPr/>
        <p:txBody>
          <a:bodyPr>
            <a:normAutofit/>
          </a:bodyPr>
          <a:lstStyle/>
          <a:p>
            <a:pPr marL="0" indent="0">
              <a:buNone/>
            </a:pPr>
            <a:r>
              <a:rPr lang="de-DE" dirty="0" smtClean="0"/>
              <a:t>5. Kurzüberblick Sacherschließung</a:t>
            </a:r>
          </a:p>
          <a:p>
            <a:pPr marL="0" indent="0" algn="ctr">
              <a:buNone/>
            </a:pPr>
            <a:endParaRPr lang="de-DE" dirty="0"/>
          </a:p>
          <a:p>
            <a:pPr marL="0" indent="0">
              <a:buNone/>
            </a:pPr>
            <a:r>
              <a:rPr lang="de-DE" b="1" dirty="0"/>
              <a:t>	</a:t>
            </a:r>
            <a:r>
              <a:rPr lang="de-DE" b="1" dirty="0" smtClean="0"/>
              <a:t>5.1. Was ist Sacherschließung?</a:t>
            </a:r>
            <a:endParaRPr lang="de-DE" b="1" dirty="0"/>
          </a:p>
          <a:p>
            <a:pPr marL="0" indent="0">
              <a:buNone/>
            </a:pPr>
            <a:r>
              <a:rPr lang="de-DE" b="1" dirty="0" smtClean="0"/>
              <a:t>	5.2. Beispiele für Sacherschließung</a:t>
            </a:r>
          </a:p>
          <a:p>
            <a:pPr marL="0" indent="0">
              <a:buNone/>
            </a:pPr>
            <a:r>
              <a:rPr lang="de-DE" b="1" dirty="0"/>
              <a:t>	</a:t>
            </a:r>
            <a:r>
              <a:rPr lang="de-DE" sz="2800" i="1" dirty="0" smtClean="0"/>
              <a:t>inkl. Übungen </a:t>
            </a:r>
          </a:p>
          <a:p>
            <a:pPr marL="0" indent="0">
              <a:buNone/>
            </a:pPr>
            <a:r>
              <a:rPr lang="de-DE" b="1" dirty="0"/>
              <a:t>	</a:t>
            </a:r>
            <a:r>
              <a:rPr lang="de-DE" b="1" dirty="0" smtClean="0"/>
              <a:t>5.3  Sacherschließung als Recherchetool</a:t>
            </a:r>
            <a:endParaRPr lang="de-DE" b="1" dirty="0"/>
          </a:p>
          <a:p>
            <a:pPr marL="0" indent="0">
              <a:buNone/>
            </a:pPr>
            <a:endParaRPr lang="de-DE" dirty="0" smtClean="0"/>
          </a:p>
          <a:p>
            <a:pPr marL="0" indent="0">
              <a:buNone/>
            </a:pPr>
            <a:endParaRPr lang="de-DE" dirty="0" smtClean="0"/>
          </a:p>
        </p:txBody>
      </p:sp>
    </p:spTree>
    <p:extLst>
      <p:ext uri="{BB962C8B-B14F-4D97-AF65-F5344CB8AC3E}">
        <p14:creationId xmlns:p14="http://schemas.microsoft.com/office/powerpoint/2010/main" val="17935668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buNone/>
            </a:pPr>
            <a:endParaRPr lang="de-DE" dirty="0" smtClean="0"/>
          </a:p>
          <a:p>
            <a:pPr marL="0" indent="0">
              <a:buNone/>
            </a:pPr>
            <a:endParaRPr lang="de-DE" dirty="0"/>
          </a:p>
        </p:txBody>
      </p:sp>
      <p:sp>
        <p:nvSpPr>
          <p:cNvPr id="4" name="Ellipse 3"/>
          <p:cNvSpPr/>
          <p:nvPr/>
        </p:nvSpPr>
        <p:spPr>
          <a:xfrm>
            <a:off x="403178" y="1196752"/>
            <a:ext cx="2144955" cy="1732239"/>
          </a:xfrm>
          <a:prstGeom prst="ellipse">
            <a:avLst/>
          </a:prstGeom>
          <a:solidFill>
            <a:schemeClr val="tx2">
              <a:lumMod val="20000"/>
              <a:lumOff val="80000"/>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p>
          <a:p>
            <a:pPr algn="ctr"/>
            <a:r>
              <a:rPr lang="de-DE" b="1" dirty="0" smtClean="0">
                <a:solidFill>
                  <a:schemeClr val="tx2">
                    <a:lumMod val="60000"/>
                    <a:lumOff val="40000"/>
                  </a:schemeClr>
                </a:solidFill>
              </a:rPr>
              <a:t>Sachlich - inhaltliche </a:t>
            </a:r>
            <a:r>
              <a:rPr lang="de-DE" b="1" dirty="0">
                <a:solidFill>
                  <a:schemeClr val="tx2">
                    <a:lumMod val="60000"/>
                    <a:lumOff val="40000"/>
                  </a:schemeClr>
                </a:solidFill>
              </a:rPr>
              <a:t>Ordnung</a:t>
            </a:r>
          </a:p>
          <a:p>
            <a:pPr algn="ctr"/>
            <a:endParaRPr lang="de-DE" dirty="0"/>
          </a:p>
        </p:txBody>
      </p:sp>
      <p:sp>
        <p:nvSpPr>
          <p:cNvPr id="7" name="Rechteck 6"/>
          <p:cNvSpPr/>
          <p:nvPr/>
        </p:nvSpPr>
        <p:spPr>
          <a:xfrm>
            <a:off x="508582" y="3256096"/>
            <a:ext cx="3009863" cy="369332"/>
          </a:xfrm>
          <a:prstGeom prst="rect">
            <a:avLst/>
          </a:prstGeom>
        </p:spPr>
        <p:txBody>
          <a:bodyPr wrap="none">
            <a:spAutoFit/>
          </a:bodyPr>
          <a:lstStyle/>
          <a:p>
            <a:r>
              <a:rPr lang="de-DE" b="1" dirty="0"/>
              <a:t>Wo sortieren wir mit System?</a:t>
            </a:r>
          </a:p>
        </p:txBody>
      </p:sp>
      <p:pic>
        <p:nvPicPr>
          <p:cNvPr id="8" name="Picture 2" descr="Handtasche, Geldbeutel, Dame, Stil, Leder, ZubehÃ¶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75656" y="4077072"/>
            <a:ext cx="1747694" cy="246733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7" descr="Schrank, Kommode, MÃ¶bel, Kleiderschrank"/>
          <p:cNvPicPr>
            <a:picLocks noChangeAspect="1" noChangeArrowheads="1"/>
          </p:cNvPicPr>
          <p:nvPr/>
        </p:nvPicPr>
        <p:blipFill>
          <a:blip r:embed="rId3">
            <a:biLevel thresh="50000"/>
            <a:extLst>
              <a:ext uri="{28A0092B-C50C-407E-A947-70E740481C1C}">
                <a14:useLocalDpi xmlns:a14="http://schemas.microsoft.com/office/drawing/2010/main" val="0"/>
              </a:ext>
            </a:extLst>
          </a:blip>
          <a:srcRect/>
          <a:stretch>
            <a:fillRect/>
          </a:stretch>
        </p:blipFill>
        <p:spPr bwMode="auto">
          <a:xfrm>
            <a:off x="5436096" y="4086602"/>
            <a:ext cx="1944216" cy="244827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13" descr="Kreuz LÃ¶schen Entfernen Abbrechen Abbruch"/>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7076" y="3925207"/>
            <a:ext cx="1771675" cy="1204739"/>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5" descr="ÃberprÃ¼fen, Korrigieren, Marke, Recht, Wahl, Symbol, Ja"/>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06585" y="3508050"/>
            <a:ext cx="1826971" cy="1742276"/>
          </a:xfrm>
          <a:prstGeom prst="rect">
            <a:avLst/>
          </a:prstGeom>
          <a:noFill/>
          <a:extLst>
            <a:ext uri="{909E8E84-426E-40DD-AFC4-6F175D3DCCD1}">
              <a14:hiddenFill xmlns:a14="http://schemas.microsoft.com/office/drawing/2010/main">
                <a:solidFill>
                  <a:srgbClr val="FFFFFF"/>
                </a:solidFill>
              </a14:hiddenFill>
            </a:ext>
          </a:extLst>
        </p:spPr>
      </p:pic>
      <p:sp>
        <p:nvSpPr>
          <p:cNvPr id="12" name="Ellipse 11"/>
          <p:cNvSpPr/>
          <p:nvPr/>
        </p:nvSpPr>
        <p:spPr>
          <a:xfrm>
            <a:off x="3549415" y="1196751"/>
            <a:ext cx="2144955" cy="1732239"/>
          </a:xfrm>
          <a:prstGeom prst="ellipse">
            <a:avLst/>
          </a:prstGeom>
          <a:solidFill>
            <a:schemeClr val="tx2">
              <a:lumMod val="20000"/>
              <a:lumOff val="80000"/>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p>
          <a:p>
            <a:pPr algn="ctr"/>
            <a:r>
              <a:rPr lang="de-DE" b="1" dirty="0" smtClean="0">
                <a:solidFill>
                  <a:schemeClr val="tx2">
                    <a:lumMod val="60000"/>
                    <a:lumOff val="40000"/>
                  </a:schemeClr>
                </a:solidFill>
              </a:rPr>
              <a:t>Themen-sortierung</a:t>
            </a:r>
            <a:endParaRPr lang="de-DE" b="1" dirty="0">
              <a:solidFill>
                <a:schemeClr val="tx2">
                  <a:lumMod val="60000"/>
                  <a:lumOff val="40000"/>
                </a:schemeClr>
              </a:solidFill>
            </a:endParaRPr>
          </a:p>
          <a:p>
            <a:pPr algn="ctr"/>
            <a:endParaRPr lang="de-DE" dirty="0"/>
          </a:p>
        </p:txBody>
      </p:sp>
      <p:sp>
        <p:nvSpPr>
          <p:cNvPr id="13" name="Ellipse 12"/>
          <p:cNvSpPr/>
          <p:nvPr/>
        </p:nvSpPr>
        <p:spPr>
          <a:xfrm>
            <a:off x="6608995" y="1167962"/>
            <a:ext cx="2144955" cy="1732239"/>
          </a:xfrm>
          <a:prstGeom prst="ellipse">
            <a:avLst/>
          </a:prstGeom>
          <a:solidFill>
            <a:schemeClr val="tx2">
              <a:lumMod val="20000"/>
              <a:lumOff val="80000"/>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p>
          <a:p>
            <a:pPr algn="ctr"/>
            <a:r>
              <a:rPr lang="de-DE" b="1" dirty="0">
                <a:solidFill>
                  <a:schemeClr val="tx2">
                    <a:lumMod val="60000"/>
                    <a:lumOff val="40000"/>
                  </a:schemeClr>
                </a:solidFill>
              </a:rPr>
              <a:t>Sortierung mit          System</a:t>
            </a:r>
          </a:p>
          <a:p>
            <a:pPr algn="ctr"/>
            <a:endParaRPr lang="de-DE" dirty="0"/>
          </a:p>
        </p:txBody>
      </p:sp>
    </p:spTree>
    <p:extLst>
      <p:ext uri="{BB962C8B-B14F-4D97-AF65-F5344CB8AC3E}">
        <p14:creationId xmlns:p14="http://schemas.microsoft.com/office/powerpoint/2010/main" val="1784692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500" fill="hold"/>
                                        <p:tgtEl>
                                          <p:spTgt spid="9"/>
                                        </p:tgtEl>
                                        <p:attrNameLst>
                                          <p:attrName>ppt_w</p:attrName>
                                        </p:attrNameLst>
                                      </p:cBhvr>
                                      <p:tavLst>
                                        <p:tav tm="0">
                                          <p:val>
                                            <p:fltVal val="0"/>
                                          </p:val>
                                        </p:tav>
                                        <p:tav tm="100000">
                                          <p:val>
                                            <p:strVal val="#ppt_w"/>
                                          </p:val>
                                        </p:tav>
                                      </p:tavLst>
                                    </p:anim>
                                    <p:anim calcmode="lin" valueType="num">
                                      <p:cBhvr>
                                        <p:cTn id="15" dur="500" fill="hold"/>
                                        <p:tgtEl>
                                          <p:spTgt spid="9"/>
                                        </p:tgtEl>
                                        <p:attrNameLst>
                                          <p:attrName>ppt_h</p:attrName>
                                        </p:attrNameLst>
                                      </p:cBhvr>
                                      <p:tavLst>
                                        <p:tav tm="0">
                                          <p:val>
                                            <p:fltVal val="0"/>
                                          </p:val>
                                        </p:tav>
                                        <p:tav tm="100000">
                                          <p:val>
                                            <p:strVal val="#ppt_h"/>
                                          </p:val>
                                        </p:tav>
                                      </p:tavLst>
                                    </p:anim>
                                    <p:animEffect transition="in" filter="fade">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p:cTn id="21" dur="500" fill="hold"/>
                                        <p:tgtEl>
                                          <p:spTgt spid="10"/>
                                        </p:tgtEl>
                                        <p:attrNameLst>
                                          <p:attrName>ppt_w</p:attrName>
                                        </p:attrNameLst>
                                      </p:cBhvr>
                                      <p:tavLst>
                                        <p:tav tm="0">
                                          <p:val>
                                            <p:fltVal val="0"/>
                                          </p:val>
                                        </p:tav>
                                        <p:tav tm="100000">
                                          <p:val>
                                            <p:strVal val="#ppt_w"/>
                                          </p:val>
                                        </p:tav>
                                      </p:tavLst>
                                    </p:anim>
                                    <p:anim calcmode="lin" valueType="num">
                                      <p:cBhvr>
                                        <p:cTn id="22" dur="500" fill="hold"/>
                                        <p:tgtEl>
                                          <p:spTgt spid="10"/>
                                        </p:tgtEl>
                                        <p:attrNameLst>
                                          <p:attrName>ppt_h</p:attrName>
                                        </p:attrNameLst>
                                      </p:cBhvr>
                                      <p:tavLst>
                                        <p:tav tm="0">
                                          <p:val>
                                            <p:fltVal val="0"/>
                                          </p:val>
                                        </p:tav>
                                        <p:tav tm="100000">
                                          <p:val>
                                            <p:strVal val="#ppt_h"/>
                                          </p:val>
                                        </p:tav>
                                      </p:tavLst>
                                    </p:anim>
                                    <p:animEffect transition="in" filter="fade">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p:cTn id="28" dur="500" fill="hold"/>
                                        <p:tgtEl>
                                          <p:spTgt spid="11"/>
                                        </p:tgtEl>
                                        <p:attrNameLst>
                                          <p:attrName>ppt_w</p:attrName>
                                        </p:attrNameLst>
                                      </p:cBhvr>
                                      <p:tavLst>
                                        <p:tav tm="0">
                                          <p:val>
                                            <p:fltVal val="0"/>
                                          </p:val>
                                        </p:tav>
                                        <p:tav tm="100000">
                                          <p:val>
                                            <p:strVal val="#ppt_w"/>
                                          </p:val>
                                        </p:tav>
                                      </p:tavLst>
                                    </p:anim>
                                    <p:anim calcmode="lin" valueType="num">
                                      <p:cBhvr>
                                        <p:cTn id="29" dur="500" fill="hold"/>
                                        <p:tgtEl>
                                          <p:spTgt spid="11"/>
                                        </p:tgtEl>
                                        <p:attrNameLst>
                                          <p:attrName>ppt_h</p:attrName>
                                        </p:attrNameLst>
                                      </p:cBhvr>
                                      <p:tavLst>
                                        <p:tav tm="0">
                                          <p:val>
                                            <p:fltVal val="0"/>
                                          </p:val>
                                        </p:tav>
                                        <p:tav tm="100000">
                                          <p:val>
                                            <p:strVal val="#ppt_h"/>
                                          </p:val>
                                        </p:tav>
                                      </p:tavLst>
                                    </p:anim>
                                    <p:animEffect transition="in" filter="fade">
                                      <p:cBhvr>
                                        <p:cTn id="3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dirty="0"/>
          </a:p>
        </p:txBody>
      </p:sp>
      <p:sp>
        <p:nvSpPr>
          <p:cNvPr id="3" name="Inhaltsplatzhalter 2"/>
          <p:cNvSpPr>
            <a:spLocks noGrp="1"/>
          </p:cNvSpPr>
          <p:nvPr>
            <p:ph idx="1"/>
          </p:nvPr>
        </p:nvSpPr>
        <p:spPr/>
        <p:txBody>
          <a:bodyPr>
            <a:normAutofit lnSpcReduction="10000"/>
          </a:bodyPr>
          <a:lstStyle/>
          <a:p>
            <a:pPr marL="0" indent="0">
              <a:buNone/>
            </a:pPr>
            <a:r>
              <a:rPr lang="de-DE" dirty="0" smtClean="0"/>
              <a:t>Definition „Sacherschließung“</a:t>
            </a:r>
          </a:p>
          <a:p>
            <a:pPr marL="0" indent="0">
              <a:buNone/>
            </a:pPr>
            <a:endParaRPr lang="de-DE" sz="2200" dirty="0" smtClean="0"/>
          </a:p>
          <a:p>
            <a:pPr marL="0" indent="0">
              <a:buNone/>
            </a:pPr>
            <a:r>
              <a:rPr lang="de-DE" sz="2200" dirty="0"/>
              <a:t>„Inhaltliche Erschließung umfasst…[die] inhaltliche Beschreibung von Dokumenten, [und]…erfasst ihre Bestimmung dadurch, Nutzern Zugang zur Orientierung über Dokumenteninhalte zu verschaffen.“</a:t>
            </a:r>
            <a:r>
              <a:rPr lang="de-DE" sz="2800" dirty="0"/>
              <a:t/>
            </a:r>
            <a:br>
              <a:rPr lang="de-DE" sz="2800" dirty="0"/>
            </a:br>
            <a:r>
              <a:rPr lang="de-DE" sz="2800" dirty="0"/>
              <a:t>	</a:t>
            </a:r>
            <a:r>
              <a:rPr lang="de-DE" sz="1100" dirty="0"/>
              <a:t>Aus: Bertram, J. :Einführung in die inhaltliche Erschließung, Würzburg : </a:t>
            </a:r>
            <a:r>
              <a:rPr lang="de-DE" sz="1100" dirty="0" err="1"/>
              <a:t>Ergon</a:t>
            </a:r>
            <a:r>
              <a:rPr lang="de-DE" sz="1100" dirty="0"/>
              <a:t>-Verl., 2005, S. 18 f.)</a:t>
            </a:r>
          </a:p>
          <a:p>
            <a:pPr marL="0" indent="0">
              <a:buNone/>
            </a:pPr>
            <a:endParaRPr lang="de-DE" sz="2800" dirty="0" smtClean="0"/>
          </a:p>
          <a:p>
            <a:pPr marL="0" indent="0">
              <a:buNone/>
            </a:pPr>
            <a:r>
              <a:rPr lang="de-DE" sz="2000" dirty="0"/>
              <a:t>„Als Sacherschließung oder Inhaltserschließung von Medien in einem Katalog fungieren Elemente des Katalogeintrags, wenn und insofern sie Katalognutzern mit thematischem Interesse Zugang zum Medium oder Orientierung über den Medieninhalt oder beides gewähren</a:t>
            </a:r>
            <a:r>
              <a:rPr lang="de-DE" sz="2000" dirty="0" smtClean="0"/>
              <a:t>.“</a:t>
            </a:r>
            <a:br>
              <a:rPr lang="de-DE" sz="2000" dirty="0" smtClean="0"/>
            </a:br>
            <a:r>
              <a:rPr lang="de-DE" sz="2000" dirty="0" smtClean="0"/>
              <a:t>	</a:t>
            </a:r>
            <a:r>
              <a:rPr lang="de-DE" sz="1000" dirty="0" smtClean="0"/>
              <a:t>Aus:  Eberhardt</a:t>
            </a:r>
            <a:r>
              <a:rPr lang="de-DE" sz="1000" dirty="0"/>
              <a:t>, </a:t>
            </a:r>
            <a:r>
              <a:rPr lang="de-DE" sz="1000" dirty="0" smtClean="0"/>
              <a:t>J.: </a:t>
            </a:r>
            <a:r>
              <a:rPr lang="de-DE" sz="1000" dirty="0"/>
              <a:t>Was ist (bibliothekarische) Sacherschließung? I</a:t>
            </a:r>
            <a:r>
              <a:rPr lang="de-DE" sz="1000" dirty="0" smtClean="0"/>
              <a:t>n</a:t>
            </a:r>
            <a:r>
              <a:rPr lang="de-DE" sz="1000" dirty="0"/>
              <a:t>: Museum, Region, Forschung : Festschrift für Rainer Springhorn / </a:t>
            </a:r>
            <a:r>
              <a:rPr lang="de-DE" sz="1000" dirty="0" smtClean="0"/>
              <a:t>	Landesverband </a:t>
            </a:r>
            <a:r>
              <a:rPr lang="de-DE" sz="1000" dirty="0"/>
              <a:t>Lippe. Hrsg. von Detlev </a:t>
            </a:r>
            <a:r>
              <a:rPr lang="de-DE" sz="1000" dirty="0" err="1"/>
              <a:t>Hellfaier</a:t>
            </a:r>
            <a:r>
              <a:rPr lang="de-DE" sz="1000" dirty="0"/>
              <a:t> und Elke </a:t>
            </a:r>
            <a:r>
              <a:rPr lang="de-DE" sz="1000" dirty="0" err="1"/>
              <a:t>Treude</a:t>
            </a:r>
            <a:r>
              <a:rPr lang="de-DE" sz="1000" dirty="0"/>
              <a:t>. Detmold, 2011. (Schriften des Lippischen Landesmuseums ; 7), S. 24 f</a:t>
            </a:r>
            <a:r>
              <a:rPr lang="de-DE" sz="1000" dirty="0" smtClean="0"/>
              <a:t>.</a:t>
            </a:r>
          </a:p>
          <a:p>
            <a:pPr marL="0" indent="0">
              <a:buNone/>
            </a:pPr>
            <a:endParaRPr lang="de-DE" sz="1000" dirty="0"/>
          </a:p>
          <a:p>
            <a:pPr marL="0" indent="0">
              <a:buNone/>
            </a:pPr>
            <a:endParaRPr lang="de-DE" dirty="0"/>
          </a:p>
        </p:txBody>
      </p:sp>
    </p:spTree>
    <p:extLst>
      <p:ext uri="{BB962C8B-B14F-4D97-AF65-F5344CB8AC3E}">
        <p14:creationId xmlns:p14="http://schemas.microsoft.com/office/powerpoint/2010/main" val="28870575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2751112" y="2883552"/>
            <a:ext cx="8229600" cy="1143000"/>
          </a:xfrm>
        </p:spPr>
        <p:txBody>
          <a:bodyPr>
            <a:normAutofit/>
          </a:bodyPr>
          <a:lstStyle/>
          <a:p>
            <a:pPr algn="l"/>
            <a:r>
              <a:rPr lang="de-DE" sz="3200" dirty="0" smtClean="0"/>
              <a:t>Sacherschließung</a:t>
            </a:r>
            <a:endParaRPr lang="de-DE" sz="3200" dirty="0"/>
          </a:p>
        </p:txBody>
      </p:sp>
      <p:sp>
        <p:nvSpPr>
          <p:cNvPr id="10" name="Abgerundetes Rechteck 9"/>
          <p:cNvSpPr/>
          <p:nvPr/>
        </p:nvSpPr>
        <p:spPr>
          <a:xfrm>
            <a:off x="5019226" y="1530319"/>
            <a:ext cx="1440159" cy="936104"/>
          </a:xfrm>
          <a:prstGeom prst="roundRect">
            <a:avLst/>
          </a:prstGeom>
          <a:solidFill>
            <a:schemeClr val="accent5">
              <a:alpha val="50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sz="1600" dirty="0" smtClean="0">
                <a:ln w="12700">
                  <a:solidFill>
                    <a:schemeClr val="tx1"/>
                  </a:solidFill>
                </a:ln>
                <a:solidFill>
                  <a:schemeClr val="tx1"/>
                </a:solidFill>
              </a:rPr>
              <a:t>Regensburger Verbund-</a:t>
            </a:r>
          </a:p>
          <a:p>
            <a:pPr algn="ctr"/>
            <a:r>
              <a:rPr lang="de-DE" sz="1600" dirty="0" err="1" smtClean="0">
                <a:ln w="12700">
                  <a:solidFill>
                    <a:schemeClr val="tx1"/>
                  </a:solidFill>
                </a:ln>
                <a:solidFill>
                  <a:schemeClr val="tx1"/>
                </a:solidFill>
              </a:rPr>
              <a:t>klassifikation</a:t>
            </a:r>
            <a:endParaRPr lang="de-DE" sz="1600" dirty="0">
              <a:ln w="12700">
                <a:solidFill>
                  <a:schemeClr val="tx1"/>
                </a:solidFill>
              </a:ln>
              <a:solidFill>
                <a:schemeClr val="tx1"/>
              </a:solidFill>
            </a:endParaRPr>
          </a:p>
        </p:txBody>
      </p:sp>
      <p:sp>
        <p:nvSpPr>
          <p:cNvPr id="11" name="Abgerundetes Rechteck 10"/>
          <p:cNvSpPr/>
          <p:nvPr/>
        </p:nvSpPr>
        <p:spPr>
          <a:xfrm>
            <a:off x="2621748" y="4939987"/>
            <a:ext cx="1503863" cy="911589"/>
          </a:xfrm>
          <a:prstGeom prst="roundRect">
            <a:avLst/>
          </a:prstGeom>
          <a:solidFill>
            <a:schemeClr val="accent5">
              <a:lumMod val="20000"/>
              <a:lumOff val="80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sz="1600" dirty="0" smtClean="0">
                <a:ln w="12700">
                  <a:solidFill>
                    <a:schemeClr val="tx1"/>
                  </a:solidFill>
                </a:ln>
                <a:solidFill>
                  <a:schemeClr val="tx1"/>
                </a:solidFill>
              </a:rPr>
              <a:t>Dewey </a:t>
            </a:r>
            <a:r>
              <a:rPr lang="de-DE" sz="1600" dirty="0" err="1" smtClean="0">
                <a:ln w="12700">
                  <a:solidFill>
                    <a:schemeClr val="tx1"/>
                  </a:solidFill>
                </a:ln>
                <a:solidFill>
                  <a:schemeClr val="tx1"/>
                </a:solidFill>
              </a:rPr>
              <a:t>Decimal</a:t>
            </a:r>
            <a:r>
              <a:rPr lang="de-DE" sz="1600" dirty="0" smtClean="0">
                <a:ln w="12700">
                  <a:solidFill>
                    <a:schemeClr val="tx1"/>
                  </a:solidFill>
                </a:ln>
                <a:solidFill>
                  <a:schemeClr val="tx1"/>
                </a:solidFill>
              </a:rPr>
              <a:t> </a:t>
            </a:r>
            <a:r>
              <a:rPr lang="de-DE" sz="1600" dirty="0" err="1" smtClean="0">
                <a:ln w="12700">
                  <a:solidFill>
                    <a:schemeClr val="tx1"/>
                  </a:solidFill>
                </a:ln>
                <a:solidFill>
                  <a:schemeClr val="tx1"/>
                </a:solidFill>
              </a:rPr>
              <a:t>Classification</a:t>
            </a:r>
            <a:endParaRPr lang="de-DE" sz="1600" dirty="0">
              <a:ln w="12700">
                <a:solidFill>
                  <a:schemeClr val="tx1"/>
                </a:solidFill>
              </a:ln>
              <a:solidFill>
                <a:schemeClr val="tx1"/>
              </a:solidFill>
            </a:endParaRPr>
          </a:p>
        </p:txBody>
      </p:sp>
      <p:sp>
        <p:nvSpPr>
          <p:cNvPr id="15" name="Abgerundetes Rechteck 14"/>
          <p:cNvSpPr/>
          <p:nvPr/>
        </p:nvSpPr>
        <p:spPr>
          <a:xfrm>
            <a:off x="3394894" y="1936784"/>
            <a:ext cx="1778143" cy="940825"/>
          </a:xfrm>
          <a:prstGeom prst="roundRect">
            <a:avLst/>
          </a:prstGeom>
          <a:solidFill>
            <a:schemeClr val="accent1">
              <a:lumMod val="60000"/>
              <a:lumOff val="40000"/>
              <a:alpha val="50000"/>
            </a:schemeClr>
          </a:solidFill>
          <a:ln>
            <a:solidFill>
              <a:schemeClr val="accent1">
                <a:lumMod val="60000"/>
                <a:lumOff val="4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sz="3200" dirty="0" smtClean="0">
                <a:ln w="12700">
                  <a:solidFill>
                    <a:schemeClr val="tx1"/>
                  </a:solidFill>
                </a:ln>
                <a:solidFill>
                  <a:schemeClr val="tx1"/>
                </a:solidFill>
              </a:rPr>
              <a:t>RSWK</a:t>
            </a:r>
          </a:p>
        </p:txBody>
      </p:sp>
      <p:sp>
        <p:nvSpPr>
          <p:cNvPr id="17" name="Abgerundetes Rechteck 16"/>
          <p:cNvSpPr/>
          <p:nvPr/>
        </p:nvSpPr>
        <p:spPr>
          <a:xfrm>
            <a:off x="1636915" y="2204855"/>
            <a:ext cx="1895120" cy="936104"/>
          </a:xfrm>
          <a:prstGeom prst="roundRect">
            <a:avLst/>
          </a:prstGeom>
          <a:solidFill>
            <a:schemeClr val="accent5">
              <a:alpha val="50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sz="2400" dirty="0">
                <a:ln w="12700">
                  <a:solidFill>
                    <a:schemeClr val="tx1"/>
                  </a:solidFill>
                </a:ln>
                <a:solidFill>
                  <a:schemeClr val="tx1"/>
                </a:solidFill>
              </a:rPr>
              <a:t>K</a:t>
            </a:r>
            <a:r>
              <a:rPr lang="de-DE" sz="2400" dirty="0" smtClean="0">
                <a:ln w="12700">
                  <a:solidFill>
                    <a:schemeClr val="tx1"/>
                  </a:solidFill>
                </a:ln>
                <a:solidFill>
                  <a:schemeClr val="tx1"/>
                </a:solidFill>
              </a:rPr>
              <a:t>lassifikation</a:t>
            </a:r>
            <a:endParaRPr lang="de-DE" sz="2000" dirty="0">
              <a:ln w="12700">
                <a:solidFill>
                  <a:schemeClr val="tx1"/>
                </a:solidFill>
              </a:ln>
              <a:solidFill>
                <a:schemeClr val="tx1"/>
              </a:solidFill>
            </a:endParaRPr>
          </a:p>
        </p:txBody>
      </p:sp>
      <p:sp>
        <p:nvSpPr>
          <p:cNvPr id="19" name="Abgerundetes Rechteck 18"/>
          <p:cNvSpPr/>
          <p:nvPr/>
        </p:nvSpPr>
        <p:spPr>
          <a:xfrm>
            <a:off x="1871949" y="4135449"/>
            <a:ext cx="1522945" cy="909228"/>
          </a:xfrm>
          <a:prstGeom prst="roundRect">
            <a:avLst/>
          </a:prstGeom>
          <a:solidFill>
            <a:schemeClr val="accent5">
              <a:alpha val="50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sz="2400" b="1" dirty="0" smtClean="0">
                <a:solidFill>
                  <a:schemeClr val="tx1"/>
                </a:solidFill>
              </a:rPr>
              <a:t>Notation</a:t>
            </a:r>
            <a:endParaRPr lang="de-DE" b="1" dirty="0">
              <a:solidFill>
                <a:schemeClr val="tx1"/>
              </a:solidFill>
            </a:endParaRPr>
          </a:p>
        </p:txBody>
      </p:sp>
      <p:sp>
        <p:nvSpPr>
          <p:cNvPr id="20" name="Abgerundetes Rechteck 19"/>
          <p:cNvSpPr/>
          <p:nvPr/>
        </p:nvSpPr>
        <p:spPr>
          <a:xfrm>
            <a:off x="5717001" y="3657307"/>
            <a:ext cx="1984374" cy="932756"/>
          </a:xfrm>
          <a:prstGeom prst="roundRect">
            <a:avLst/>
          </a:prstGeom>
          <a:solidFill>
            <a:schemeClr val="accent5">
              <a:alpha val="50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sz="2400" dirty="0" smtClean="0">
                <a:ln w="12700">
                  <a:solidFill>
                    <a:schemeClr val="tx1"/>
                  </a:solidFill>
                </a:ln>
                <a:solidFill>
                  <a:schemeClr val="tx1"/>
                </a:solidFill>
              </a:rPr>
              <a:t>Systematik</a:t>
            </a:r>
            <a:endParaRPr lang="de-DE" dirty="0">
              <a:ln w="12700">
                <a:solidFill>
                  <a:schemeClr val="tx1"/>
                </a:solidFill>
              </a:ln>
              <a:solidFill>
                <a:schemeClr val="tx1"/>
              </a:solidFill>
            </a:endParaRPr>
          </a:p>
        </p:txBody>
      </p:sp>
      <p:sp>
        <p:nvSpPr>
          <p:cNvPr id="21" name="Abgerundetes Rechteck 20"/>
          <p:cNvSpPr/>
          <p:nvPr/>
        </p:nvSpPr>
        <p:spPr>
          <a:xfrm>
            <a:off x="5919754" y="2345599"/>
            <a:ext cx="1532717" cy="909228"/>
          </a:xfrm>
          <a:prstGeom prst="roundRect">
            <a:avLst/>
          </a:prstGeom>
          <a:solidFill>
            <a:schemeClr val="accent1">
              <a:lumMod val="60000"/>
              <a:lumOff val="40000"/>
              <a:alpha val="50000"/>
            </a:schemeClr>
          </a:solidFill>
          <a:ln>
            <a:solidFill>
              <a:schemeClr val="accent1">
                <a:lumMod val="60000"/>
                <a:lumOff val="4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sz="2000" b="1" dirty="0" smtClean="0">
                <a:solidFill>
                  <a:schemeClr val="tx1"/>
                </a:solidFill>
              </a:rPr>
              <a:t>Schlagwort</a:t>
            </a:r>
            <a:endParaRPr lang="de-DE" b="1" dirty="0">
              <a:solidFill>
                <a:schemeClr val="tx1"/>
              </a:solidFill>
            </a:endParaRPr>
          </a:p>
        </p:txBody>
      </p:sp>
      <p:sp>
        <p:nvSpPr>
          <p:cNvPr id="22" name="Abgerundetes Rechteck 21"/>
          <p:cNvSpPr/>
          <p:nvPr/>
        </p:nvSpPr>
        <p:spPr>
          <a:xfrm>
            <a:off x="738301" y="3076357"/>
            <a:ext cx="1895120" cy="936104"/>
          </a:xfrm>
          <a:prstGeom prst="roundRect">
            <a:avLst/>
          </a:prstGeom>
          <a:solidFill>
            <a:schemeClr val="accent1">
              <a:lumMod val="60000"/>
              <a:lumOff val="40000"/>
              <a:alpha val="50000"/>
            </a:schemeClr>
          </a:solidFill>
          <a:ln>
            <a:solidFill>
              <a:schemeClr val="accent1">
                <a:lumMod val="60000"/>
                <a:lumOff val="4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sz="2400" b="1" dirty="0" smtClean="0">
                <a:solidFill>
                  <a:schemeClr val="tx1"/>
                </a:solidFill>
              </a:rPr>
              <a:t>Indexierung</a:t>
            </a:r>
            <a:endParaRPr lang="de-DE" b="1" dirty="0">
              <a:solidFill>
                <a:schemeClr val="tx1"/>
              </a:solidFill>
            </a:endParaRPr>
          </a:p>
        </p:txBody>
      </p:sp>
      <p:sp>
        <p:nvSpPr>
          <p:cNvPr id="23" name="Abgerundetes Rechteck 22"/>
          <p:cNvSpPr/>
          <p:nvPr/>
        </p:nvSpPr>
        <p:spPr>
          <a:xfrm>
            <a:off x="3995936" y="4459678"/>
            <a:ext cx="1556709" cy="936104"/>
          </a:xfrm>
          <a:prstGeom prst="roundRect">
            <a:avLst/>
          </a:prstGeom>
          <a:solidFill>
            <a:schemeClr val="accent1">
              <a:lumMod val="60000"/>
              <a:lumOff val="40000"/>
              <a:alpha val="50000"/>
            </a:schemeClr>
          </a:solidFill>
          <a:ln>
            <a:solidFill>
              <a:schemeClr val="accent1">
                <a:lumMod val="60000"/>
                <a:lumOff val="4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sz="2800" b="1" dirty="0" smtClean="0">
                <a:solidFill>
                  <a:schemeClr val="tx1"/>
                </a:solidFill>
              </a:rPr>
              <a:t>Abstract</a:t>
            </a:r>
            <a:endParaRPr lang="de-DE" sz="2800" b="1" dirty="0">
              <a:solidFill>
                <a:schemeClr val="tx1"/>
              </a:solidFill>
            </a:endParaRPr>
          </a:p>
        </p:txBody>
      </p:sp>
    </p:spTree>
    <p:extLst>
      <p:ext uri="{BB962C8B-B14F-4D97-AF65-F5344CB8AC3E}">
        <p14:creationId xmlns:p14="http://schemas.microsoft.com/office/powerpoint/2010/main" val="3964570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lstStyle/>
          <a:p>
            <a:pPr marL="0" indent="0">
              <a:buNone/>
            </a:pPr>
            <a:r>
              <a:rPr lang="de-DE" dirty="0" smtClean="0"/>
              <a:t>Beispiel: Regensburger </a:t>
            </a:r>
            <a:r>
              <a:rPr lang="de-DE" dirty="0"/>
              <a:t>Verbundklassifikation </a:t>
            </a:r>
            <a:r>
              <a:rPr lang="de-DE" sz="2000" dirty="0"/>
              <a:t>(RVK</a:t>
            </a:r>
            <a:r>
              <a:rPr lang="de-DE" sz="2000" dirty="0" smtClean="0"/>
              <a:t>)</a:t>
            </a:r>
          </a:p>
          <a:p>
            <a:pPr marL="0" indent="0">
              <a:buNone/>
            </a:pPr>
            <a:r>
              <a:rPr lang="de-DE" sz="2000" dirty="0" smtClean="0">
                <a:sym typeface="Wingdings" panose="05000000000000000000" pitchFamily="2" charset="2"/>
              </a:rPr>
              <a:t> </a:t>
            </a:r>
            <a:r>
              <a:rPr lang="de-DE" sz="2000" dirty="0" smtClean="0"/>
              <a:t>Aufgabe:</a:t>
            </a:r>
            <a:endParaRPr lang="de-DE" sz="2000" dirty="0"/>
          </a:p>
        </p:txBody>
      </p:sp>
      <p:pic>
        <p:nvPicPr>
          <p:cNvPr id="4" name="Grafik 3"/>
          <p:cNvPicPr>
            <a:picLocks noChangeAspect="1"/>
          </p:cNvPicPr>
          <p:nvPr/>
        </p:nvPicPr>
        <p:blipFill>
          <a:blip r:embed="rId2"/>
          <a:stretch>
            <a:fillRect/>
          </a:stretch>
        </p:blipFill>
        <p:spPr>
          <a:xfrm>
            <a:off x="5724128" y="2924944"/>
            <a:ext cx="2592288" cy="3665657"/>
          </a:xfrm>
          <a:prstGeom prst="rect">
            <a:avLst/>
          </a:prstGeom>
        </p:spPr>
      </p:pic>
      <p:graphicFrame>
        <p:nvGraphicFramePr>
          <p:cNvPr id="5" name="Tabelle 4"/>
          <p:cNvGraphicFramePr>
            <a:graphicFrameLocks noGrp="1"/>
          </p:cNvGraphicFramePr>
          <p:nvPr>
            <p:extLst>
              <p:ext uri="{D42A27DB-BD31-4B8C-83A1-F6EECF244321}">
                <p14:modId xmlns:p14="http://schemas.microsoft.com/office/powerpoint/2010/main" val="4098819522"/>
              </p:ext>
            </p:extLst>
          </p:nvPr>
        </p:nvGraphicFramePr>
        <p:xfrm>
          <a:off x="323528" y="2822426"/>
          <a:ext cx="5030216" cy="4319800"/>
        </p:xfrm>
        <a:graphic>
          <a:graphicData uri="http://schemas.openxmlformats.org/drawingml/2006/table">
            <a:tbl>
              <a:tblPr/>
              <a:tblGrid>
                <a:gridCol w="1750492"/>
                <a:gridCol w="3279724"/>
              </a:tblGrid>
              <a:tr h="1236174">
                <a:tc>
                  <a:txBody>
                    <a:bodyPr/>
                    <a:lstStyle/>
                    <a:p>
                      <a:r>
                        <a:rPr lang="de-DE" b="1" dirty="0" smtClean="0"/>
                        <a:t>Titel:</a:t>
                      </a:r>
                      <a:endParaRPr lang="de-DE" b="1" dirty="0"/>
                    </a:p>
                  </a:txBody>
                  <a:tcPr marL="0" marR="0" marT="0" marB="0">
                    <a:lnL>
                      <a:noFill/>
                    </a:lnL>
                    <a:lnR>
                      <a:noFill/>
                    </a:lnR>
                    <a:lnT>
                      <a:noFill/>
                    </a:lnT>
                    <a:lnB>
                      <a:noFill/>
                    </a:lnB>
                  </a:tcPr>
                </a:tc>
                <a:tc>
                  <a:txBody>
                    <a:bodyPr/>
                    <a:lstStyle/>
                    <a:p>
                      <a:r>
                        <a:rPr lang="de-DE" b="1" dirty="0">
                          <a:hlinkClick r:id="rId3"/>
                        </a:rPr>
                        <a:t>Englische Literaturgeschichte</a:t>
                      </a:r>
                      <a:r>
                        <a:rPr lang="de-DE" dirty="0"/>
                        <a:t> / unter </a:t>
                      </a:r>
                      <a:r>
                        <a:rPr lang="de-DE" dirty="0" err="1"/>
                        <a:t>Mitarb</a:t>
                      </a:r>
                      <a:r>
                        <a:rPr lang="de-DE" dirty="0"/>
                        <a:t>. von Ingo </a:t>
                      </a:r>
                      <a:r>
                        <a:rPr lang="de-DE" dirty="0" err="1"/>
                        <a:t>Berensmeyer</a:t>
                      </a:r>
                      <a:r>
                        <a:rPr lang="de-DE" dirty="0"/>
                        <a:t> ... Hrsg. von Hans Ulrich </a:t>
                      </a:r>
                      <a:r>
                        <a:rPr lang="de-DE" dirty="0" smtClean="0"/>
                        <a:t>Seeber</a:t>
                      </a:r>
                    </a:p>
                  </a:txBody>
                  <a:tcPr marL="0" marR="0" marT="0" marB="0" anchor="b">
                    <a:lnL>
                      <a:noFill/>
                    </a:lnL>
                    <a:lnR>
                      <a:noFill/>
                    </a:lnR>
                    <a:lnT>
                      <a:noFill/>
                    </a:lnT>
                    <a:lnB>
                      <a:noFill/>
                    </a:lnB>
                  </a:tcPr>
                </a:tc>
              </a:tr>
              <a:tr h="963166">
                <a:tc>
                  <a:txBody>
                    <a:bodyPr/>
                    <a:lstStyle/>
                    <a:p>
                      <a:r>
                        <a:rPr lang="de-DE" b="1" dirty="0"/>
                        <a:t>Beteiligt: </a:t>
                      </a:r>
                    </a:p>
                  </a:txBody>
                  <a:tcPr marL="0" marR="0" marT="0" marB="0">
                    <a:lnL>
                      <a:noFill/>
                    </a:lnL>
                    <a:lnR>
                      <a:noFill/>
                    </a:lnR>
                    <a:lnT>
                      <a:noFill/>
                    </a:lnT>
                    <a:lnB>
                      <a:noFill/>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t>Seeber, Hans Ulrich, 1940- [Hrsg.] ; </a:t>
                      </a:r>
                      <a:r>
                        <a:rPr lang="de-DE" dirty="0" err="1" smtClean="0"/>
                        <a:t>Berensmeyer</a:t>
                      </a:r>
                      <a:r>
                        <a:rPr lang="de-DE" dirty="0" smtClean="0"/>
                        <a:t>, Ingo [</a:t>
                      </a:r>
                      <a:r>
                        <a:rPr lang="de-DE" dirty="0" err="1" smtClean="0"/>
                        <a:t>Mitarb</a:t>
                      </a:r>
                      <a:r>
                        <a:rPr lang="de-DE" dirty="0" smtClean="0"/>
                        <a:t>.]</a:t>
                      </a:r>
                    </a:p>
                  </a:txBody>
                  <a:tcPr marL="0" marR="0" marT="0" marB="0" anchor="b">
                    <a:lnL>
                      <a:noFill/>
                    </a:lnL>
                    <a:lnR>
                      <a:noFill/>
                    </a:lnR>
                    <a:lnT>
                      <a:noFill/>
                    </a:lnT>
                    <a:lnB>
                      <a:noFill/>
                    </a:lnB>
                  </a:tcPr>
                </a:tc>
              </a:tr>
              <a:tr h="494470">
                <a:tc>
                  <a:txBody>
                    <a:bodyPr/>
                    <a:lstStyle/>
                    <a:p>
                      <a:r>
                        <a:rPr lang="de-DE" b="1" dirty="0" smtClean="0"/>
                        <a:t>Ausgabe:</a:t>
                      </a:r>
                      <a:endParaRPr lang="de-DE" b="1" dirty="0"/>
                    </a:p>
                  </a:txBody>
                  <a:tcPr marL="0" marR="0" marT="0" marB="0">
                    <a:lnL>
                      <a:noFill/>
                    </a:lnL>
                    <a:lnR>
                      <a:noFill/>
                    </a:lnR>
                    <a:lnT>
                      <a:noFill/>
                    </a:lnT>
                    <a:lnB>
                      <a:noFill/>
                    </a:lnB>
                  </a:tcPr>
                </a:tc>
                <a:tc>
                  <a:txBody>
                    <a:bodyPr/>
                    <a:lstStyle/>
                    <a:p>
                      <a:r>
                        <a:rPr lang="de-DE" dirty="0"/>
                        <a:t>5., aktualisierte und </a:t>
                      </a:r>
                      <a:r>
                        <a:rPr lang="de-DE" dirty="0" err="1"/>
                        <a:t>erw</a:t>
                      </a:r>
                      <a:r>
                        <a:rPr lang="de-DE" dirty="0"/>
                        <a:t>. Aufl.</a:t>
                      </a:r>
                    </a:p>
                  </a:txBody>
                  <a:tcPr marL="0" marR="0" marT="0" marB="0" anchor="b">
                    <a:lnL>
                      <a:noFill/>
                    </a:lnL>
                    <a:lnR>
                      <a:noFill/>
                    </a:lnR>
                    <a:lnT>
                      <a:noFill/>
                    </a:lnT>
                    <a:lnB>
                      <a:noFill/>
                    </a:lnB>
                  </a:tcPr>
                </a:tc>
              </a:tr>
              <a:tr h="308560">
                <a:tc>
                  <a:txBody>
                    <a:bodyPr/>
                    <a:lstStyle/>
                    <a:p>
                      <a:r>
                        <a:rPr lang="de-DE" b="1" dirty="0"/>
                        <a:t>Sprache(n): </a:t>
                      </a:r>
                    </a:p>
                  </a:txBody>
                  <a:tcPr marL="0" marR="0" marT="0" marB="0">
                    <a:lnL>
                      <a:noFill/>
                    </a:lnL>
                    <a:lnR>
                      <a:noFill/>
                    </a:lnR>
                    <a:lnT>
                      <a:noFill/>
                    </a:lnT>
                    <a:lnB>
                      <a:noFill/>
                    </a:lnB>
                  </a:tcPr>
                </a:tc>
                <a:tc>
                  <a:txBody>
                    <a:bodyPr/>
                    <a:lstStyle/>
                    <a:p>
                      <a:r>
                        <a:rPr lang="de-DE" dirty="0"/>
                        <a:t>Deutsch</a:t>
                      </a:r>
                    </a:p>
                  </a:txBody>
                  <a:tcPr marL="0" marR="0" marT="0" marB="0" anchor="b">
                    <a:lnL>
                      <a:noFill/>
                    </a:lnL>
                    <a:lnR>
                      <a:noFill/>
                    </a:lnR>
                    <a:lnT>
                      <a:noFill/>
                    </a:lnT>
                    <a:lnB>
                      <a:noFill/>
                    </a:lnB>
                  </a:tcPr>
                </a:tc>
              </a:tr>
              <a:tr h="4944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b="1" dirty="0" smtClean="0"/>
                        <a:t>Schlagwörter: </a:t>
                      </a:r>
                    </a:p>
                    <a:p>
                      <a:endParaRPr lang="de-DE" b="1" dirty="0"/>
                    </a:p>
                  </a:txBody>
                  <a:tcPr marL="0" marR="0" marT="0" marB="0">
                    <a:lnL>
                      <a:noFill/>
                    </a:lnL>
                    <a:lnR>
                      <a:noFill/>
                    </a:lnR>
                    <a:lnT>
                      <a:noFill/>
                    </a:lnT>
                    <a:lnB>
                      <a:noFill/>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effectLst/>
                        </a:rPr>
                        <a:t>Englisch </a:t>
                      </a:r>
                      <a:r>
                        <a:rPr lang="de-DE" dirty="0">
                          <a:effectLst/>
                        </a:rPr>
                        <a:t>; Literatur </a:t>
                      </a:r>
                      <a:r>
                        <a:rPr lang="de-DE" dirty="0" smtClean="0">
                          <a:effectLst/>
                        </a:rPr>
                        <a:t>;</a:t>
                      </a:r>
                      <a:r>
                        <a:rPr lang="de-DE" baseline="0" dirty="0" smtClean="0">
                          <a:effectLst/>
                        </a:rPr>
                        <a:t> </a:t>
                      </a:r>
                      <a:r>
                        <a:rPr lang="de-DE" dirty="0" smtClean="0">
                          <a:effectLst/>
                        </a:rPr>
                        <a:t>Geschichte </a:t>
                      </a:r>
                      <a:r>
                        <a:rPr lang="en-US" dirty="0" smtClean="0">
                          <a:effectLst/>
                        </a:rPr>
                        <a:t>/ History and criticism</a:t>
                      </a:r>
                    </a:p>
                    <a:p>
                      <a:pPr algn="l"/>
                      <a:endParaRPr lang="de-DE" dirty="0">
                        <a:effectLst/>
                      </a:endParaRPr>
                    </a:p>
                  </a:txBody>
                  <a:tcPr marL="0" marR="0" marT="0" marB="0" anchor="b">
                    <a:lnL>
                      <a:noFill/>
                    </a:lnL>
                    <a:lnR>
                      <a:noFill/>
                    </a:lnR>
                    <a:lnT>
                      <a:noFill/>
                    </a:lnT>
                    <a:lnB>
                      <a:noFill/>
                    </a:lnB>
                  </a:tcPr>
                </a:tc>
              </a:tr>
              <a:tr h="494470">
                <a:tc>
                  <a:txBody>
                    <a:bodyPr/>
                    <a:lstStyle/>
                    <a:p>
                      <a:endParaRPr lang="de-DE" b="1" dirty="0"/>
                    </a:p>
                  </a:txBody>
                  <a:tcPr marL="0" marR="0" marT="0" marB="0">
                    <a:lnL>
                      <a:noFill/>
                    </a:lnL>
                    <a:lnR>
                      <a:noFill/>
                    </a:lnR>
                    <a:lnT>
                      <a:noFill/>
                    </a:lnT>
                    <a:lnB>
                      <a:noFill/>
                    </a:lnB>
                  </a:tcPr>
                </a:tc>
                <a:tc>
                  <a:txBody>
                    <a:bodyPr/>
                    <a:lstStyle/>
                    <a:p>
                      <a:pPr algn="l"/>
                      <a:endParaRPr lang="en-US" dirty="0">
                        <a:effectLst/>
                      </a:endParaRPr>
                    </a:p>
                  </a:txBody>
                  <a:tcPr marL="0" marR="0" marT="0" marB="0" anchor="b">
                    <a:lnL>
                      <a:noFill/>
                    </a:lnL>
                    <a:lnR>
                      <a:noFill/>
                    </a:lnR>
                    <a:lnT>
                      <a:noFill/>
                    </a:lnT>
                    <a:lnB>
                      <a:noFill/>
                    </a:lnB>
                  </a:tcPr>
                </a:tc>
              </a:tr>
            </a:tbl>
          </a:graphicData>
        </a:graphic>
      </p:graphicFrame>
    </p:spTree>
    <p:extLst>
      <p:ext uri="{BB962C8B-B14F-4D97-AF65-F5344CB8AC3E}">
        <p14:creationId xmlns:p14="http://schemas.microsoft.com/office/powerpoint/2010/main" val="3368629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lstStyle/>
          <a:p>
            <a:pPr marL="0" indent="0">
              <a:buNone/>
            </a:pPr>
            <a:endParaRPr lang="de-DE" dirty="0" smtClean="0"/>
          </a:p>
          <a:p>
            <a:pPr marL="0" indent="0">
              <a:buNone/>
            </a:pPr>
            <a:endParaRPr lang="de-DE" dirty="0"/>
          </a:p>
          <a:p>
            <a:pPr marL="0" indent="0">
              <a:buNone/>
            </a:pPr>
            <a:r>
              <a:rPr lang="de-DE" dirty="0" smtClean="0"/>
              <a:t>				</a:t>
            </a:r>
          </a:p>
          <a:p>
            <a:pPr marL="0" indent="0">
              <a:buNone/>
            </a:pPr>
            <a:endParaRPr lang="de-DE" dirty="0"/>
          </a:p>
        </p:txBody>
      </p:sp>
      <p:sp>
        <p:nvSpPr>
          <p:cNvPr id="4" name="Rechteck 3"/>
          <p:cNvSpPr/>
          <p:nvPr/>
        </p:nvSpPr>
        <p:spPr>
          <a:xfrm>
            <a:off x="467544" y="1628800"/>
            <a:ext cx="8208912" cy="4878259"/>
          </a:xfrm>
          <a:prstGeom prst="rect">
            <a:avLst/>
          </a:prstGeom>
        </p:spPr>
        <p:txBody>
          <a:bodyPr wrap="square">
            <a:spAutoFit/>
          </a:bodyPr>
          <a:lstStyle/>
          <a:p>
            <a:r>
              <a:rPr lang="de-DE" sz="3200" dirty="0" smtClean="0"/>
              <a:t>Beispiel: Regensburger </a:t>
            </a:r>
            <a:r>
              <a:rPr lang="de-DE" sz="3200" dirty="0"/>
              <a:t>Verbundklassifikation </a:t>
            </a:r>
            <a:r>
              <a:rPr lang="de-DE" dirty="0"/>
              <a:t>(RVK</a:t>
            </a:r>
            <a:r>
              <a:rPr lang="de-DE" dirty="0" smtClean="0"/>
              <a:t>)</a:t>
            </a:r>
          </a:p>
          <a:p>
            <a:endParaRPr lang="de-DE" dirty="0" smtClean="0"/>
          </a:p>
          <a:p>
            <a:r>
              <a:rPr lang="de-DE" sz="3200" dirty="0"/>
              <a:t>	</a:t>
            </a:r>
            <a:r>
              <a:rPr lang="de-DE" sz="3200" dirty="0" smtClean="0"/>
              <a:t>		</a:t>
            </a:r>
            <a:r>
              <a:rPr lang="de-DE" sz="2400" dirty="0" smtClean="0"/>
              <a:t>Lokalkennzeichen</a:t>
            </a:r>
            <a:r>
              <a:rPr lang="de-DE" sz="2000" dirty="0" smtClean="0"/>
              <a:t> </a:t>
            </a:r>
            <a:r>
              <a:rPr lang="de-DE" sz="1600" dirty="0" smtClean="0"/>
              <a:t>(hier: Lehrbuchsammlung)</a:t>
            </a:r>
          </a:p>
          <a:p>
            <a:endParaRPr lang="de-DE" dirty="0"/>
          </a:p>
          <a:p>
            <a:r>
              <a:rPr lang="de-DE" dirty="0" smtClean="0"/>
              <a:t>			</a:t>
            </a:r>
            <a:r>
              <a:rPr lang="de-DE" sz="2400" dirty="0" smtClean="0"/>
              <a:t>Themengebiet: 1.Buchstabe </a:t>
            </a:r>
            <a:r>
              <a:rPr lang="de-DE" sz="1600" dirty="0" smtClean="0"/>
              <a:t>(teilweise auch 2.)</a:t>
            </a:r>
            <a:endParaRPr lang="de-DE" sz="1600" dirty="0"/>
          </a:p>
          <a:p>
            <a:r>
              <a:rPr lang="de-DE" sz="2400" dirty="0" smtClean="0"/>
              <a:t>			Feingliederung</a:t>
            </a:r>
            <a:r>
              <a:rPr lang="de-DE" sz="2400" dirty="0"/>
              <a:t>: 2. </a:t>
            </a:r>
            <a:r>
              <a:rPr lang="de-DE" sz="2400" dirty="0" smtClean="0"/>
              <a:t>Buchstabe, 3 - 6 Zahlen</a:t>
            </a:r>
          </a:p>
          <a:p>
            <a:endParaRPr lang="de-DE" dirty="0" smtClean="0"/>
          </a:p>
          <a:p>
            <a:r>
              <a:rPr lang="de-DE" dirty="0"/>
              <a:t>	</a:t>
            </a:r>
            <a:r>
              <a:rPr lang="de-DE" dirty="0" smtClean="0"/>
              <a:t>		</a:t>
            </a:r>
            <a:r>
              <a:rPr lang="de-DE" sz="2400" dirty="0" smtClean="0"/>
              <a:t>Autor oder Titel </a:t>
            </a:r>
            <a:r>
              <a:rPr lang="de-DE" sz="1600" dirty="0" smtClean="0"/>
              <a:t>(mit </a:t>
            </a:r>
            <a:r>
              <a:rPr lang="de-DE" sz="1600" dirty="0" err="1" smtClean="0"/>
              <a:t>Cuttermethode</a:t>
            </a:r>
            <a:r>
              <a:rPr lang="de-DE" sz="1600" dirty="0"/>
              <a:t> </a:t>
            </a:r>
            <a:r>
              <a:rPr lang="de-DE" sz="1600" dirty="0" smtClean="0"/>
              <a:t>verschlüsselt)</a:t>
            </a:r>
          </a:p>
          <a:p>
            <a:endParaRPr lang="de-DE" sz="1600" dirty="0" smtClean="0"/>
          </a:p>
          <a:p>
            <a:r>
              <a:rPr lang="de-DE" dirty="0"/>
              <a:t>	</a:t>
            </a:r>
            <a:r>
              <a:rPr lang="de-DE" dirty="0" smtClean="0"/>
              <a:t>		</a:t>
            </a:r>
            <a:r>
              <a:rPr lang="de-DE" sz="2400" b="1" dirty="0" smtClean="0">
                <a:solidFill>
                  <a:srgbClr val="FF0000"/>
                </a:solidFill>
                <a:effectLst>
                  <a:outerShdw blurRad="38100" dist="38100" dir="2700000" algn="tl">
                    <a:srgbClr val="000000">
                      <a:alpha val="43137"/>
                    </a:srgbClr>
                  </a:outerShdw>
                </a:effectLst>
              </a:rPr>
              <a:t>(</a:t>
            </a:r>
            <a:r>
              <a:rPr lang="de-DE" sz="2400" dirty="0" smtClean="0"/>
              <a:t>Auflagenbezeichnung</a:t>
            </a:r>
            <a:r>
              <a:rPr lang="de-DE" sz="2400" b="1" dirty="0" smtClean="0">
                <a:solidFill>
                  <a:srgbClr val="FF0000"/>
                </a:solidFill>
                <a:effectLst>
                  <a:outerShdw blurRad="38100" dist="38100" dir="2700000" algn="tl">
                    <a:srgbClr val="000000">
                      <a:alpha val="43137"/>
                    </a:srgbClr>
                  </a:outerShdw>
                </a:effectLst>
              </a:rPr>
              <a:t>)</a:t>
            </a:r>
            <a:r>
              <a:rPr lang="de-DE" sz="2400" dirty="0" smtClean="0"/>
              <a:t> </a:t>
            </a:r>
          </a:p>
          <a:p>
            <a:r>
              <a:rPr lang="de-DE" sz="2400" dirty="0"/>
              <a:t>	</a:t>
            </a:r>
            <a:r>
              <a:rPr lang="de-DE" sz="2400" dirty="0" smtClean="0"/>
              <a:t>		</a:t>
            </a:r>
            <a:r>
              <a:rPr lang="de-DE" sz="2400" b="1" dirty="0" smtClean="0">
                <a:solidFill>
                  <a:srgbClr val="FF0000"/>
                </a:solidFill>
                <a:effectLst>
                  <a:outerShdw blurRad="38100" dist="38100" dir="2700000" algn="tl">
                    <a:srgbClr val="000000">
                      <a:alpha val="43137"/>
                    </a:srgbClr>
                  </a:outerShdw>
                </a:effectLst>
              </a:rPr>
              <a:t>- </a:t>
            </a:r>
            <a:r>
              <a:rPr lang="de-DE" sz="2400" dirty="0" smtClean="0"/>
              <a:t>Bandzählung  </a:t>
            </a:r>
          </a:p>
          <a:p>
            <a:r>
              <a:rPr lang="de-DE" sz="2400" dirty="0"/>
              <a:t>	</a:t>
            </a:r>
            <a:r>
              <a:rPr lang="de-DE" sz="2400" dirty="0" smtClean="0"/>
              <a:t>		</a:t>
            </a:r>
            <a:r>
              <a:rPr lang="de-DE" sz="2400" b="1" dirty="0" smtClean="0">
                <a:solidFill>
                  <a:srgbClr val="FF0000"/>
                </a:solidFill>
                <a:effectLst>
                  <a:outerShdw blurRad="38100" dist="38100" dir="2700000" algn="tl">
                    <a:srgbClr val="000000">
                      <a:alpha val="43137"/>
                    </a:srgbClr>
                  </a:outerShdw>
                </a:effectLst>
              </a:rPr>
              <a:t>+</a:t>
            </a:r>
            <a:r>
              <a:rPr lang="de-DE" sz="2400" dirty="0" smtClean="0"/>
              <a:t> Exemplar</a:t>
            </a:r>
            <a:endParaRPr lang="de-DE" sz="2400" dirty="0"/>
          </a:p>
          <a:p>
            <a:endParaRPr lang="de-DE" sz="2000" dirty="0"/>
          </a:p>
          <a:p>
            <a:endParaRPr lang="de-DE" sz="1300" dirty="0"/>
          </a:p>
        </p:txBody>
      </p:sp>
      <p:pic>
        <p:nvPicPr>
          <p:cNvPr id="7" name="Picture 2" descr="I:\Alle\Seminarfach\Rallye_Seminarfach\Kartenvorlage Hohnschopp Wichert\Bilder\_buchrücken lehrbuchsammlung.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7097" t="39202" r="9491" b="2535"/>
          <a:stretch/>
        </p:blipFill>
        <p:spPr bwMode="auto">
          <a:xfrm>
            <a:off x="617970" y="3081731"/>
            <a:ext cx="1382667" cy="1858855"/>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Gerade Verbindung mit Pfeil 9"/>
          <p:cNvCxnSpPr/>
          <p:nvPr/>
        </p:nvCxnSpPr>
        <p:spPr>
          <a:xfrm flipH="1">
            <a:off x="1494328" y="2788164"/>
            <a:ext cx="1620372" cy="685023"/>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1" name="Gerade Verbindung mit Pfeil 10"/>
          <p:cNvCxnSpPr/>
          <p:nvPr/>
        </p:nvCxnSpPr>
        <p:spPr>
          <a:xfrm flipH="1">
            <a:off x="1630635" y="3511831"/>
            <a:ext cx="1347758" cy="43204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2" name="Gerade Verbindung mit Pfeil 11"/>
          <p:cNvCxnSpPr/>
          <p:nvPr/>
        </p:nvCxnSpPr>
        <p:spPr>
          <a:xfrm flipH="1" flipV="1">
            <a:off x="1504525" y="4290716"/>
            <a:ext cx="1347758" cy="21262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3" name="Gerade Verbindung mit Pfeil 12"/>
          <p:cNvCxnSpPr/>
          <p:nvPr/>
        </p:nvCxnSpPr>
        <p:spPr>
          <a:xfrm flipH="1" flipV="1">
            <a:off x="1494328" y="4632551"/>
            <a:ext cx="1368152" cy="891487"/>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84963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el 9"/>
          <p:cNvSpPr>
            <a:spLocks noGrp="1"/>
          </p:cNvSpPr>
          <p:nvPr>
            <p:ph type="title"/>
          </p:nvPr>
        </p:nvSpPr>
        <p:spPr>
          <a:xfrm>
            <a:off x="529414" y="5464964"/>
            <a:ext cx="8229600" cy="1393035"/>
          </a:xfrm>
        </p:spPr>
        <p:txBody>
          <a:bodyPr>
            <a:normAutofit fontScale="90000"/>
          </a:bodyPr>
          <a:lstStyle/>
          <a:p>
            <a:r>
              <a:rPr lang="de-DE" sz="3600" b="1" i="1" u="sng" dirty="0" smtClean="0">
                <a:effectLst>
                  <a:outerShdw blurRad="38100" dist="38100" dir="2700000" algn="tl">
                    <a:srgbClr val="000000">
                      <a:alpha val="43137"/>
                    </a:srgbClr>
                  </a:outerShdw>
                </a:effectLst>
              </a:rPr>
              <a:t>SYSTEMATISCH</a:t>
            </a:r>
            <a:br>
              <a:rPr lang="de-DE" sz="3600" b="1" i="1" u="sng" dirty="0" smtClean="0">
                <a:effectLst>
                  <a:outerShdw blurRad="38100" dist="38100" dir="2700000" algn="tl">
                    <a:srgbClr val="000000">
                      <a:alpha val="43137"/>
                    </a:srgbClr>
                  </a:outerShdw>
                </a:effectLst>
              </a:rPr>
            </a:br>
            <a:r>
              <a:rPr lang="de-DE" sz="2700" b="1" i="1" u="sng" dirty="0">
                <a:effectLst>
                  <a:outerShdw blurRad="38100" dist="38100" dir="2700000" algn="tl">
                    <a:srgbClr val="000000">
                      <a:alpha val="43137"/>
                    </a:srgbClr>
                  </a:outerShdw>
                </a:effectLst>
              </a:rPr>
              <a:t/>
            </a:r>
            <a:br>
              <a:rPr lang="de-DE" sz="2700" b="1" i="1" u="sng" dirty="0">
                <a:effectLst>
                  <a:outerShdw blurRad="38100" dist="38100" dir="2700000" algn="tl">
                    <a:srgbClr val="000000">
                      <a:alpha val="43137"/>
                    </a:srgbClr>
                  </a:outerShdw>
                </a:effectLst>
              </a:rPr>
            </a:br>
            <a:r>
              <a:rPr lang="de-DE" sz="2400" dirty="0" smtClean="0">
                <a:sym typeface="Wingdings" panose="05000000000000000000" pitchFamily="2" charset="2"/>
              </a:rPr>
              <a:t> keine sprechende Notation</a:t>
            </a:r>
            <a:br>
              <a:rPr lang="de-DE" sz="2400" dirty="0" smtClean="0">
                <a:sym typeface="Wingdings" panose="05000000000000000000" pitchFamily="2" charset="2"/>
              </a:rPr>
            </a:br>
            <a:endParaRPr lang="de-DE" sz="2400" dirty="0"/>
          </a:p>
        </p:txBody>
      </p:sp>
      <p:sp>
        <p:nvSpPr>
          <p:cNvPr id="11" name="Textplatzhalter 10"/>
          <p:cNvSpPr>
            <a:spLocks noGrp="1"/>
          </p:cNvSpPr>
          <p:nvPr>
            <p:ph type="body" idx="1"/>
          </p:nvPr>
        </p:nvSpPr>
        <p:spPr>
          <a:xfrm>
            <a:off x="457200" y="1261149"/>
            <a:ext cx="4040188" cy="639762"/>
          </a:xfrm>
        </p:spPr>
        <p:txBody>
          <a:bodyPr/>
          <a:lstStyle/>
          <a:p>
            <a:r>
              <a:rPr lang="de-DE" i="1" u="sng" dirty="0" smtClean="0">
                <a:effectLst>
                  <a:outerShdw blurRad="38100" dist="38100" dir="2700000" algn="tl">
                    <a:srgbClr val="000000">
                      <a:alpha val="43137"/>
                    </a:srgbClr>
                  </a:outerShdw>
                </a:effectLst>
                <a:sym typeface="Wingdings" panose="05000000000000000000" pitchFamily="2" charset="2"/>
              </a:rPr>
              <a:t>Standortgebunden</a:t>
            </a:r>
            <a:endParaRPr lang="de-DE" i="1" u="sng" dirty="0">
              <a:effectLst>
                <a:outerShdw blurRad="38100" dist="38100" dir="2700000" algn="tl">
                  <a:srgbClr val="000000">
                    <a:alpha val="43137"/>
                  </a:srgbClr>
                </a:outerShdw>
              </a:effectLst>
              <a:sym typeface="Wingdings" panose="05000000000000000000" pitchFamily="2" charset="2"/>
            </a:endParaRPr>
          </a:p>
          <a:p>
            <a:endParaRPr lang="de-DE" dirty="0"/>
          </a:p>
        </p:txBody>
      </p:sp>
      <p:sp>
        <p:nvSpPr>
          <p:cNvPr id="3" name="Inhaltsplatzhalter 2"/>
          <p:cNvSpPr>
            <a:spLocks noGrp="1"/>
          </p:cNvSpPr>
          <p:nvPr>
            <p:ph sz="half" idx="2"/>
          </p:nvPr>
        </p:nvSpPr>
        <p:spPr>
          <a:xfrm>
            <a:off x="490953" y="2556808"/>
            <a:ext cx="4040188" cy="2672392"/>
          </a:xfrm>
        </p:spPr>
        <p:txBody>
          <a:bodyPr>
            <a:normAutofit/>
          </a:bodyPr>
          <a:lstStyle/>
          <a:p>
            <a:pPr>
              <a:buFont typeface="Wingdings" panose="05000000000000000000" pitchFamily="2" charset="2"/>
              <a:buChar char="à"/>
            </a:pPr>
            <a:r>
              <a:rPr lang="de-DE" dirty="0" smtClean="0"/>
              <a:t>Einfachvergabe	</a:t>
            </a:r>
          </a:p>
          <a:p>
            <a:pPr>
              <a:buFont typeface="Wingdings" panose="05000000000000000000" pitchFamily="2" charset="2"/>
              <a:buChar char="à"/>
            </a:pPr>
            <a:r>
              <a:rPr lang="de-DE" dirty="0" smtClean="0"/>
              <a:t>Bestimmt </a:t>
            </a:r>
            <a:r>
              <a:rPr lang="de-DE" dirty="0"/>
              <a:t>den </a:t>
            </a:r>
            <a:r>
              <a:rPr lang="de-DE" dirty="0" smtClean="0"/>
              <a:t>Standort im Regal</a:t>
            </a:r>
            <a:endParaRPr lang="de-DE" dirty="0"/>
          </a:p>
          <a:p>
            <a:pPr>
              <a:buFont typeface="Wingdings" panose="05000000000000000000" pitchFamily="2" charset="2"/>
              <a:buChar char="à"/>
            </a:pPr>
            <a:r>
              <a:rPr lang="de-DE" dirty="0" smtClean="0">
                <a:sym typeface="Wingdings" panose="05000000000000000000" pitchFamily="2" charset="2"/>
              </a:rPr>
              <a:t>SULB: für Titel im Freihandbereich </a:t>
            </a:r>
          </a:p>
          <a:p>
            <a:pPr marL="0" indent="0">
              <a:buNone/>
            </a:pPr>
            <a:r>
              <a:rPr lang="de-DE" sz="2000" dirty="0" smtClean="0">
                <a:sym typeface="Wingdings" panose="05000000000000000000" pitchFamily="2" charset="2"/>
              </a:rPr>
              <a:t>     </a:t>
            </a:r>
            <a:r>
              <a:rPr lang="de-DE" sz="1800" dirty="0" smtClean="0">
                <a:sym typeface="Wingdings" panose="05000000000000000000" pitchFamily="2" charset="2"/>
              </a:rPr>
              <a:t>Philologische Bibliothek (noch) nicht</a:t>
            </a:r>
            <a:endParaRPr lang="de-DE" sz="1800" dirty="0" smtClean="0"/>
          </a:p>
          <a:p>
            <a:pPr marL="0" indent="0">
              <a:buNone/>
            </a:pPr>
            <a:endParaRPr lang="de-DE" dirty="0"/>
          </a:p>
          <a:p>
            <a:pPr marL="0" indent="0">
              <a:buNone/>
            </a:pPr>
            <a:endParaRPr lang="de-DE" dirty="0" smtClean="0"/>
          </a:p>
          <a:p>
            <a:pPr marL="0" indent="0">
              <a:buNone/>
            </a:pPr>
            <a:endParaRPr lang="de-DE" dirty="0" smtClean="0"/>
          </a:p>
        </p:txBody>
      </p:sp>
      <p:sp>
        <p:nvSpPr>
          <p:cNvPr id="12" name="Textplatzhalter 11"/>
          <p:cNvSpPr>
            <a:spLocks noGrp="1"/>
          </p:cNvSpPr>
          <p:nvPr>
            <p:ph type="body" sz="quarter" idx="3"/>
          </p:nvPr>
        </p:nvSpPr>
        <p:spPr>
          <a:xfrm>
            <a:off x="4644214" y="1274326"/>
            <a:ext cx="4041775" cy="639762"/>
          </a:xfrm>
        </p:spPr>
        <p:txBody>
          <a:bodyPr/>
          <a:lstStyle/>
          <a:p>
            <a:r>
              <a:rPr lang="de-DE" i="1" u="sng" dirty="0">
                <a:effectLst>
                  <a:outerShdw blurRad="38100" dist="38100" dir="2700000" algn="tl">
                    <a:srgbClr val="000000">
                      <a:alpha val="43137"/>
                    </a:srgbClr>
                  </a:outerShdw>
                </a:effectLst>
                <a:sym typeface="Wingdings" panose="05000000000000000000" pitchFamily="2" charset="2"/>
              </a:rPr>
              <a:t>Standortungebunden</a:t>
            </a:r>
          </a:p>
          <a:p>
            <a:endParaRPr lang="de-DE" dirty="0"/>
          </a:p>
        </p:txBody>
      </p:sp>
      <p:sp>
        <p:nvSpPr>
          <p:cNvPr id="13" name="Inhaltsplatzhalter 12"/>
          <p:cNvSpPr>
            <a:spLocks noGrp="1"/>
          </p:cNvSpPr>
          <p:nvPr>
            <p:ph sz="quarter" idx="4"/>
          </p:nvPr>
        </p:nvSpPr>
        <p:spPr>
          <a:xfrm>
            <a:off x="4600888" y="1434235"/>
            <a:ext cx="4041775" cy="3794966"/>
          </a:xfrm>
        </p:spPr>
        <p:txBody>
          <a:bodyPr>
            <a:normAutofit/>
          </a:bodyPr>
          <a:lstStyle/>
          <a:p>
            <a:pPr marL="0" indent="0">
              <a:buNone/>
            </a:pPr>
            <a:r>
              <a:rPr lang="de-DE" sz="1900" dirty="0" smtClean="0">
                <a:sym typeface="Wingdings" panose="05000000000000000000" pitchFamily="2" charset="2"/>
                <a:hlinkClick r:id="rId3"/>
              </a:rPr>
              <a:t>Saarländischer </a:t>
            </a:r>
            <a:r>
              <a:rPr lang="de-DE" sz="1900" dirty="0">
                <a:sym typeface="Wingdings" panose="05000000000000000000" pitchFamily="2" charset="2"/>
                <a:hlinkClick r:id="rId3"/>
              </a:rPr>
              <a:t>Virtueller </a:t>
            </a:r>
            <a:r>
              <a:rPr lang="de-DE" sz="1900" dirty="0" smtClean="0">
                <a:sym typeface="Wingdings" panose="05000000000000000000" pitchFamily="2" charset="2"/>
                <a:hlinkClick r:id="rId3"/>
              </a:rPr>
              <a:t>Katalog</a:t>
            </a:r>
            <a:r>
              <a:rPr lang="de-DE" dirty="0">
                <a:sym typeface="Wingdings" panose="05000000000000000000" pitchFamily="2" charset="2"/>
              </a:rPr>
              <a:t>	     </a:t>
            </a:r>
            <a:r>
              <a:rPr lang="de-DE" b="1" dirty="0" smtClean="0">
                <a:effectLst>
                  <a:outerShdw blurRad="38100" dist="38100" dir="2700000" algn="tl">
                    <a:srgbClr val="000000">
                      <a:alpha val="43137"/>
                    </a:srgbClr>
                  </a:outerShdw>
                </a:effectLst>
                <a:sym typeface="Wingdings" panose="05000000000000000000" pitchFamily="2" charset="2"/>
              </a:rPr>
              <a:t>HG </a:t>
            </a:r>
            <a:r>
              <a:rPr lang="de-DE" b="1" dirty="0">
                <a:effectLst>
                  <a:outerShdw blurRad="38100" dist="38100" dir="2700000" algn="tl">
                    <a:srgbClr val="000000">
                      <a:alpha val="43137"/>
                    </a:srgbClr>
                  </a:outerShdw>
                </a:effectLst>
                <a:sym typeface="Wingdings" panose="05000000000000000000" pitchFamily="2" charset="2"/>
              </a:rPr>
              <a:t>100 | HG 260 | HG </a:t>
            </a:r>
            <a:r>
              <a:rPr lang="de-DE" b="1" dirty="0" smtClean="0">
                <a:effectLst>
                  <a:outerShdw blurRad="38100" dist="38100" dir="2700000" algn="tl">
                    <a:srgbClr val="000000">
                      <a:alpha val="43137"/>
                    </a:srgbClr>
                  </a:outerShdw>
                </a:effectLst>
                <a:sym typeface="Wingdings" panose="05000000000000000000" pitchFamily="2" charset="2"/>
              </a:rPr>
              <a:t>250</a:t>
            </a:r>
          </a:p>
          <a:p>
            <a:pPr marL="0" indent="0">
              <a:buNone/>
            </a:pPr>
            <a:endParaRPr lang="de-DE" b="1" dirty="0" smtClean="0">
              <a:effectLst>
                <a:outerShdw blurRad="38100" dist="38100" dir="2700000" algn="tl">
                  <a:srgbClr val="000000">
                    <a:alpha val="43137"/>
                  </a:srgbClr>
                </a:outerShdw>
              </a:effectLst>
              <a:sym typeface="Wingdings" panose="05000000000000000000" pitchFamily="2" charset="2"/>
            </a:endParaRPr>
          </a:p>
          <a:p>
            <a:pPr>
              <a:buFont typeface="Wingdings" panose="05000000000000000000" pitchFamily="2" charset="2"/>
              <a:buChar char="à"/>
            </a:pPr>
            <a:r>
              <a:rPr lang="de-DE" dirty="0" smtClean="0">
                <a:sym typeface="Wingdings" panose="05000000000000000000" pitchFamily="2" charset="2"/>
              </a:rPr>
              <a:t>Mehrfachvergabe</a:t>
            </a:r>
          </a:p>
          <a:p>
            <a:pPr>
              <a:buFont typeface="Wingdings" panose="05000000000000000000" pitchFamily="2" charset="2"/>
              <a:buChar char="à"/>
            </a:pPr>
            <a:r>
              <a:rPr lang="de-DE" dirty="0" smtClean="0">
                <a:sym typeface="Wingdings" panose="05000000000000000000" pitchFamily="2" charset="2"/>
              </a:rPr>
              <a:t>Dient der Sacherschließung</a:t>
            </a:r>
          </a:p>
          <a:p>
            <a:pPr>
              <a:buFont typeface="Wingdings" panose="05000000000000000000" pitchFamily="2" charset="2"/>
              <a:buChar char="à"/>
            </a:pPr>
            <a:r>
              <a:rPr lang="de-DE" dirty="0" smtClean="0">
                <a:sym typeface="Wingdings" panose="05000000000000000000" pitchFamily="2" charset="2"/>
              </a:rPr>
              <a:t>SULB: für Titel im OPAC</a:t>
            </a:r>
          </a:p>
          <a:p>
            <a:pPr marL="0" indent="0">
              <a:buNone/>
            </a:pPr>
            <a:r>
              <a:rPr lang="de-DE" dirty="0" smtClean="0">
                <a:sym typeface="Wingdings" panose="05000000000000000000" pitchFamily="2" charset="2"/>
              </a:rPr>
              <a:t>(sowohl Magazin- als auch Freihandbestand)</a:t>
            </a:r>
            <a:endParaRPr lang="de-DE" dirty="0">
              <a:sym typeface="Wingdings" panose="05000000000000000000" pitchFamily="2" charset="2"/>
            </a:endParaRPr>
          </a:p>
          <a:p>
            <a:pPr marL="0" indent="0">
              <a:buNone/>
            </a:pPr>
            <a:endParaRPr lang="de-DE" dirty="0"/>
          </a:p>
        </p:txBody>
      </p:sp>
      <p:pic>
        <p:nvPicPr>
          <p:cNvPr id="4" name="Picture 2" descr="I:\Alle\Seminarfach\Rallye_Seminarfach\Kartenvorlage Hohnschopp Wichert\Bilder\_buchrücken lehrbuchsammlung.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7097" t="55001" r="9491" b="24686"/>
          <a:stretch/>
        </p:blipFill>
        <p:spPr bwMode="auto">
          <a:xfrm>
            <a:off x="1187624" y="1567432"/>
            <a:ext cx="1791252" cy="839582"/>
          </a:xfrm>
          <a:prstGeom prst="rect">
            <a:avLst/>
          </a:prstGeom>
          <a:noFill/>
          <a:extLst>
            <a:ext uri="{909E8E84-426E-40DD-AFC4-6F175D3DCCD1}">
              <a14:hiddenFill xmlns:a14="http://schemas.microsoft.com/office/drawing/2010/main">
                <a:solidFill>
                  <a:srgbClr val="FFFFFF"/>
                </a:solidFill>
              </a14:hiddenFill>
            </a:ext>
          </a:extLst>
        </p:spPr>
      </p:pic>
      <p:cxnSp>
        <p:nvCxnSpPr>
          <p:cNvPr id="9" name="Gerader Verbinder 8"/>
          <p:cNvCxnSpPr/>
          <p:nvPr/>
        </p:nvCxnSpPr>
        <p:spPr>
          <a:xfrm flipH="1">
            <a:off x="4600888" y="1628800"/>
            <a:ext cx="6764" cy="3240360"/>
          </a:xfrm>
          <a:prstGeom prst="line">
            <a:avLst/>
          </a:prstGeom>
        </p:spPr>
        <p:style>
          <a:lnRef idx="1">
            <a:schemeClr val="accent1"/>
          </a:lnRef>
          <a:fillRef idx="0">
            <a:schemeClr val="accent1"/>
          </a:fillRef>
          <a:effectRef idx="0">
            <a:schemeClr val="accent1"/>
          </a:effectRef>
          <a:fontRef idx="minor">
            <a:schemeClr val="tx1"/>
          </a:fontRef>
        </p:style>
      </p:cxnSp>
      <p:sp>
        <p:nvSpPr>
          <p:cNvPr id="15" name="Geschweifte Klammer links 14"/>
          <p:cNvSpPr/>
          <p:nvPr/>
        </p:nvSpPr>
        <p:spPr>
          <a:xfrm rot="16200000">
            <a:off x="4285257" y="2974744"/>
            <a:ext cx="561517" cy="453910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Tree>
    <p:extLst>
      <p:ext uri="{BB962C8B-B14F-4D97-AF65-F5344CB8AC3E}">
        <p14:creationId xmlns:p14="http://schemas.microsoft.com/office/powerpoint/2010/main" val="1642792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lstStyle/>
          <a:p>
            <a:pPr marL="0" indent="0">
              <a:buNone/>
            </a:pPr>
            <a:r>
              <a:rPr lang="de-DE" dirty="0" smtClean="0"/>
              <a:t>Beispiel: Dewey </a:t>
            </a:r>
            <a:r>
              <a:rPr lang="de-DE" dirty="0" err="1"/>
              <a:t>Decimal</a:t>
            </a:r>
            <a:r>
              <a:rPr lang="de-DE" dirty="0"/>
              <a:t> </a:t>
            </a:r>
            <a:r>
              <a:rPr lang="de-DE" dirty="0" err="1"/>
              <a:t>Classification</a:t>
            </a:r>
            <a:r>
              <a:rPr lang="de-DE" dirty="0"/>
              <a:t> (DDC)</a:t>
            </a:r>
          </a:p>
          <a:p>
            <a:pPr marL="0" indent="0">
              <a:buNone/>
            </a:pPr>
            <a:r>
              <a:rPr lang="de-DE" sz="2000" dirty="0" smtClean="0">
                <a:sym typeface="Wingdings" panose="05000000000000000000" pitchFamily="2" charset="2"/>
              </a:rPr>
              <a:t> </a:t>
            </a:r>
            <a:r>
              <a:rPr lang="de-DE" sz="2000" dirty="0" smtClean="0"/>
              <a:t>Aufgabe:</a:t>
            </a:r>
            <a:endParaRPr lang="de-DE" sz="2000" dirty="0"/>
          </a:p>
        </p:txBody>
      </p:sp>
      <p:pic>
        <p:nvPicPr>
          <p:cNvPr id="4" name="Grafik 3"/>
          <p:cNvPicPr>
            <a:picLocks noChangeAspect="1"/>
          </p:cNvPicPr>
          <p:nvPr/>
        </p:nvPicPr>
        <p:blipFill>
          <a:blip r:embed="rId2"/>
          <a:stretch>
            <a:fillRect/>
          </a:stretch>
        </p:blipFill>
        <p:spPr>
          <a:xfrm>
            <a:off x="5724128" y="2924944"/>
            <a:ext cx="2592288" cy="3665657"/>
          </a:xfrm>
          <a:prstGeom prst="rect">
            <a:avLst/>
          </a:prstGeom>
        </p:spPr>
      </p:pic>
      <p:graphicFrame>
        <p:nvGraphicFramePr>
          <p:cNvPr id="5" name="Tabelle 4"/>
          <p:cNvGraphicFramePr>
            <a:graphicFrameLocks noGrp="1"/>
          </p:cNvGraphicFramePr>
          <p:nvPr>
            <p:extLst>
              <p:ext uri="{D42A27DB-BD31-4B8C-83A1-F6EECF244321}">
                <p14:modId xmlns:p14="http://schemas.microsoft.com/office/powerpoint/2010/main" val="4098819522"/>
              </p:ext>
            </p:extLst>
          </p:nvPr>
        </p:nvGraphicFramePr>
        <p:xfrm>
          <a:off x="323528" y="2822426"/>
          <a:ext cx="5030216" cy="4319800"/>
        </p:xfrm>
        <a:graphic>
          <a:graphicData uri="http://schemas.openxmlformats.org/drawingml/2006/table">
            <a:tbl>
              <a:tblPr/>
              <a:tblGrid>
                <a:gridCol w="1750492"/>
                <a:gridCol w="3279724"/>
              </a:tblGrid>
              <a:tr h="1236174">
                <a:tc>
                  <a:txBody>
                    <a:bodyPr/>
                    <a:lstStyle/>
                    <a:p>
                      <a:r>
                        <a:rPr lang="de-DE" b="1" dirty="0" smtClean="0"/>
                        <a:t>Titel:</a:t>
                      </a:r>
                      <a:endParaRPr lang="de-DE" b="1" dirty="0"/>
                    </a:p>
                  </a:txBody>
                  <a:tcPr marL="0" marR="0" marT="0" marB="0">
                    <a:lnL>
                      <a:noFill/>
                    </a:lnL>
                    <a:lnR>
                      <a:noFill/>
                    </a:lnR>
                    <a:lnT>
                      <a:noFill/>
                    </a:lnT>
                    <a:lnB>
                      <a:noFill/>
                    </a:lnB>
                  </a:tcPr>
                </a:tc>
                <a:tc>
                  <a:txBody>
                    <a:bodyPr/>
                    <a:lstStyle/>
                    <a:p>
                      <a:r>
                        <a:rPr lang="de-DE" b="1" dirty="0">
                          <a:hlinkClick r:id="rId3"/>
                        </a:rPr>
                        <a:t>Englische Literaturgeschichte</a:t>
                      </a:r>
                      <a:r>
                        <a:rPr lang="de-DE" dirty="0"/>
                        <a:t> / unter </a:t>
                      </a:r>
                      <a:r>
                        <a:rPr lang="de-DE" dirty="0" err="1"/>
                        <a:t>Mitarb</a:t>
                      </a:r>
                      <a:r>
                        <a:rPr lang="de-DE" dirty="0"/>
                        <a:t>. von Ingo </a:t>
                      </a:r>
                      <a:r>
                        <a:rPr lang="de-DE" dirty="0" err="1"/>
                        <a:t>Berensmeyer</a:t>
                      </a:r>
                      <a:r>
                        <a:rPr lang="de-DE" dirty="0"/>
                        <a:t> ... Hrsg. von Hans Ulrich </a:t>
                      </a:r>
                      <a:r>
                        <a:rPr lang="de-DE" dirty="0" smtClean="0"/>
                        <a:t>Seeber</a:t>
                      </a:r>
                    </a:p>
                  </a:txBody>
                  <a:tcPr marL="0" marR="0" marT="0" marB="0" anchor="b">
                    <a:lnL>
                      <a:noFill/>
                    </a:lnL>
                    <a:lnR>
                      <a:noFill/>
                    </a:lnR>
                    <a:lnT>
                      <a:noFill/>
                    </a:lnT>
                    <a:lnB>
                      <a:noFill/>
                    </a:lnB>
                  </a:tcPr>
                </a:tc>
              </a:tr>
              <a:tr h="963166">
                <a:tc>
                  <a:txBody>
                    <a:bodyPr/>
                    <a:lstStyle/>
                    <a:p>
                      <a:r>
                        <a:rPr lang="de-DE" b="1" dirty="0"/>
                        <a:t>Beteiligt: </a:t>
                      </a:r>
                    </a:p>
                  </a:txBody>
                  <a:tcPr marL="0" marR="0" marT="0" marB="0">
                    <a:lnL>
                      <a:noFill/>
                    </a:lnL>
                    <a:lnR>
                      <a:noFill/>
                    </a:lnR>
                    <a:lnT>
                      <a:noFill/>
                    </a:lnT>
                    <a:lnB>
                      <a:noFill/>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t>Seeber, Hans Ulrich, 1940- [Hrsg.] ; </a:t>
                      </a:r>
                      <a:r>
                        <a:rPr lang="de-DE" dirty="0" err="1" smtClean="0"/>
                        <a:t>Berensmeyer</a:t>
                      </a:r>
                      <a:r>
                        <a:rPr lang="de-DE" dirty="0" smtClean="0"/>
                        <a:t>, Ingo [</a:t>
                      </a:r>
                      <a:r>
                        <a:rPr lang="de-DE" dirty="0" err="1" smtClean="0"/>
                        <a:t>Mitarb</a:t>
                      </a:r>
                      <a:r>
                        <a:rPr lang="de-DE" dirty="0" smtClean="0"/>
                        <a:t>.]</a:t>
                      </a:r>
                    </a:p>
                  </a:txBody>
                  <a:tcPr marL="0" marR="0" marT="0" marB="0" anchor="b">
                    <a:lnL>
                      <a:noFill/>
                    </a:lnL>
                    <a:lnR>
                      <a:noFill/>
                    </a:lnR>
                    <a:lnT>
                      <a:noFill/>
                    </a:lnT>
                    <a:lnB>
                      <a:noFill/>
                    </a:lnB>
                  </a:tcPr>
                </a:tc>
              </a:tr>
              <a:tr h="494470">
                <a:tc>
                  <a:txBody>
                    <a:bodyPr/>
                    <a:lstStyle/>
                    <a:p>
                      <a:r>
                        <a:rPr lang="de-DE" b="1" dirty="0" smtClean="0"/>
                        <a:t>Ausgabe:</a:t>
                      </a:r>
                      <a:endParaRPr lang="de-DE" b="1" dirty="0"/>
                    </a:p>
                  </a:txBody>
                  <a:tcPr marL="0" marR="0" marT="0" marB="0">
                    <a:lnL>
                      <a:noFill/>
                    </a:lnL>
                    <a:lnR>
                      <a:noFill/>
                    </a:lnR>
                    <a:lnT>
                      <a:noFill/>
                    </a:lnT>
                    <a:lnB>
                      <a:noFill/>
                    </a:lnB>
                  </a:tcPr>
                </a:tc>
                <a:tc>
                  <a:txBody>
                    <a:bodyPr/>
                    <a:lstStyle/>
                    <a:p>
                      <a:r>
                        <a:rPr lang="de-DE" dirty="0"/>
                        <a:t>5., aktualisierte und </a:t>
                      </a:r>
                      <a:r>
                        <a:rPr lang="de-DE" dirty="0" err="1"/>
                        <a:t>erw</a:t>
                      </a:r>
                      <a:r>
                        <a:rPr lang="de-DE" dirty="0"/>
                        <a:t>. Aufl.</a:t>
                      </a:r>
                    </a:p>
                  </a:txBody>
                  <a:tcPr marL="0" marR="0" marT="0" marB="0" anchor="b">
                    <a:lnL>
                      <a:noFill/>
                    </a:lnL>
                    <a:lnR>
                      <a:noFill/>
                    </a:lnR>
                    <a:lnT>
                      <a:noFill/>
                    </a:lnT>
                    <a:lnB>
                      <a:noFill/>
                    </a:lnB>
                  </a:tcPr>
                </a:tc>
              </a:tr>
              <a:tr h="308560">
                <a:tc>
                  <a:txBody>
                    <a:bodyPr/>
                    <a:lstStyle/>
                    <a:p>
                      <a:r>
                        <a:rPr lang="de-DE" b="1" dirty="0"/>
                        <a:t>Sprache(n): </a:t>
                      </a:r>
                    </a:p>
                  </a:txBody>
                  <a:tcPr marL="0" marR="0" marT="0" marB="0">
                    <a:lnL>
                      <a:noFill/>
                    </a:lnL>
                    <a:lnR>
                      <a:noFill/>
                    </a:lnR>
                    <a:lnT>
                      <a:noFill/>
                    </a:lnT>
                    <a:lnB>
                      <a:noFill/>
                    </a:lnB>
                  </a:tcPr>
                </a:tc>
                <a:tc>
                  <a:txBody>
                    <a:bodyPr/>
                    <a:lstStyle/>
                    <a:p>
                      <a:r>
                        <a:rPr lang="de-DE" dirty="0"/>
                        <a:t>Deutsch</a:t>
                      </a:r>
                    </a:p>
                  </a:txBody>
                  <a:tcPr marL="0" marR="0" marT="0" marB="0" anchor="b">
                    <a:lnL>
                      <a:noFill/>
                    </a:lnL>
                    <a:lnR>
                      <a:noFill/>
                    </a:lnR>
                    <a:lnT>
                      <a:noFill/>
                    </a:lnT>
                    <a:lnB>
                      <a:noFill/>
                    </a:lnB>
                  </a:tcPr>
                </a:tc>
              </a:tr>
              <a:tr h="4944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b="1" dirty="0" smtClean="0"/>
                        <a:t>Schlagwörter: </a:t>
                      </a:r>
                    </a:p>
                    <a:p>
                      <a:endParaRPr lang="de-DE" b="1" dirty="0"/>
                    </a:p>
                  </a:txBody>
                  <a:tcPr marL="0" marR="0" marT="0" marB="0">
                    <a:lnL>
                      <a:noFill/>
                    </a:lnL>
                    <a:lnR>
                      <a:noFill/>
                    </a:lnR>
                    <a:lnT>
                      <a:noFill/>
                    </a:lnT>
                    <a:lnB>
                      <a:noFill/>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effectLst/>
                        </a:rPr>
                        <a:t>Englisch </a:t>
                      </a:r>
                      <a:r>
                        <a:rPr lang="de-DE" dirty="0">
                          <a:effectLst/>
                        </a:rPr>
                        <a:t>; Literatur </a:t>
                      </a:r>
                      <a:r>
                        <a:rPr lang="de-DE" dirty="0" smtClean="0">
                          <a:effectLst/>
                        </a:rPr>
                        <a:t>;</a:t>
                      </a:r>
                      <a:r>
                        <a:rPr lang="de-DE" baseline="0" dirty="0" smtClean="0">
                          <a:effectLst/>
                        </a:rPr>
                        <a:t> </a:t>
                      </a:r>
                      <a:r>
                        <a:rPr lang="de-DE" dirty="0" smtClean="0">
                          <a:effectLst/>
                        </a:rPr>
                        <a:t>Geschichte </a:t>
                      </a:r>
                      <a:r>
                        <a:rPr lang="en-US" dirty="0" smtClean="0">
                          <a:effectLst/>
                        </a:rPr>
                        <a:t>/ History and criticism</a:t>
                      </a:r>
                    </a:p>
                    <a:p>
                      <a:pPr algn="l"/>
                      <a:endParaRPr lang="de-DE" dirty="0">
                        <a:effectLst/>
                      </a:endParaRPr>
                    </a:p>
                  </a:txBody>
                  <a:tcPr marL="0" marR="0" marT="0" marB="0" anchor="b">
                    <a:lnL>
                      <a:noFill/>
                    </a:lnL>
                    <a:lnR>
                      <a:noFill/>
                    </a:lnR>
                    <a:lnT>
                      <a:noFill/>
                    </a:lnT>
                    <a:lnB>
                      <a:noFill/>
                    </a:lnB>
                  </a:tcPr>
                </a:tc>
              </a:tr>
              <a:tr h="494470">
                <a:tc>
                  <a:txBody>
                    <a:bodyPr/>
                    <a:lstStyle/>
                    <a:p>
                      <a:endParaRPr lang="de-DE" b="1" dirty="0"/>
                    </a:p>
                  </a:txBody>
                  <a:tcPr marL="0" marR="0" marT="0" marB="0">
                    <a:lnL>
                      <a:noFill/>
                    </a:lnL>
                    <a:lnR>
                      <a:noFill/>
                    </a:lnR>
                    <a:lnT>
                      <a:noFill/>
                    </a:lnT>
                    <a:lnB>
                      <a:noFill/>
                    </a:lnB>
                  </a:tcPr>
                </a:tc>
                <a:tc>
                  <a:txBody>
                    <a:bodyPr/>
                    <a:lstStyle/>
                    <a:p>
                      <a:pPr algn="l"/>
                      <a:endParaRPr lang="en-US" dirty="0">
                        <a:effectLst/>
                      </a:endParaRPr>
                    </a:p>
                  </a:txBody>
                  <a:tcPr marL="0" marR="0" marT="0" marB="0" anchor="b">
                    <a:lnL>
                      <a:noFill/>
                    </a:lnL>
                    <a:lnR>
                      <a:noFill/>
                    </a:lnR>
                    <a:lnT>
                      <a:noFill/>
                    </a:lnT>
                    <a:lnB>
                      <a:noFill/>
                    </a:lnB>
                  </a:tcPr>
                </a:tc>
              </a:tr>
            </a:tbl>
          </a:graphicData>
        </a:graphic>
      </p:graphicFrame>
    </p:spTree>
    <p:extLst>
      <p:ext uri="{BB962C8B-B14F-4D97-AF65-F5344CB8AC3E}">
        <p14:creationId xmlns:p14="http://schemas.microsoft.com/office/powerpoint/2010/main" val="775474258"/>
      </p:ext>
    </p:extLst>
  </p:cSld>
  <p:clrMapOvr>
    <a:masterClrMapping/>
  </p:clrMapOvr>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enutzerdefiniertes 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444</Words>
  <Application>Microsoft Office PowerPoint</Application>
  <PresentationFormat>Bildschirmpräsentation (4:3)</PresentationFormat>
  <Paragraphs>167</Paragraphs>
  <Slides>16</Slides>
  <Notes>4</Notes>
  <HiddenSlides>0</HiddenSlides>
  <MMClips>0</MMClips>
  <ScaleCrop>false</ScaleCrop>
  <HeadingPairs>
    <vt:vector size="4" baseType="variant">
      <vt:variant>
        <vt:lpstr>Design</vt:lpstr>
      </vt:variant>
      <vt:variant>
        <vt:i4>2</vt:i4>
      </vt:variant>
      <vt:variant>
        <vt:lpstr>Folientitel</vt:lpstr>
      </vt:variant>
      <vt:variant>
        <vt:i4>16</vt:i4>
      </vt:variant>
    </vt:vector>
  </HeadingPairs>
  <TitlesOfParts>
    <vt:vector size="18" baseType="lpstr">
      <vt:lpstr>Larissa</vt:lpstr>
      <vt:lpstr>Benutzerdefiniertes Design</vt:lpstr>
      <vt:lpstr>Literatursuche I Wissensportal, KVK, Sacherschließung</vt:lpstr>
      <vt:lpstr>PowerPoint-Präsentation</vt:lpstr>
      <vt:lpstr>PowerPoint-Präsentation</vt:lpstr>
      <vt:lpstr>PowerPoint-Präsentation</vt:lpstr>
      <vt:lpstr>Sacherschließung</vt:lpstr>
      <vt:lpstr>PowerPoint-Präsentation</vt:lpstr>
      <vt:lpstr>PowerPoint-Präsentation</vt:lpstr>
      <vt:lpstr>SYSTEMATISCH   keine sprechende Notation </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Saarländische Univeritäts- und Landesbibliothek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Burkholz, Judith</dc:creator>
  <cp:lastModifiedBy>Burkholz, Judith</cp:lastModifiedBy>
  <cp:revision>72</cp:revision>
  <dcterms:created xsi:type="dcterms:W3CDTF">2018-10-04T09:54:11Z</dcterms:created>
  <dcterms:modified xsi:type="dcterms:W3CDTF">2019-04-02T07:12:43Z</dcterms:modified>
</cp:coreProperties>
</file>