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896" r:id="rId3"/>
    <p:sldId id="1005" r:id="rId4"/>
    <p:sldId id="983" r:id="rId5"/>
    <p:sldId id="984" r:id="rId6"/>
    <p:sldId id="985" r:id="rId7"/>
    <p:sldId id="986" r:id="rId8"/>
    <p:sldId id="987" r:id="rId9"/>
    <p:sldId id="988" r:id="rId10"/>
    <p:sldId id="989" r:id="rId11"/>
    <p:sldId id="990" r:id="rId12"/>
    <p:sldId id="991" r:id="rId13"/>
    <p:sldId id="992" r:id="rId14"/>
    <p:sldId id="993" r:id="rId15"/>
    <p:sldId id="994" r:id="rId16"/>
    <p:sldId id="995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87160" autoAdjust="0"/>
  </p:normalViewPr>
  <p:slideViewPr>
    <p:cSldViewPr>
      <p:cViewPr varScale="1">
        <p:scale>
          <a:sx n="77" d="100"/>
          <a:sy n="77" d="100"/>
        </p:scale>
        <p:origin x="1397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953186-D998-42E7-AB3D-21DBB642EFC5}" type="datetimeFigureOut">
              <a:rPr lang="de-DE"/>
              <a:pPr>
                <a:defRPr/>
              </a:pPr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33093-5C04-4DCE-80A2-270FF2BA1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33093-5C04-4DCE-80A2-270FF2BA100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19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70B-AFFB-4438-A02C-8907CF855E7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A3A-B6EF-4948-97E6-AE92D02B4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AFDE-AB8D-4971-B044-EB818D4C8787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940-B654-4466-9942-9514C84588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2628-EB5F-47C9-B73A-6DD40B5211E8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1F33-AFA9-481C-867E-87646ED380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C0CA-74ED-487B-A119-66F31842581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1541-934A-4AB6-9418-663CB57ED0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F7BE-A87F-4231-A6EB-00BE4B22E18B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A915-92B4-450E-B32D-617BDDF4AE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A187-D70D-4559-A4B6-473261753C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49B9-A948-4CE9-8C6A-15CA7C6F5F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3AC0-8945-4D8B-88E4-8770A76FA08C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3606-4088-4E4F-9325-F16F99766B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F5E-858E-4E71-A4FA-4C2FD9383309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C77-EA76-4ADD-A717-ECBD1784C7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1B77-8CCB-47B1-9A35-B936861AAC3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C1DA-CDF4-434D-A86E-5782528846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569-F76F-45E3-B24C-86E59C26F850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6118-12FF-4D70-9401-FEB0CF4764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86B6-03F2-4149-9EBE-15F4DB7659D1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937C-B91E-42CF-A6A0-A7E9296ABD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01798-A8BB-48B9-BC45-DFEECBA75F73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5307D-4CA0-45F5-85DD-6BDC9A4D9A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188640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 dirty="0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 dirty="0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5997575"/>
            <a:ext cx="8856663" cy="9604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13A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]: Verfassungs- und Sozialgeschichte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im späten Mittelalter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617557"/>
            <a:ext cx="65817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7913415" y="3140968"/>
            <a:ext cx="1051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http://ica.themorgan.org/manuscript/page/11/77001</a:t>
            </a:r>
            <a:endParaRPr lang="de-DE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neue Macht des Spätmittelalters: Städte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Die Hanse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AD135B95-2A4B-41E3-B382-E986C81F5FDD}"/>
              </a:ext>
            </a:extLst>
          </p:cNvPr>
          <p:cNvSpPr/>
          <p:nvPr/>
        </p:nvSpPr>
        <p:spPr>
          <a:xfrm>
            <a:off x="6400800" y="6204238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https://commons.wikimedia.org/wiki/File:Extent_of_the_Hansa-optimiert.jpg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395233C3-5D7C-46BE-BA1D-83356D9F5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2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neue Macht des Spätmittelalters: Städte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Konflikte</a:t>
            </a:r>
            <a:br>
              <a:rPr lang="de-DE" sz="2800">
                <a:latin typeface="Footlight MT Light" pitchFamily="18" charset="0"/>
              </a:rPr>
            </a:br>
            <a:endParaRPr lang="de-DE" sz="2800" i="1">
              <a:latin typeface="Eurostile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50913" y="1511300"/>
            <a:ext cx="6988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Handelsprivilegien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Beispiel: Hansekriege, 1370 Friede von Stralsund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Herrschaftsrechte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Beispiel: Adelsopposition, Stände, freie Reichsstädte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Innerhalb der Stadt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Beispiel: Patriziat und Zünfte (Weberaufstand in Köln)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„Als Adam grub und Eva spann …“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Wirtschafts- und Sozialgeschichte im späten Mittelalter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1124"/>
            <a:ext cx="4237113" cy="548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04628"/>
            <a:ext cx="3992487" cy="28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0" y="4152593"/>
            <a:ext cx="3622102" cy="25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6CADD4F5-E41E-4201-AD6D-192196F4FE47}"/>
              </a:ext>
            </a:extLst>
          </p:cNvPr>
          <p:cNvSpPr/>
          <p:nvPr/>
        </p:nvSpPr>
        <p:spPr>
          <a:xfrm>
            <a:off x="1979712" y="40009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https://digital.blb-karlsruhe.de/blbhs/content/pageview/29156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613201CD-6411-4F7E-8F5E-D0D48B279F4F}"/>
              </a:ext>
            </a:extLst>
          </p:cNvPr>
          <p:cNvSpPr/>
          <p:nvPr/>
        </p:nvSpPr>
        <p:spPr>
          <a:xfrm>
            <a:off x="2226568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https://www.themorgan.org/collection/crusader-bible/3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FDB59516-242F-4DD0-8293-2F89BB918807}"/>
              </a:ext>
            </a:extLst>
          </p:cNvPr>
          <p:cNvSpPr/>
          <p:nvPr/>
        </p:nvSpPr>
        <p:spPr>
          <a:xfrm>
            <a:off x="6798568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http://www.victorianweb.org/art/design/morris/4.html</a:t>
            </a:r>
          </a:p>
        </p:txBody>
      </p:sp>
    </p:spTree>
    <p:extLst>
      <p:ext uri="{BB962C8B-B14F-4D97-AF65-F5344CB8AC3E}">
        <p14:creationId xmlns:p14="http://schemas.microsoft.com/office/powerpoint/2010/main" val="53785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„Als Adam grub und Eva spann …“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Die Idee der Gleichheit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908720"/>
            <a:ext cx="335537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462804" y="5445224"/>
            <a:ext cx="3589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John </a:t>
            </a:r>
            <a:r>
              <a:rPr lang="de-DE" dirty="0" err="1">
                <a:latin typeface="Footlight MT Light" panose="0204060206030A020304" pitchFamily="18" charset="0"/>
              </a:rPr>
              <a:t>Wyclif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pPr algn="ctr"/>
            <a:r>
              <a:rPr lang="de-DE" dirty="0">
                <a:latin typeface="Footlight MT Light" panose="0204060206030A020304" pitchFamily="18" charset="0"/>
              </a:rPr>
              <a:t>* spätestens 1330 in </a:t>
            </a:r>
            <a:r>
              <a:rPr lang="de-DE" dirty="0" err="1">
                <a:latin typeface="Footlight MT Light" panose="0204060206030A020304" pitchFamily="18" charset="0"/>
              </a:rPr>
              <a:t>Hipswell</a:t>
            </a:r>
            <a:r>
              <a:rPr lang="de-DE" dirty="0">
                <a:latin typeface="Footlight MT Light" panose="0204060206030A020304" pitchFamily="18" charset="0"/>
              </a:rPr>
              <a:t>, Yorkshire; † 31. Dezember 1384 in </a:t>
            </a:r>
            <a:r>
              <a:rPr lang="de-DE" dirty="0" err="1">
                <a:latin typeface="Footlight MT Light" panose="0204060206030A020304" pitchFamily="18" charset="0"/>
              </a:rPr>
              <a:t>Lutterworth</a:t>
            </a:r>
            <a:r>
              <a:rPr lang="de-DE" dirty="0">
                <a:latin typeface="Footlight MT Light" panose="0204060206030A020304" pitchFamily="18" charset="0"/>
              </a:rPr>
              <a:t>, </a:t>
            </a:r>
            <a:r>
              <a:rPr lang="de-DE" dirty="0" err="1">
                <a:latin typeface="Footlight MT Light" panose="0204060206030A020304" pitchFamily="18" charset="0"/>
              </a:rPr>
              <a:t>Leicestershire</a:t>
            </a:r>
            <a:r>
              <a:rPr lang="de-DE" dirty="0"/>
              <a:t>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D95D71F0-D8D1-42C2-B49C-11EF2FEE65F7}"/>
              </a:ext>
            </a:extLst>
          </p:cNvPr>
          <p:cNvSpPr/>
          <p:nvPr/>
        </p:nvSpPr>
        <p:spPr>
          <a:xfrm>
            <a:off x="6766787" y="5279731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https://commons.wikimedia.org/wiki/File:Wycliffe_by_Kirby.jpg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085B72EE-21F5-4A5C-AEB4-6EAF51C0239C}"/>
              </a:ext>
            </a:extLst>
          </p:cNvPr>
          <p:cNvSpPr txBox="1"/>
          <p:nvPr/>
        </p:nvSpPr>
        <p:spPr>
          <a:xfrm>
            <a:off x="0" y="1135194"/>
            <a:ext cx="56517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600">
                <a:solidFill>
                  <a:prstClr val="black"/>
                </a:solidFill>
                <a:latin typeface="Footlight MT Light" pitchFamily="18" charset="0"/>
              </a:rPr>
              <a:t>Theologen stellen Ungleichheit in Frage</a:t>
            </a:r>
          </a:p>
          <a:p>
            <a:pPr lvl="0"/>
            <a:endParaRPr lang="de-DE" sz="26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 sz="26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600">
                <a:solidFill>
                  <a:prstClr val="black"/>
                </a:solidFill>
                <a:latin typeface="Footlight MT Light" pitchFamily="18" charset="0"/>
              </a:rPr>
              <a:t>Sozialrevolutionäres Potential:</a:t>
            </a:r>
          </a:p>
          <a:p>
            <a:pPr lvl="0"/>
            <a:endParaRPr lang="de-DE" sz="26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- Der franziskanische Armutsstreit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- John Wyclif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- Jan Hus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7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„Als Adam grub und Eva spann …“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Aufstände und Revolten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75" y="1021378"/>
            <a:ext cx="3992025" cy="384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067037" y="5067164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König Richard II. trifft die Aufständischen. (Darstellung aus dem 15. Jahrhundert</a:t>
            </a:r>
            <a:r>
              <a:rPr lang="de-DE" dirty="0"/>
              <a:t>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A342226-574B-48CC-9E20-DC6C5D342FE8}"/>
              </a:ext>
            </a:extLst>
          </p:cNvPr>
          <p:cNvSpPr/>
          <p:nvPr/>
        </p:nvSpPr>
        <p:spPr>
          <a:xfrm>
            <a:off x="5220072" y="486916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https://commons.wikimedia.org/wiki/File:Jean_Froissart,_Chroniques,_154v,_12148_btv1b8438605hf336,_crop.jpg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4E6FB3E6-769C-4C75-AF64-29D6A6FEFD58}"/>
              </a:ext>
            </a:extLst>
          </p:cNvPr>
          <p:cNvSpPr txBox="1"/>
          <p:nvPr/>
        </p:nvSpPr>
        <p:spPr>
          <a:xfrm>
            <a:off x="251520" y="1412776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Jacquerie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Peasants Revolt</a:t>
            </a:r>
          </a:p>
          <a:p>
            <a:pPr lvl="0"/>
            <a:r>
              <a:rPr lang="de-DE" sz="2000">
                <a:solidFill>
                  <a:prstClr val="black"/>
                </a:solidFill>
                <a:latin typeface="Footlight MT Light" pitchFamily="18" charset="0"/>
              </a:rPr>
              <a:t>(Forderung nach Aufhebung der Leibeigenschaft, Ermordung des Erzbischofs von Canterbury)</a:t>
            </a:r>
          </a:p>
          <a:p>
            <a:pPr lvl="0"/>
            <a:endParaRPr lang="de-DE" sz="20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Lollarden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1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„Als Adam grub und Eva spann …“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4.) Und dann war da noch … der Rütlischwur</a:t>
            </a:r>
            <a:endParaRPr lang="de-DE" sz="2800" i="1" dirty="0">
              <a:latin typeface="Eurostile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25" y="1268761"/>
            <a:ext cx="353493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489217" y="5266073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Rütlischwur, Darstellung an der </a:t>
            </a:r>
            <a:r>
              <a:rPr lang="de-DE" dirty="0" err="1">
                <a:latin typeface="Footlight MT Light" panose="0204060206030A020304" pitchFamily="18" charset="0"/>
              </a:rPr>
              <a:t>Stauffacherkapelle</a:t>
            </a:r>
            <a:r>
              <a:rPr lang="de-DE" dirty="0">
                <a:latin typeface="Footlight MT Light" panose="0204060206030A020304" pitchFamily="18" charset="0"/>
              </a:rPr>
              <a:t> in Steinen SZ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B78A1EE5-B3AF-4EB4-93DD-5BBB2C1172DB}"/>
              </a:ext>
            </a:extLst>
          </p:cNvPr>
          <p:cNvSpPr/>
          <p:nvPr/>
        </p:nvSpPr>
        <p:spPr>
          <a:xfrm>
            <a:off x="6400800" y="511533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https://commons.wikimedia.org/wiki/File:R%C3%BCtlischwur_steinen.jpg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5C62C96E-9569-4124-B52A-97218B6D3085}"/>
              </a:ext>
            </a:extLst>
          </p:cNvPr>
          <p:cNvSpPr txBox="1"/>
          <p:nvPr/>
        </p:nvSpPr>
        <p:spPr>
          <a:xfrm>
            <a:off x="129789" y="1222069"/>
            <a:ext cx="457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1291 </a:t>
            </a: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Uri, </a:t>
            </a: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Schwyz </a:t>
            </a: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Nidwalden (Unterwalden)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Gegen Habsburger gerichtet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Erster der „Bundesbriefe“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Eins von drei Bündnissystemen</a:t>
            </a:r>
          </a:p>
          <a:p>
            <a:pPr lvl="0"/>
            <a:r>
              <a:rPr lang="de-DE" sz="2000">
                <a:solidFill>
                  <a:prstClr val="black"/>
                </a:solidFill>
                <a:latin typeface="Footlight MT Light" pitchFamily="18" charset="0"/>
              </a:rPr>
              <a:t>neben den Eidgenossen: Bündner (Graubünden)</a:t>
            </a:r>
          </a:p>
          <a:p>
            <a:pPr lvl="0"/>
            <a:endParaRPr lang="de-DE" sz="20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1315 Sieg bei Morgarten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7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i="1" dirty="0">
                <a:latin typeface="Footlight MT Light" panose="0204060206030A020304" pitchFamily="18" charset="0"/>
              </a:rPr>
              <a:t>Bildnachweise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010C124-143F-4A00-B6BF-97B4E8FD4515}"/>
              </a:ext>
            </a:extLst>
          </p:cNvPr>
          <p:cNvSpPr txBox="1"/>
          <p:nvPr/>
        </p:nvSpPr>
        <p:spPr>
          <a:xfrm>
            <a:off x="457200" y="1196752"/>
            <a:ext cx="756328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Footlight MT Light" panose="0204060206030A020304" pitchFamily="18" charset="0"/>
            </a:endParaRPr>
          </a:p>
          <a:p>
            <a:r>
              <a:rPr lang="de-DE" sz="1400" b="1" dirty="0">
                <a:latin typeface="Footlight MT Light" panose="0204060206030A020304" pitchFamily="18" charset="0"/>
              </a:rPr>
              <a:t>VL 13b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http://ica.themorgan.org/manuscript/page/11/77001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https://www.frotheim.de/wp-content/uploads/2020/11/Erste_historische_Veroeffentlichung_Frotheim.pdf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https://www.amazon.co.uk/Fiefs-Vassals-Medieval-Evidence-Reinterpreted/dp/0198206488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https://commons.wikimedia.org/wiki/File:Reisekonig.jpg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https://commons.wikimedia.org/wiki/File:Goldene_Bulle_-_Komplettansicht.JPG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https://commons.wikimedia.org/wiki/File:Bible_Vaclav4_1.jpg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https://www.historisches-lexikon-bayerns.de/Lexikon/Datei:Artikel_45449_bilder_value_3_rheinische-staedtebunde2.jpg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https://www.historisches-lexikon-bayerns.de/Lexikon/Datei:Karte_Messe-_und_Jahrmarktsysteme.jpg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https://commons.wikimedia.org/wiki/File:Extent_of_the_Hansa-optimiert.jpg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https://digital.blb-karlsruhe.de/blbhs/content/pageview/29156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https://www.themorgan.org/collection/crusader-bible/3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http://www.victorianweb.org/art/design/morris/4.html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https://commons.wikimedia.org/wiki/File:Wycliffe_by_Kirby.jpg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https://commons.wikimedia.org/wiki/File:Jean_Froissart,_Chroniques,_154v,_12148_btv1b8438605hf336,_crop.jpg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https://commons.wikimedia.org/wiki/File:R%C3%BCtlischwur_steinen.jpg</a:t>
            </a:r>
          </a:p>
        </p:txBody>
      </p:sp>
    </p:spTree>
    <p:extLst>
      <p:ext uri="{BB962C8B-B14F-4D97-AF65-F5344CB8AC3E}">
        <p14:creationId xmlns:p14="http://schemas.microsoft.com/office/powerpoint/2010/main" val="45783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Was ist das Lehnswesen?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Lehnspyramide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4337" name="Picture 1" descr="Lehnswesen, Feudalismus - Abbildu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9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935736E7-768F-4E5D-8FCC-5779554EDF91}"/>
              </a:ext>
            </a:extLst>
          </p:cNvPr>
          <p:cNvSpPr/>
          <p:nvPr/>
        </p:nvSpPr>
        <p:spPr>
          <a:xfrm>
            <a:off x="5364088" y="623133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https://www.frotheim.de/wp-content/uploads/2020/11/Erste_historische_Veroeffentlichung_Frotheim.pdf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 idx="4294967295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Was ist das Lehnswesen?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Lehnspyramide</a:t>
            </a:r>
            <a:br>
              <a:rPr lang="de-DE" sz="2800">
                <a:latin typeface="Footlight MT Light" pitchFamily="18" charset="0"/>
              </a:rPr>
            </a:br>
            <a:endParaRPr lang="de-DE" sz="2800" i="1">
              <a:latin typeface="Eurostile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08038" y="1647825"/>
            <a:ext cx="7796212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Der Lehnsprozess gegen Heinrich den Löwen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Ausgangspunkt: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Heinrich ist als Herzog von Bayern und Sachsen Lehnsmann des Königs (Friedrich Barbarossa)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Der Streit: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Verweigerung der Heeresfolge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Das Urteil: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Verlust der Lehen – nicht des Allodialbesitzes (Braunschweig)!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Exil in England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Was ist das Lehnswesen?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Alles nur ein Forschungskonstrukt?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126876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Susan Reynolds. </a:t>
            </a:r>
            <a:r>
              <a:rPr lang="de-DE" sz="2400" dirty="0" err="1">
                <a:latin typeface="Footlight MT Light" panose="0204060206030A020304" pitchFamily="18" charset="0"/>
              </a:rPr>
              <a:t>Fiefs</a:t>
            </a:r>
            <a:r>
              <a:rPr lang="de-DE" sz="2400" dirty="0">
                <a:latin typeface="Footlight MT Light" panose="0204060206030A020304" pitchFamily="18" charset="0"/>
              </a:rPr>
              <a:t> </a:t>
            </a:r>
            <a:r>
              <a:rPr lang="de-DE" sz="2400" dirty="0" err="1">
                <a:latin typeface="Footlight MT Light" panose="0204060206030A020304" pitchFamily="18" charset="0"/>
              </a:rPr>
              <a:t>and</a:t>
            </a:r>
            <a:r>
              <a:rPr lang="de-DE" sz="2400" dirty="0">
                <a:latin typeface="Footlight MT Light" panose="0204060206030A020304" pitchFamily="18" charset="0"/>
              </a:rPr>
              <a:t> </a:t>
            </a:r>
            <a:r>
              <a:rPr lang="de-DE" sz="2400" dirty="0" err="1">
                <a:latin typeface="Footlight MT Light" panose="0204060206030A020304" pitchFamily="18" charset="0"/>
              </a:rPr>
              <a:t>Vasalls</a:t>
            </a:r>
            <a:r>
              <a:rPr lang="de-DE" sz="2400" dirty="0">
                <a:latin typeface="Footlight MT Light" panose="0204060206030A020304" pitchFamily="18" charset="0"/>
              </a:rPr>
              <a:t>. The </a:t>
            </a:r>
            <a:r>
              <a:rPr lang="de-DE" sz="2400" dirty="0" err="1">
                <a:latin typeface="Footlight MT Light" panose="0204060206030A020304" pitchFamily="18" charset="0"/>
              </a:rPr>
              <a:t>Medieval</a:t>
            </a:r>
            <a:r>
              <a:rPr lang="de-DE" sz="2400" dirty="0">
                <a:latin typeface="Footlight MT Light" panose="0204060206030A020304" pitchFamily="18" charset="0"/>
              </a:rPr>
              <a:t> </a:t>
            </a:r>
            <a:r>
              <a:rPr lang="de-DE" sz="2400" dirty="0" err="1">
                <a:latin typeface="Footlight MT Light" panose="0204060206030A020304" pitchFamily="18" charset="0"/>
              </a:rPr>
              <a:t>Evidence</a:t>
            </a:r>
            <a:r>
              <a:rPr lang="de-DE" sz="2400" dirty="0">
                <a:latin typeface="Footlight MT Light" panose="0204060206030A020304" pitchFamily="18" charset="0"/>
              </a:rPr>
              <a:t> </a:t>
            </a:r>
            <a:r>
              <a:rPr lang="de-DE" sz="2400" dirty="0" err="1">
                <a:latin typeface="Footlight MT Light" panose="0204060206030A020304" pitchFamily="18" charset="0"/>
              </a:rPr>
              <a:t>Reinterpreted</a:t>
            </a:r>
            <a:r>
              <a:rPr lang="de-DE" sz="2400" dirty="0">
                <a:latin typeface="Footlight MT Light" panose="0204060206030A020304" pitchFamily="18" charset="0"/>
              </a:rPr>
              <a:t>. Oxford 1994.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40" y="1684258"/>
            <a:ext cx="3629211" cy="511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15538BFD-F7BD-47BF-960A-3B42FF291D3E}"/>
              </a:ext>
            </a:extLst>
          </p:cNvPr>
          <p:cNvSpPr/>
          <p:nvPr/>
        </p:nvSpPr>
        <p:spPr>
          <a:xfrm>
            <a:off x="2051720" y="659735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https://www.amazon.co.uk/Fiefs-Vassals-Medieval-Evidence-Reinterpreted/dp/0198206488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87B9ED9D-D925-48D4-9A21-8362BB887338}"/>
              </a:ext>
            </a:extLst>
          </p:cNvPr>
          <p:cNvSpPr txBox="1"/>
          <p:nvPr/>
        </p:nvSpPr>
        <p:spPr>
          <a:xfrm>
            <a:off x="0" y="2679606"/>
            <a:ext cx="5353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Die Frage der Verbindung von </a:t>
            </a:r>
            <a:r>
              <a:rPr lang="de-DE" sz="2000" dirty="0" err="1">
                <a:solidFill>
                  <a:prstClr val="black"/>
                </a:solidFill>
                <a:latin typeface="Footlight MT Light" pitchFamily="18" charset="0"/>
              </a:rPr>
              <a:t>Vassalität</a:t>
            </a: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 und Lehen</a:t>
            </a:r>
          </a:p>
          <a:p>
            <a:pPr lvl="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Seit Karl Martell?</a:t>
            </a:r>
          </a:p>
          <a:p>
            <a:pPr lvl="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Seit der Stauferzeit?</a:t>
            </a:r>
          </a:p>
          <a:p>
            <a:pPr lvl="0"/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Oder noch später?</a:t>
            </a:r>
          </a:p>
        </p:txBody>
      </p:sp>
    </p:spTree>
    <p:extLst>
      <p:ext uri="{BB962C8B-B14F-4D97-AF65-F5344CB8AC3E}">
        <p14:creationId xmlns:p14="http://schemas.microsoft.com/office/powerpoint/2010/main" val="270322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Könige und Fürsten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Das Königtum im Spätmittelalter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1124743"/>
            <a:ext cx="3500164" cy="361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862650" y="4828609"/>
            <a:ext cx="271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Reisende Könige, mittelalterliche Malerei, </a:t>
            </a:r>
            <a:r>
              <a:rPr lang="de-DE" dirty="0" err="1">
                <a:latin typeface="Footlight MT Light" panose="0204060206030A020304" pitchFamily="18" charset="0"/>
              </a:rPr>
              <a:t>Dädesjö</a:t>
            </a:r>
            <a:r>
              <a:rPr lang="de-DE" dirty="0">
                <a:latin typeface="Footlight MT Light" panose="0204060206030A020304" pitchFamily="18" charset="0"/>
              </a:rPr>
              <a:t>-Kirche, Schweden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6EB26F0-5139-412F-818A-C12E64A0FE47}"/>
              </a:ext>
            </a:extLst>
          </p:cNvPr>
          <p:cNvSpPr/>
          <p:nvPr/>
        </p:nvSpPr>
        <p:spPr>
          <a:xfrm>
            <a:off x="7020272" y="464394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https://commons.wikimedia.org/wiki/File:Reisekonig.jpg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C374E69-1111-4382-8602-5777A320F234}"/>
              </a:ext>
            </a:extLst>
          </p:cNvPr>
          <p:cNvSpPr txBox="1"/>
          <p:nvPr/>
        </p:nvSpPr>
        <p:spPr>
          <a:xfrm>
            <a:off x="664804" y="1442249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Wahl oder Erbrecht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König als Amtsträger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Verwaltung statt Reisekönigtum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Beamte statt Gefolgschaft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Hofkultur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9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Könige und Fürsten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Adel und Fürsten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53535" y="502621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Die Goldene Bulle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CA224E2F-5565-485C-A029-3EB52FC0D7CF}"/>
              </a:ext>
            </a:extLst>
          </p:cNvPr>
          <p:cNvSpPr/>
          <p:nvPr/>
        </p:nvSpPr>
        <p:spPr>
          <a:xfrm>
            <a:off x="2627784" y="493882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https://commons.wikimedia.org/wiki/File:Goldene_Bulle_-_Komplettansicht.JPG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7F74DC1-7CFC-4D78-B3E5-91576D5B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5400600" cy="40504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229F58B0-35F0-4A96-86D0-1D5F03702C12}"/>
              </a:ext>
            </a:extLst>
          </p:cNvPr>
          <p:cNvSpPr txBox="1"/>
          <p:nvPr/>
        </p:nvSpPr>
        <p:spPr>
          <a:xfrm>
            <a:off x="5743143" y="908720"/>
            <a:ext cx="34918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>
                <a:solidFill>
                  <a:prstClr val="black"/>
                </a:solidFill>
                <a:latin typeface="Footlight MT Light" pitchFamily="18" charset="0"/>
              </a:rPr>
              <a:t>1215 Magna Charta (England)</a:t>
            </a:r>
          </a:p>
          <a:p>
            <a:pPr lvl="0"/>
            <a:endParaRPr lang="de-DE" sz="20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Nach der Schlacht von Bouvines gewährt Johann Ohneland den Baronen Freiheiten</a:t>
            </a:r>
          </a:p>
          <a:p>
            <a:pPr lvl="0"/>
            <a:endParaRPr lang="de-DE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000">
                <a:solidFill>
                  <a:prstClr val="black"/>
                </a:solidFill>
                <a:latin typeface="Footlight MT Light" pitchFamily="18" charset="0"/>
              </a:rPr>
              <a:t>1356 Goldene Bulle (Reich)</a:t>
            </a:r>
          </a:p>
          <a:p>
            <a:pPr lvl="0"/>
            <a:endParaRPr lang="de-DE" sz="20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Karl IV. regelt die Königswahl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7 Kurfürsten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(3 rheinische Erzbischöfe: 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Köln, Mainz, Trier; 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4 weltliche Fürsten: 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Pfalzgraf bei Rhein, 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Herzog von Sachsen, 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Markgraf von Brandenburg, 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König von Böhmen) </a:t>
            </a:r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1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Könige und Fürsten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Abgesetzte Könige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39" y="1108356"/>
            <a:ext cx="3631261" cy="39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600727" y="5232495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König Wenzel. Illustration aus der </a:t>
            </a:r>
            <a:r>
              <a:rPr lang="de-DE" dirty="0" err="1">
                <a:latin typeface="Footlight MT Light" panose="0204060206030A020304" pitchFamily="18" charset="0"/>
              </a:rPr>
              <a:t>Wenzelsbibel</a:t>
            </a:r>
            <a:r>
              <a:rPr lang="de-DE" dirty="0">
                <a:latin typeface="Footlight MT Light" panose="0204060206030A020304" pitchFamily="18" charset="0"/>
              </a:rPr>
              <a:t>, c.1398/1395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3FF3D434-0E61-4653-8A1F-49DBFFF620CE}"/>
              </a:ext>
            </a:extLst>
          </p:cNvPr>
          <p:cNvSpPr/>
          <p:nvPr/>
        </p:nvSpPr>
        <p:spPr>
          <a:xfrm>
            <a:off x="6627862" y="493778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https://commons.wikimedia.org/wiki/File:Bible_Vaclav4_1.jpg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C72689C0-7C5A-4369-BD9D-DFD98ED16AAD}"/>
              </a:ext>
            </a:extLst>
          </p:cNvPr>
          <p:cNvSpPr txBox="1"/>
          <p:nvPr/>
        </p:nvSpPr>
        <p:spPr>
          <a:xfrm>
            <a:off x="323528" y="1484784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3 Beispiele zur Erinnerung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Edward II. (England 1327)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Richard II. (England 1399)</a:t>
            </a:r>
          </a:p>
          <a:p>
            <a:pPr lvl="0"/>
            <a:endParaRPr lang="de-DE" sz="240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>
                <a:solidFill>
                  <a:prstClr val="black"/>
                </a:solidFill>
                <a:latin typeface="Footlight MT Light" pitchFamily="18" charset="0"/>
              </a:rPr>
              <a:t>Wenzel (Deutschland 1400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06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neue Macht des Spätmittelalters: Städte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Die Stadt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36512" y="1340768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In Opposition zu Adel und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    Fürstentum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Spätmittelalterliche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    Städtebündnisse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2500 – 20.000 Einwohner 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   (London, Genua ca. 50.000)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77" y="843645"/>
            <a:ext cx="4320480" cy="51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845405" y="6022736"/>
            <a:ext cx="529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Der Rheinisch-Schwäbische Städtebund 1381-1389. (aus: Bernhard Kreutz, Städtebünde und Städtenetz, Karte 4</a:t>
            </a:r>
            <a:r>
              <a:rPr lang="de-DE" dirty="0"/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26E9247A-E087-4F3C-A418-3E938464503C}"/>
              </a:ext>
            </a:extLst>
          </p:cNvPr>
          <p:cNvSpPr/>
          <p:nvPr/>
        </p:nvSpPr>
        <p:spPr>
          <a:xfrm>
            <a:off x="4374577" y="590204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https://www.historisches-lexikon-bayerns.de/Lexikon/Datei:Artikel_45449_bilder_value_3_rheinische-staedtebunde2.jpg</a:t>
            </a:r>
          </a:p>
        </p:txBody>
      </p:sp>
    </p:spTree>
    <p:extLst>
      <p:ext uri="{BB962C8B-B14F-4D97-AF65-F5344CB8AC3E}">
        <p14:creationId xmlns:p14="http://schemas.microsoft.com/office/powerpoint/2010/main" val="313888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neue Macht des Spätmittelalters: Städte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Der Handel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2" y="692696"/>
            <a:ext cx="7010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814772" y="6093296"/>
            <a:ext cx="75608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700" dirty="0">
                <a:latin typeface="Footlight MT Light" panose="0204060206030A020304" pitchFamily="18" charset="0"/>
              </a:rPr>
              <a:t>Messe- und Jahrmarktsysteme im 12. und 13. Jahrhundert. (aus: Franz </a:t>
            </a:r>
            <a:r>
              <a:rPr lang="de-DE" sz="1700" dirty="0" err="1">
                <a:latin typeface="Footlight MT Light" panose="0204060206030A020304" pitchFamily="18" charset="0"/>
              </a:rPr>
              <a:t>Irsigler</a:t>
            </a:r>
            <a:r>
              <a:rPr lang="de-DE" sz="1700" dirty="0">
                <a:latin typeface="Footlight MT Light" panose="0204060206030A020304" pitchFamily="18" charset="0"/>
              </a:rPr>
              <a:t>/Michel Pauly, Messen, Jahrmärkte und Stadtentwicklung in Europa, Trier 2007, 311. Karte: Franz </a:t>
            </a:r>
            <a:r>
              <a:rPr lang="de-DE" sz="1700" dirty="0" err="1">
                <a:latin typeface="Footlight MT Light" panose="0204060206030A020304" pitchFamily="18" charset="0"/>
              </a:rPr>
              <a:t>Irsigler</a:t>
            </a:r>
            <a:r>
              <a:rPr lang="de-DE" sz="1700" dirty="0">
                <a:latin typeface="Footlight MT Light" panose="0204060206030A020304" pitchFamily="18" charset="0"/>
              </a:rPr>
              <a:t>)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70ADDFB0-DDE4-409C-95CA-E3A246DC33BE}"/>
              </a:ext>
            </a:extLst>
          </p:cNvPr>
          <p:cNvSpPr/>
          <p:nvPr/>
        </p:nvSpPr>
        <p:spPr>
          <a:xfrm>
            <a:off x="1043608" y="599443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https://www.historisches-lexikon-bayerns.de/Lexikon/Datei:Karte_Messe-_und_Jahrmarktsysteme.jpg</a:t>
            </a:r>
          </a:p>
        </p:txBody>
      </p:sp>
    </p:spTree>
    <p:extLst>
      <p:ext uri="{BB962C8B-B14F-4D97-AF65-F5344CB8AC3E}">
        <p14:creationId xmlns:p14="http://schemas.microsoft.com/office/powerpoint/2010/main" val="120766663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Bildschirmpräsentation (4:3)</PresentationFormat>
  <Paragraphs>163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Was ist das Lehnswesen? 1.) Lehnspyramide </vt:lpstr>
      <vt:lpstr>I.) Was ist das Lehnswesen? 1.) Lehnspyramide </vt:lpstr>
      <vt:lpstr>I.) Was ist das Lehnswesen? 2.) Alles nur ein Forschungskonstrukt? </vt:lpstr>
      <vt:lpstr>II.) Könige und Fürsten 1.) Das Königtum im Spätmittelalter </vt:lpstr>
      <vt:lpstr>II.) Könige und Fürsten 2.) Adel und Fürsten </vt:lpstr>
      <vt:lpstr>II.) Könige und Fürsten 3.) Abgesetzte Könige </vt:lpstr>
      <vt:lpstr>III.) Die neue Macht des Spätmittelalters: Städte 1.) Die Stadt </vt:lpstr>
      <vt:lpstr>III.) Die neue Macht des Spätmittelalters: Städte 2.) Der Handel </vt:lpstr>
      <vt:lpstr>III.) Die neue Macht des Spätmittelalters: Städte 3.) Die Hanse </vt:lpstr>
      <vt:lpstr>III.) Die neue Macht des Spätmittelalters: Städte 4.) Konflikte </vt:lpstr>
      <vt:lpstr>IV.) „Als Adam grub und Eva spann …“ 1.) Wirtschafts- und Sozialgeschichte im späten Mittelalter </vt:lpstr>
      <vt:lpstr>IV.) „Als Adam grub und Eva spann …“ 2.) Die Idee der Gleichheit </vt:lpstr>
      <vt:lpstr>IV.) „Als Adam grub und Eva spann …“ 3.) Aufstände und Revolten </vt:lpstr>
      <vt:lpstr>IV.) „Als Adam grub und Eva spann …“ 4.) Und dann war da noch … der Rütlischwur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431</cp:revision>
  <dcterms:created xsi:type="dcterms:W3CDTF">2017-04-18T11:03:37Z</dcterms:created>
  <dcterms:modified xsi:type="dcterms:W3CDTF">2021-03-15T15:21:15Z</dcterms:modified>
</cp:coreProperties>
</file>