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753" r:id="rId3"/>
    <p:sldId id="784" r:id="rId4"/>
    <p:sldId id="785" r:id="rId5"/>
    <p:sldId id="797" r:id="rId6"/>
    <p:sldId id="786" r:id="rId7"/>
    <p:sldId id="787" r:id="rId8"/>
    <p:sldId id="798" r:id="rId9"/>
    <p:sldId id="788" r:id="rId10"/>
    <p:sldId id="789" r:id="rId11"/>
    <p:sldId id="790" r:id="rId12"/>
    <p:sldId id="799" r:id="rId13"/>
    <p:sldId id="800" r:id="rId14"/>
    <p:sldId id="801" r:id="rId15"/>
    <p:sldId id="791" r:id="rId16"/>
    <p:sldId id="793" r:id="rId17"/>
    <p:sldId id="792" r:id="rId18"/>
    <p:sldId id="802" r:id="rId19"/>
    <p:sldId id="803" r:id="rId20"/>
    <p:sldId id="804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D32154-DD83-4EB1-951E-E02D7CD8A019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DE75F4-EE5D-43FD-A075-DE536592F8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298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8688-C80B-4024-AD7A-DAB1DBAF38F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AE11-87D4-488A-B26D-FA883DDEE7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7219-F94E-49EC-9FC7-9A2F68CF1BD2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C590-16DA-4F7A-A861-A72F2517A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B473-7DF4-4DFA-8A3A-779C1F341E61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4434-0841-4BD4-9079-76DA2A442C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6CF1-9A60-4512-85E7-ABFA6D353C1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0BE9-4B4A-4D4E-B3A6-A33EBF95EB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6482-3C7E-49F3-B468-A2D39AF5426F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0368-1531-4461-92F1-70C5F7E338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D0AE-33DE-4CA6-8BA3-C1CF64EC74E3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FDFE-EC5F-4C68-BBBF-CFA6A517CF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C406-9D9D-4098-A703-7746FAFCEC05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920A-CD66-4A74-B87A-412A00D44E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0811-EC66-4471-B064-CAA654388A7E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D300-7A86-4093-BAE6-C26E5FEFB5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FE5F-D33C-4891-988A-9E02798C9F0F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50FC-68C8-47CA-B006-A2F1000FCB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B69E-D2AF-423F-B216-101742EDBCEE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8EBF-9C7B-4EE9-9834-1948301744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4CF9-6996-4D8F-82F0-8384B9E6628A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72DD-C2BF-48FD-A714-56266F20B5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B1600-5AFB-4F32-9960-780566F1DF3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51730-6110-45B5-A931-F9C2D811F5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332829"/>
            <a:ext cx="8928100" cy="1223963"/>
          </a:xfrm>
        </p:spPr>
        <p:txBody>
          <a:bodyPr>
            <a:noAutofit/>
          </a:bodyPr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5853113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05B] Die Wikinger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8283344-B9A2-4B30-A387-0BB4F4FA6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272808" cy="408396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00044" y="5661248"/>
            <a:ext cx="23439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https://www.programmkinowels.at/images/1277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2./3.) Die Britischen Inseln und die Wikingereinfälle</a:t>
            </a:r>
            <a:endParaRPr lang="de-DE" sz="2800">
              <a:latin typeface="Eurostile"/>
            </a:endParaRPr>
          </a:p>
        </p:txBody>
      </p:sp>
      <p:sp>
        <p:nvSpPr>
          <p:cNvPr id="35842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981075"/>
            <a:ext cx="441801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388" y="981075"/>
            <a:ext cx="4773612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BB136FD-7B77-4C75-91E8-136A0FE0505B}"/>
              </a:ext>
            </a:extLst>
          </p:cNvPr>
          <p:cNvSpPr txBox="1"/>
          <p:nvPr/>
        </p:nvSpPr>
        <p:spPr>
          <a:xfrm>
            <a:off x="1259632" y="6727309"/>
            <a:ext cx="27478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https://commons.wikimedia.org/wiki/File:Britain_peoples_circa_600_de.svg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899A672-8DCB-4130-BED5-C4C9643BD90F}"/>
              </a:ext>
            </a:extLst>
          </p:cNvPr>
          <p:cNvSpPr txBox="1"/>
          <p:nvPr/>
        </p:nvSpPr>
        <p:spPr>
          <a:xfrm>
            <a:off x="5791601" y="6727309"/>
            <a:ext cx="22910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https://commons.wikimedia.org/wiki/File:England_878_de.svg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Großbritannien von 793 bis 1016</a:t>
            </a:r>
            <a:endParaRPr lang="de-DE" sz="2800">
              <a:latin typeface="Eurostile"/>
            </a:endParaRPr>
          </a:p>
        </p:txBody>
      </p:sp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388" y="1498601"/>
            <a:ext cx="43195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hteck 3"/>
          <p:cNvSpPr>
            <a:spLocks noChangeArrowheads="1"/>
          </p:cNvSpPr>
          <p:nvPr/>
        </p:nvSpPr>
        <p:spPr bwMode="auto">
          <a:xfrm>
            <a:off x="5364163" y="1641475"/>
            <a:ext cx="33845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de-DE" sz="2800">
                <a:latin typeface="Footlight MT Light" pitchFamily="18" charset="0"/>
              </a:rPr>
              <a:t>	</a:t>
            </a:r>
            <a:r>
              <a:rPr lang="de-DE">
                <a:latin typeface="Footlight MT Light" pitchFamily="18" charset="0"/>
              </a:rPr>
              <a:t>Kenneth MacAlpin </a:t>
            </a:r>
          </a:p>
          <a:p>
            <a:pPr marL="285750" indent="-285750"/>
            <a:r>
              <a:rPr lang="de-DE" i="1">
                <a:latin typeface="Footlight MT Light" pitchFamily="18" charset="0"/>
              </a:rPr>
              <a:t>Cinead mac Alpin</a:t>
            </a:r>
            <a:r>
              <a:rPr lang="de-DE">
                <a:latin typeface="Footlight MT Light" pitchFamily="18" charset="0"/>
              </a:rPr>
              <a:t>  (841 – 859)</a:t>
            </a:r>
          </a:p>
          <a:p>
            <a:pPr marL="285750" indent="-285750"/>
            <a:endParaRPr lang="de-DE" sz="240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636838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EF3152E0-6F8B-4EE7-8DFE-9932D52DF472}"/>
              </a:ext>
            </a:extLst>
          </p:cNvPr>
          <p:cNvSpPr txBox="1"/>
          <p:nvPr/>
        </p:nvSpPr>
        <p:spPr>
          <a:xfrm>
            <a:off x="2547197" y="6669088"/>
            <a:ext cx="25667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http://www.zengers.ch/scotland/NMM-Webpage/Scotland-AD600.html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BDB5916C-93C4-4213-B34E-A1643C0443BD}"/>
              </a:ext>
            </a:extLst>
          </p:cNvPr>
          <p:cNvSpPr txBox="1"/>
          <p:nvPr/>
        </p:nvSpPr>
        <p:spPr>
          <a:xfrm>
            <a:off x="6448780" y="6637165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https://commons.wikimedia.org/wiki/File:History-kenneth.jpg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Großbritannien von 793 bis 1016</a:t>
            </a:r>
            <a:endParaRPr lang="de-DE" sz="2800">
              <a:latin typeface="Eurostile"/>
            </a:endParaRPr>
          </a:p>
        </p:txBody>
      </p:sp>
      <p:pic>
        <p:nvPicPr>
          <p:cNvPr id="53256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73238"/>
            <a:ext cx="4038600" cy="4133850"/>
          </a:xfrm>
          <a:noFill/>
          <a:ln/>
        </p:spPr>
      </p:pic>
      <p:sp>
        <p:nvSpPr>
          <p:cNvPr id="53259" name="Rectangle 11"/>
          <p:cNvSpPr>
            <a:spLocks noGrp="1"/>
          </p:cNvSpPr>
          <p:nvPr>
            <p:ph type="body" sz="half" idx="2"/>
          </p:nvPr>
        </p:nvSpPr>
        <p:spPr>
          <a:xfrm>
            <a:off x="539750" y="162877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Alfred der Große 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(König von Wessex 871-899)</a:t>
            </a:r>
          </a:p>
          <a:p>
            <a:pPr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878 Eroberung Londons</a:t>
            </a:r>
          </a:p>
          <a:p>
            <a:pPr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Einigung des angelsächsischen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Englands</a:t>
            </a:r>
          </a:p>
          <a:p>
            <a:pPr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- Klostergründungen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  <a:cs typeface="Times New Roman" pitchFamily="18" charset="0"/>
              </a:rPr>
              <a:t>- Grafschaften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  <a:cs typeface="Times New Roman" pitchFamily="18" charset="0"/>
              </a:rPr>
              <a:t>- Gesetzessammlungen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  <a:cs typeface="Times New Roman" pitchFamily="18" charset="0"/>
              </a:rPr>
              <a:t>- Kulturförderung</a:t>
            </a:r>
          </a:p>
          <a:p>
            <a:pPr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</p:txBody>
      </p:sp>
      <p:sp>
        <p:nvSpPr>
          <p:cNvPr id="53251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sp>
        <p:nvSpPr>
          <p:cNvPr id="53253" name="Rechteck 3"/>
          <p:cNvSpPr>
            <a:spLocks noChangeArrowheads="1"/>
          </p:cNvSpPr>
          <p:nvPr/>
        </p:nvSpPr>
        <p:spPr bwMode="auto">
          <a:xfrm>
            <a:off x="5364163" y="164147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de-DE" sz="2800">
                <a:latin typeface="Footlight MT Light" pitchFamily="18" charset="0"/>
              </a:rPr>
              <a:t>	</a:t>
            </a:r>
            <a:endParaRPr lang="de-DE" sz="2400"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173C3E0-FFE0-47E4-8067-438D98FCAE3F}"/>
              </a:ext>
            </a:extLst>
          </p:cNvPr>
          <p:cNvSpPr txBox="1"/>
          <p:nvPr/>
        </p:nvSpPr>
        <p:spPr>
          <a:xfrm>
            <a:off x="6275430" y="5854185"/>
            <a:ext cx="25891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https://commons.wikimedia.org/wiki/File:Eroberung_des_Danelags.jpg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England</a:t>
            </a:r>
            <a:endParaRPr lang="de-DE" sz="2800">
              <a:latin typeface="Eurostile"/>
            </a:endParaRPr>
          </a:p>
        </p:txBody>
      </p:sp>
      <p:sp>
        <p:nvSpPr>
          <p:cNvPr id="57348" name="Rectangle 4"/>
          <p:cNvSpPr>
            <a:spLocks noGrp="1"/>
          </p:cNvSpPr>
          <p:nvPr>
            <p:ph type="body" sz="half" idx="2"/>
          </p:nvPr>
        </p:nvSpPr>
        <p:spPr>
          <a:xfrm>
            <a:off x="539750" y="1628775"/>
            <a:ext cx="82804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</p:txBody>
      </p:sp>
      <p:sp>
        <p:nvSpPr>
          <p:cNvPr id="57349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sp>
        <p:nvSpPr>
          <p:cNvPr id="57350" name="Rechteck 3"/>
          <p:cNvSpPr>
            <a:spLocks noChangeArrowheads="1"/>
          </p:cNvSpPr>
          <p:nvPr/>
        </p:nvSpPr>
        <p:spPr bwMode="auto">
          <a:xfrm>
            <a:off x="5364163" y="164147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de-DE" sz="2800">
                <a:latin typeface="Footlight MT Light" pitchFamily="18" charset="0"/>
              </a:rPr>
              <a:t>	</a:t>
            </a:r>
            <a:endParaRPr lang="de-DE" sz="240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57352" name="Picture 3" descr="C:\Users\admin\Downloads\1000_ganz_Europa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74838"/>
            <a:ext cx="8724900" cy="4687887"/>
          </a:xfrm>
          <a:noFill/>
          <a:ln/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D311A78-5F8F-40F4-A525-0FEDDACC87A5}"/>
              </a:ext>
            </a:extLst>
          </p:cNvPr>
          <p:cNvSpPr txBox="1"/>
          <p:nvPr/>
        </p:nvSpPr>
        <p:spPr>
          <a:xfrm>
            <a:off x="6156176" y="6571992"/>
            <a:ext cx="28664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https://www.euratlas.net/history/europe/1000/de_Nordwest_Europa_1000.html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5.) Knut d. Gr.</a:t>
            </a:r>
            <a:endParaRPr lang="de-DE" sz="2800">
              <a:latin typeface="Eurostile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sz="half" idx="2"/>
          </p:nvPr>
        </p:nvSpPr>
        <p:spPr>
          <a:xfrm>
            <a:off x="539750" y="1052513"/>
            <a:ext cx="8280400" cy="5102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1013/16 Eroberung Englands durch die Dänen</a:t>
            </a:r>
          </a:p>
        </p:txBody>
      </p:sp>
      <p:sp>
        <p:nvSpPr>
          <p:cNvPr id="58372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sp>
        <p:nvSpPr>
          <p:cNvPr id="58373" name="Rechteck 3"/>
          <p:cNvSpPr>
            <a:spLocks noChangeArrowheads="1"/>
          </p:cNvSpPr>
          <p:nvPr/>
        </p:nvSpPr>
        <p:spPr bwMode="auto">
          <a:xfrm>
            <a:off x="5364163" y="164147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de-DE" sz="2800">
                <a:latin typeface="Footlight MT Light" pitchFamily="18" charset="0"/>
              </a:rPr>
              <a:t>	</a:t>
            </a:r>
            <a:endParaRPr lang="de-DE" sz="240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58376" name="Picture 4" descr="F:\Bibliographie VL Investiturstreit\Karten\642px-Cnut_lands_de.svg.pn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22413"/>
            <a:ext cx="6624638" cy="5335587"/>
          </a:xfrm>
          <a:noFill/>
          <a:ln/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4580DD9-6BC3-47ED-9FF0-6E04345DC308}"/>
              </a:ext>
            </a:extLst>
          </p:cNvPr>
          <p:cNvSpPr txBox="1"/>
          <p:nvPr/>
        </p:nvSpPr>
        <p:spPr>
          <a:xfrm>
            <a:off x="5868144" y="6648150"/>
            <a:ext cx="22252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https://commons.wikimedia.org/wiki/File:Cnut_lands_de.svg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Hastings 1066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Vorgeschichte</a:t>
            </a:r>
            <a:endParaRPr lang="de-DE" sz="2800">
              <a:latin typeface="Eurostile"/>
            </a:endParaRPr>
          </a:p>
        </p:txBody>
      </p:sp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endParaRPr lang="de-DE" sz="28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Eduard der Bekenner (1042-1066) und die Godwinsons</a:t>
            </a:r>
          </a:p>
          <a:p>
            <a:pPr marL="457200" indent="-457200">
              <a:buFont typeface="Arial" charset="0"/>
              <a:buChar char="•"/>
            </a:pPr>
            <a:endParaRPr lang="de-DE" sz="2800" b="1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Die Normandie und ihr Herzog</a:t>
            </a:r>
          </a:p>
          <a:p>
            <a:pPr marL="457200" indent="-457200">
              <a:buFont typeface="Arial" charset="0"/>
              <a:buNone/>
            </a:pPr>
            <a:endParaRPr lang="de-DE" sz="28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Der Flüchtling</a:t>
            </a:r>
          </a:p>
          <a:p>
            <a:pPr marL="457200" indent="-457200">
              <a:buFont typeface="Arial" charset="0"/>
              <a:buChar char="•"/>
            </a:pPr>
            <a:endParaRPr lang="de-DE" sz="2800" b="1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Die Verwandtschaft</a:t>
            </a:r>
          </a:p>
          <a:p>
            <a:pPr marL="457200" indent="-457200">
              <a:buFont typeface="Arial" charset="0"/>
              <a:buChar char="•"/>
            </a:pPr>
            <a:endParaRPr lang="de-DE" sz="28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Das Versprechen</a:t>
            </a:r>
            <a:endParaRPr lang="de-DE" sz="2800" b="1" i="1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Hastings 1066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Von Stamfordbridge nach Hastings</a:t>
            </a:r>
            <a:endParaRPr lang="de-DE" sz="2800">
              <a:latin typeface="Eurostil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FA3FAA6-DDB9-4B55-A066-910ADDF6E891}"/>
              </a:ext>
            </a:extLst>
          </p:cNvPr>
          <p:cNvSpPr txBox="1"/>
          <p:nvPr/>
        </p:nvSpPr>
        <p:spPr>
          <a:xfrm>
            <a:off x="6694500" y="6638456"/>
            <a:ext cx="24032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https://www.ancient.eu/uploads/images/9862.jpg?v=1610422203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65553B-8644-433A-896E-D65A5F0DF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99" y="836712"/>
            <a:ext cx="4245001" cy="6077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Hastings 1066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Der Teppich von Bayeux</a:t>
            </a:r>
            <a:endParaRPr lang="de-DE" sz="2800">
              <a:latin typeface="Eurostile"/>
            </a:endParaRPr>
          </a:p>
        </p:txBody>
      </p:sp>
      <p:sp>
        <p:nvSpPr>
          <p:cNvPr id="38914" name="Textfeld 3"/>
          <p:cNvSpPr txBox="1">
            <a:spLocks noChangeArrowheads="1"/>
          </p:cNvSpPr>
          <p:nvPr/>
        </p:nvSpPr>
        <p:spPr bwMode="auto">
          <a:xfrm>
            <a:off x="2447925" y="5229225"/>
            <a:ext cx="417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Szene 26: Westminster Abbey, wo König Edward beerdigt wird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BB081B8-900B-4884-92A4-F2E15E4743DD}"/>
              </a:ext>
            </a:extLst>
          </p:cNvPr>
          <p:cNvSpPr txBox="1"/>
          <p:nvPr/>
        </p:nvSpPr>
        <p:spPr>
          <a:xfrm>
            <a:off x="6624359" y="5143541"/>
            <a:ext cx="25571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https://commons.wikimedia.org/wiki/File:Bayeux_Edward_Funeral.jpg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 idx="4294967295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Hastings 1066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Der Teppich von Bayeux</a:t>
            </a:r>
            <a:endParaRPr lang="de-DE" sz="2800">
              <a:latin typeface="Eurostil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1BDC417-83A6-4FD0-B0EA-0A1C9D2FC096}"/>
              </a:ext>
            </a:extLst>
          </p:cNvPr>
          <p:cNvSpPr txBox="1"/>
          <p:nvPr/>
        </p:nvSpPr>
        <p:spPr>
          <a:xfrm>
            <a:off x="4860032" y="6533912"/>
            <a:ext cx="31341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https://commons.wikimedia.org/wiki/File:Bayeux_Tapestry_scene57_Harold_death.jpg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F29BCF5-5399-4025-9622-CF687107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37" y="857037"/>
            <a:ext cx="6520351" cy="5676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Hastings 1066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normannische England</a:t>
            </a:r>
            <a:endParaRPr lang="de-DE" sz="2800">
              <a:latin typeface="Eurostile"/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Alte und neue Eliten: Austausch des Adels</a:t>
            </a:r>
          </a:p>
          <a:p>
            <a:pPr>
              <a:buFont typeface="Arial" charset="0"/>
              <a:buNone/>
            </a:pPr>
            <a:endParaRPr lang="de-DE" sz="28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Die Inventur: das Domesday Book</a:t>
            </a:r>
          </a:p>
          <a:p>
            <a:pPr>
              <a:buFont typeface="Arial" charset="0"/>
              <a:buNone/>
            </a:pPr>
            <a:endParaRPr lang="de-DE" sz="28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Die englische Kirche und ihre Anbindung an die Krone</a:t>
            </a:r>
          </a:p>
          <a:p>
            <a:pPr>
              <a:buFont typeface="Arial" charset="0"/>
              <a:buNone/>
            </a:pPr>
            <a:endParaRPr lang="de-DE" sz="28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 i="1">
                <a:latin typeface="Footlight MT Light" pitchFamily="18" charset="0"/>
              </a:rPr>
              <a:t>Ausblick: von den Normannen zu den Angevinen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Skandinavien (einschl. Dänemark)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Quellenlage</a:t>
            </a:r>
            <a:endParaRPr lang="de-DE" sz="2800">
              <a:latin typeface="Eurostile"/>
            </a:endParaRPr>
          </a:p>
        </p:txBody>
      </p:sp>
      <p:sp>
        <p:nvSpPr>
          <p:cNvPr id="2970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de-DE" sz="2800"/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1220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457200" indent="-457200"/>
            <a:endParaRPr lang="de-DE">
              <a:solidFill>
                <a:srgbClr val="000000"/>
              </a:solidFill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36369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318F649-8E65-43EF-99C1-B8F7ABF9C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60" y="1393836"/>
            <a:ext cx="3805534" cy="50742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AD39FCB-3D15-4968-83FD-1506357CB231}"/>
              </a:ext>
            </a:extLst>
          </p:cNvPr>
          <p:cNvSpPr txBox="1"/>
          <p:nvPr/>
        </p:nvSpPr>
        <p:spPr>
          <a:xfrm>
            <a:off x="6911844" y="6434375"/>
            <a:ext cx="19094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https://handrit.is/en/manuscript/view/is/AM04-0371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322858FB-BA62-4670-A05C-340A1242C984}"/>
              </a:ext>
            </a:extLst>
          </p:cNvPr>
          <p:cNvSpPr txBox="1"/>
          <p:nvPr/>
        </p:nvSpPr>
        <p:spPr>
          <a:xfrm>
            <a:off x="2183198" y="6422190"/>
            <a:ext cx="24048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https://commons.wikimedia.org/wiki/File:%C3%96l1,_karlevi.JPG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type="body" idx="1"/>
          </p:nvPr>
        </p:nvSpPr>
        <p:spPr>
          <a:xfrm>
            <a:off x="434838" y="1288256"/>
            <a:ext cx="8229600" cy="4281488"/>
          </a:xfrm>
        </p:spPr>
        <p:txBody>
          <a:bodyPr/>
          <a:lstStyle/>
          <a:p>
            <a:pPr marL="0" indent="0">
              <a:buNone/>
            </a:pPr>
            <a:r>
              <a:rPr lang="de-DE" sz="1200" b="1" smtClean="0">
                <a:latin typeface="Footlight MT Light" pitchFamily="18" charset="0"/>
              </a:rPr>
              <a:t>VL </a:t>
            </a:r>
            <a:r>
              <a:rPr lang="de-DE" sz="1200" b="1" dirty="0" smtClean="0">
                <a:latin typeface="Footlight MT Light" pitchFamily="18" charset="0"/>
              </a:rPr>
              <a:t>5b:</a:t>
            </a:r>
          </a:p>
          <a:p>
            <a:r>
              <a:rPr lang="de-DE" sz="1100" dirty="0" smtClean="0">
                <a:latin typeface="Footlight MT Light" pitchFamily="18" charset="0"/>
              </a:rPr>
              <a:t>https</a:t>
            </a:r>
            <a:r>
              <a:rPr lang="de-DE" sz="1100" dirty="0">
                <a:latin typeface="Footlight MT Light" pitchFamily="18" charset="0"/>
              </a:rPr>
              <a:t>://www.programmkinowels.at/images/1277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https://commons.wikimedia.org/wiki/File:%C3%96l1,_karlevi.JPGManuskript: https://myndir.handrit.is/file/Handrit.is/AM%20371%204to/6/SECONDARY_DISPLAY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https://commons.wikimedia.org/wiki/File:Foteviken6.jpg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https://commons.wikimedia.org/wiki/File:Z%C3%BCge,_Landnahmen_und_Siedlungsgebiete_der_Nordm%C3%A4nner_-_800-1050.png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https://commons.wikimedia.org/wiki/File:Z%C3%BCge,_Landnahmen_und_Siedlungsgebiete_der_Nordm%C3%A4nner_-_800-1050.png</a:t>
            </a:r>
          </a:p>
          <a:p>
            <a:r>
              <a:rPr lang="de-DE" sz="1100" dirty="0">
                <a:latin typeface="Footlight MT Light" pitchFamily="18" charset="0"/>
              </a:rPr>
              <a:t>https://upload.wikimedia.org/wikipedia/commons/c/cc/Europe_1000.jpg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https://commons.wikimedia.org/wiki/File:Britain_peoples_circa_600_de.svg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https://commons.wikimedia.org/wiki/File:England_878_de.svg</a:t>
            </a:r>
          </a:p>
          <a:p>
            <a:r>
              <a:rPr lang="de-DE" sz="1100" dirty="0">
                <a:latin typeface="Footlight MT Light" pitchFamily="18" charset="0"/>
              </a:rPr>
              <a:t>http://www.zengers.ch/scotland/NMM-Webpage/Scotland-AD600.html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https://commons.wikimedia.org/wiki/File:History-kenneth.jpg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https://commons.wikimedia.org/wiki/File:Eroberung_des_Danelags.jpg</a:t>
            </a:r>
          </a:p>
          <a:p>
            <a:r>
              <a:rPr lang="de-DE" sz="1100" dirty="0">
                <a:latin typeface="Footlight MT Light" pitchFamily="18" charset="0"/>
              </a:rPr>
              <a:t>https://www.euratlas.net/history/europe/1000/de_Nordwest_Europa_1000.html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https://commons.wikimedia.org/wiki/File:Cnut_lands_de.svg</a:t>
            </a:r>
          </a:p>
          <a:p>
            <a:r>
              <a:rPr lang="de-DE" sz="1100" dirty="0">
                <a:latin typeface="Footlight MT Light" pitchFamily="18" charset="0"/>
              </a:rPr>
              <a:t>https://www.ancient.eu/uploads/images/9862.jpg?v=1610422203</a:t>
            </a:r>
          </a:p>
          <a:p>
            <a:r>
              <a:rPr lang="de-DE" sz="1100" dirty="0">
                <a:latin typeface="Footlight MT Light" pitchFamily="18" charset="0"/>
              </a:rPr>
              <a:t>https://de.wikipedia.org/wiki/Datei:Bayeux_Edward_Funeral.jpg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https://commons.wikimedia.org/wiki/File:Bayeux_Tapestry_scene57_Harold_death.jpg</a:t>
            </a:r>
          </a:p>
          <a:p>
            <a:pPr>
              <a:buFont typeface="Arial" charset="0"/>
              <a:buNone/>
            </a:pPr>
            <a:endParaRPr lang="de-DE" sz="2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Skandinavien (einschl. Dänemark)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Gesellschaft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5275" y="1365250"/>
            <a:ext cx="8569325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5DD3479-A448-4E94-A954-A30F9C6F540D}"/>
              </a:ext>
            </a:extLst>
          </p:cNvPr>
          <p:cNvSpPr txBox="1"/>
          <p:nvPr/>
        </p:nvSpPr>
        <p:spPr>
          <a:xfrm>
            <a:off x="6856761" y="1143000"/>
            <a:ext cx="20649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https://commons.wikimedia.org/wiki/File:Foteviken6.jpg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BBF0D07-B9CE-4154-8E24-99D6EA8E9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7" y="1286839"/>
            <a:ext cx="8460431" cy="557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Skandinavien (einschl. Dänemark)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Gesellschaft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5275" y="981075"/>
            <a:ext cx="8569325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/>
            <a:r>
              <a:rPr lang="de-DE" sz="2400" u="sng">
                <a:latin typeface="Footlight MT Light" pitchFamily="18" charset="0"/>
              </a:rPr>
              <a:t>Schweden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Grenzen nicht bestimmbar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spätestens 8. Jh.: Svear unterwerfen Göten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besonders ausgeprägt: Ledung-System, Organisation der Kriegsflotte unter kgl. Befehl, genaue Pflichten für die einzelnen Regionen.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Kultort: Uppsala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König nur Gallionsfigur</a:t>
            </a:r>
          </a:p>
          <a:p>
            <a:pPr marL="457200" indent="-457200">
              <a:buFont typeface="Arial" charset="0"/>
              <a:buNone/>
            </a:pPr>
            <a:endParaRPr lang="de-DE" sz="22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/>
            <a:r>
              <a:rPr lang="de-DE" sz="2400" u="sng">
                <a:latin typeface="Footlight MT Light" pitchFamily="18" charset="0"/>
              </a:rPr>
              <a:t>Dänemark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6.-8. Jh.: Unter den Skjodungern erstmals geeint; 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Kg. Gudfred: Danewerk gegen fränkische Expansion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9. Jh.: keine klaren Erb- / Thronfolgeregeln (Wahl, Kampf; dynastisch)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Unterlegene ins Exil, oft Anführer der Raubzüge</a:t>
            </a:r>
          </a:p>
          <a:p>
            <a:pPr marL="457200" indent="-457200"/>
            <a:r>
              <a:rPr lang="de-DE" sz="2200">
                <a:latin typeface="Footlight MT Light" pitchFamily="18" charset="0"/>
              </a:rPr>
              <a:t>854, Horik von Neffe ermordet, der war zunächst von der Macht ausgeschlossen, mehrere Jahre als Wikinger</a:t>
            </a:r>
          </a:p>
          <a:p>
            <a:pPr marL="457200" indent="-457200"/>
            <a:endParaRPr lang="de-DE" sz="22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Wikingerzüge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Wikinger in Europa</a:t>
            </a:r>
            <a:endParaRPr lang="de-DE" sz="2800">
              <a:latin typeface="Eurostile"/>
            </a:endParaRPr>
          </a:p>
        </p:txBody>
      </p:sp>
      <p:sp>
        <p:nvSpPr>
          <p:cNvPr id="4813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>
                <a:latin typeface="Footlight MT Light" pitchFamily="18" charset="0"/>
              </a:rPr>
              <a:t>Lindisfarne</a:t>
            </a:r>
          </a:p>
          <a:p>
            <a:endParaRPr lang="de-DE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>
                <a:latin typeface="Footlight MT Light" pitchFamily="18" charset="0"/>
              </a:rPr>
              <a:t>Kloster in Northumbria</a:t>
            </a:r>
          </a:p>
          <a:p>
            <a:pPr>
              <a:buFont typeface="Arial" charset="0"/>
              <a:buNone/>
            </a:pPr>
            <a:r>
              <a:rPr lang="de-DE">
                <a:latin typeface="Footlight MT Light" pitchFamily="18" charset="0"/>
              </a:rPr>
              <a:t>(besonders berühmt für seine Buchmalerei)</a:t>
            </a:r>
          </a:p>
          <a:p>
            <a:pPr>
              <a:buFont typeface="Arial" charset="0"/>
              <a:buNone/>
            </a:pPr>
            <a:endParaRPr lang="de-DE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>
                <a:latin typeface="Footlight MT Light" pitchFamily="18" charset="0"/>
              </a:rPr>
              <a:t>793: Plünderung durch Wikinger</a:t>
            </a:r>
          </a:p>
        </p:txBody>
      </p:sp>
      <p:sp>
        <p:nvSpPr>
          <p:cNvPr id="48132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0575"/>
            <a:ext cx="705643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Wikingerzüge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</a:t>
            </a:r>
            <a:r>
              <a:rPr lang="de-DE" sz="2400">
                <a:latin typeface="Footlight MT Light" pitchFamily="18" charset="0"/>
              </a:rPr>
              <a:t>Die Wikinger in Europa</a:t>
            </a:r>
            <a:endParaRPr lang="de-DE" sz="2400">
              <a:latin typeface="Eurostile"/>
            </a:endParaRPr>
          </a:p>
        </p:txBody>
      </p:sp>
      <p:sp>
        <p:nvSpPr>
          <p:cNvPr id="3277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Dauerhafte Siedlungen: britische Inseln, Island, Normandie</a:t>
            </a:r>
          </a:p>
        </p:txBody>
      </p:sp>
      <p:sp>
        <p:nvSpPr>
          <p:cNvPr id="32771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B656D63-9BF3-4123-8AA2-C9620AE10FB6}"/>
              </a:ext>
            </a:extLst>
          </p:cNvPr>
          <p:cNvSpPr txBox="1"/>
          <p:nvPr/>
        </p:nvSpPr>
        <p:spPr>
          <a:xfrm>
            <a:off x="3851920" y="6491029"/>
            <a:ext cx="4879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https://commons.wikimedia.org/wiki/File:Z%C3%BCge,_Landnahmen_und_Siedlungsgebiete_der_Nordm%C3%A4nner_-_800-1050.png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2095500"/>
            <a:ext cx="75168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Wikingerzüge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Wikinger in Amerika</a:t>
            </a:r>
            <a:endParaRPr lang="de-DE" sz="2800">
              <a:latin typeface="Eurostile"/>
            </a:endParaRPr>
          </a:p>
        </p:txBody>
      </p:sp>
      <p:sp>
        <p:nvSpPr>
          <p:cNvPr id="33797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Erik der Rote wird verbannt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982 Grönland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Sein Sohn Leif Erikson entdeckt Neufundland (Vinland)</a:t>
            </a:r>
          </a:p>
        </p:txBody>
      </p:sp>
      <p:sp>
        <p:nvSpPr>
          <p:cNvPr id="33795" name="Textfeld 1"/>
          <p:cNvSpPr txBox="1">
            <a:spLocks noChangeArrowheads="1"/>
          </p:cNvSpPr>
          <p:nvPr/>
        </p:nvSpPr>
        <p:spPr bwMode="auto">
          <a:xfrm>
            <a:off x="323850" y="981075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E683388-1D2F-4717-8382-6DDA2E799824}"/>
              </a:ext>
            </a:extLst>
          </p:cNvPr>
          <p:cNvSpPr txBox="1"/>
          <p:nvPr/>
        </p:nvSpPr>
        <p:spPr>
          <a:xfrm>
            <a:off x="-36512" y="63709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https://commons.wikimedia.org/wiki/File:Z%C3%BCge,_Landnahmen_und_Siedlungsgebiete_der_Nordm%C3%A4nner_-_800-1050.png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Wikingerzüge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 Die Wikinger und der Osten</a:t>
            </a:r>
            <a:endParaRPr lang="de-DE" sz="2800">
              <a:latin typeface="Eurostile"/>
            </a:endParaRPr>
          </a:p>
        </p:txBody>
      </p:sp>
      <p:sp>
        <p:nvSpPr>
          <p:cNvPr id="52228" name="Rectangle 4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Die Waräger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Die Rurikiden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862 Gründung von Weliki Novgorod durch skandinavische Fernhändler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882 Gründung Kiews (Kiewer Rus)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Kiew erringt die Hegemonie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Großfürstin Olga holt Missionare aus Byzanz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988 „Taufe der Rus“</a:t>
            </a:r>
          </a:p>
        </p:txBody>
      </p:sp>
      <p:sp>
        <p:nvSpPr>
          <p:cNvPr id="52229" name="Textfeld 1"/>
          <p:cNvSpPr txBox="1">
            <a:spLocks noChangeArrowheads="1"/>
          </p:cNvSpPr>
          <p:nvPr/>
        </p:nvSpPr>
        <p:spPr bwMode="auto">
          <a:xfrm>
            <a:off x="323850" y="1181100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804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Knut der Große und sein Reich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Nordeuropa um 1000</a:t>
            </a:r>
            <a:endParaRPr lang="de-DE" sz="2800">
              <a:latin typeface="Eurostile"/>
            </a:endParaRPr>
          </a:p>
        </p:txBody>
      </p:sp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295275" y="11191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</p:txBody>
      </p:sp>
      <p:pic>
        <p:nvPicPr>
          <p:cNvPr id="34819" name="Picture 2" descr="C:\Users\admin\Downloads\Europe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484313"/>
            <a:ext cx="10655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C446624-0EEA-4E2C-8195-A1C0B47DA8DA}"/>
              </a:ext>
            </a:extLst>
          </p:cNvPr>
          <p:cNvSpPr txBox="1"/>
          <p:nvPr/>
        </p:nvSpPr>
        <p:spPr>
          <a:xfrm>
            <a:off x="6660232" y="6237288"/>
            <a:ext cx="26100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https://upload.wikimedia.org/wikipedia/commons/c/cc/Europe_1000.jpg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Bildschirmpräsentation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Eurostile</vt:lpstr>
      <vt:lpstr>Footlight MT Light</vt:lpstr>
      <vt:lpstr>Times New Roman</vt:lpstr>
      <vt:lpstr>Larissa</vt:lpstr>
      <vt:lpstr>Europa im Mittelalter Grundzüge der mittelalterlichen Geschichte vom vorläufigen Ende des weströmischen Kaisertums 476 bis zur Entdeckung Amerikas 1492</vt:lpstr>
      <vt:lpstr>I.) Skandinavien (einschl. Dänemark) 1.) Quellenlage</vt:lpstr>
      <vt:lpstr>I.) Skandinavien (einschl. Dänemark) 2.) Gesellschaft</vt:lpstr>
      <vt:lpstr>I.) Skandinavien (einschl. Dänemark) 2.) Gesellschaft</vt:lpstr>
      <vt:lpstr>II.) Die Wikingerzüge 1.) Die Wikinger in Europa</vt:lpstr>
      <vt:lpstr>II.) Die Wikingerzüge 1.) Die Wikinger in Europa</vt:lpstr>
      <vt:lpstr>II.) Die Wikingerzüge 2.) Die Wikinger in Amerika</vt:lpstr>
      <vt:lpstr>II.) Die Wikingerzüge  Die Wikinger und der Osten</vt:lpstr>
      <vt:lpstr>III.) Knut der Große und sein Reich 1.) Nordeuropa um 1000</vt:lpstr>
      <vt:lpstr>III.) Knut der Große und sein Reich 2./3.) Die Britischen Inseln und die Wikingereinfälle</vt:lpstr>
      <vt:lpstr>III.) Knut der Große und sein Reich 3.) Großbritannien von 793 bis 1016</vt:lpstr>
      <vt:lpstr>III.) Knut der Große und sein Reich 3.) Großbritannien von 793 bis 1016</vt:lpstr>
      <vt:lpstr>III.) Knut der Große und sein Reich 4.) England</vt:lpstr>
      <vt:lpstr>III.) Knut der Große und sein Reich 5.) Knut d. Gr.</vt:lpstr>
      <vt:lpstr>IV.) Hastings 1066 1.) Vorgeschichte</vt:lpstr>
      <vt:lpstr>IV.) Hastings 1066 2.) Von Stamfordbridge nach Hastings</vt:lpstr>
      <vt:lpstr>IV.) Hastings 1066 2.) Der Teppich von Bayeux</vt:lpstr>
      <vt:lpstr>IV.) Hastings 1066 2.) Der Teppich von Bayeux</vt:lpstr>
      <vt:lpstr>IV.) Hastings 1066 3.) Das normannische England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355</cp:revision>
  <dcterms:created xsi:type="dcterms:W3CDTF">2017-04-18T11:03:37Z</dcterms:created>
  <dcterms:modified xsi:type="dcterms:W3CDTF">2021-03-14T12:25:18Z</dcterms:modified>
</cp:coreProperties>
</file>