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650" r:id="rId3"/>
    <p:sldId id="845" r:id="rId4"/>
    <p:sldId id="846" r:id="rId5"/>
    <p:sldId id="844" r:id="rId6"/>
    <p:sldId id="822" r:id="rId7"/>
    <p:sldId id="847" r:id="rId8"/>
    <p:sldId id="823" r:id="rId9"/>
    <p:sldId id="848" r:id="rId10"/>
    <p:sldId id="824" r:id="rId11"/>
    <p:sldId id="825" r:id="rId12"/>
    <p:sldId id="826" r:id="rId13"/>
    <p:sldId id="851" r:id="rId14"/>
    <p:sldId id="849" r:id="rId15"/>
    <p:sldId id="850" r:id="rId16"/>
    <p:sldId id="827" r:id="rId17"/>
    <p:sldId id="828" r:id="rId18"/>
    <p:sldId id="829" r:id="rId19"/>
    <p:sldId id="830" r:id="rId20"/>
    <p:sldId id="831" r:id="rId21"/>
    <p:sldId id="853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006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B4589-21C8-69CF-D9A0-8398F6AA3506}" v="589" dt="2021-02-19T09:38:45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95261" autoAdjust="0"/>
  </p:normalViewPr>
  <p:slideViewPr>
    <p:cSldViewPr>
      <p:cViewPr varScale="1">
        <p:scale>
          <a:sx n="85" d="100"/>
          <a:sy n="85" d="100"/>
        </p:scale>
        <p:origin x="13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D987A-7ABC-4C2D-86B9-3E6F8549EE1E}" type="datetimeFigureOut">
              <a:rPr lang="de-DE" smtClean="0"/>
              <a:t>14.03.2021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AD2E7-C1B7-4DD2-981E-127658494B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12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9ABE49-CC2F-409A-A03A-F5B168593AE0}" type="datetimeFigureOut">
              <a:rPr lang="de-DE"/>
              <a:pPr>
                <a:defRPr/>
              </a:pPr>
              <a:t>14.03.2021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E32C1E-E15F-46A1-AEF5-32888CD0AE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196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66F69-A1C6-4158-BADF-31F3985FE402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DAAFB-9F4F-4AA4-9A32-B0AC1B5771C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C1EA-98D0-4E11-B014-513AB2D2D363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91700-D695-4E2F-9B6B-DE37CE1202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AD18-3266-41E7-B4AA-0C1115B024B0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0BE2-E44A-4D8B-84D1-E2FB0C3DAA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00D0-D9D9-4C6D-89BB-CCB42D9A2848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A602-8EC5-4721-9D5B-3C4E5F81A5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E084-2904-4576-B759-6B4F7043E4CB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C337-B483-418A-AB4E-29C256249C7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E875-45C9-4C61-AC5F-2E13F681FCC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9BD6-00B2-411D-A506-61C76E74FF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44166-6FA8-410F-B7BD-10DDB515E715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DC6F9-D0E1-41BD-B87C-B71C3E0A93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BD663-6E4E-4490-AF77-84761B0C89E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DC12-B465-4D80-8087-95ADFD0760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D170F-BFC4-463F-9CFF-68F051A7F8F5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09C2D-5FF2-4F4D-9A91-1793206188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5283-AC4C-4A0C-8096-A36DC0AECF6E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9CAD5-2FD7-48E9-AEE8-2D06251851D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5D2C-3DFA-4CF6-8FFF-E3F7BE2AEC0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2689-4C2C-4161-AEA3-A743C0AAA3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1EFF4B-E80E-4D1D-83BC-0ED999487A3F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5FEDE3-3CE5-400D-A20B-FEE5F68D3A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07950" y="549275"/>
            <a:ext cx="8928100" cy="1223963"/>
          </a:xfrm>
        </p:spPr>
        <p:txBody>
          <a:bodyPr/>
          <a:lstStyle/>
          <a:p>
            <a:pPr eaLnBrk="1" hangingPunct="1"/>
            <a:r>
              <a:rPr lang="de-DE" sz="6000" b="1" u="sng">
                <a:solidFill>
                  <a:srgbClr val="948A54"/>
                </a:solidFill>
                <a:latin typeface="Footlight MT Light" pitchFamily="18" charset="0"/>
              </a:rPr>
              <a:t>Europa im Mittelalter</a:t>
            </a:r>
            <a:r>
              <a:rPr lang="de-DE" sz="6000" b="1">
                <a:solidFill>
                  <a:srgbClr val="948A54"/>
                </a:solidFill>
                <a:latin typeface="Footlight MT Light" pitchFamily="18" charset="0"/>
              </a:rPr>
              <a:t/>
            </a:r>
            <a:br>
              <a:rPr lang="de-DE" sz="6000" b="1">
                <a:solidFill>
                  <a:srgbClr val="948A54"/>
                </a:solidFill>
                <a:latin typeface="Footlight MT Light" pitchFamily="18" charset="0"/>
              </a:rPr>
            </a:br>
            <a:r>
              <a:rPr lang="de-DE" sz="2200" b="1">
                <a:solidFill>
                  <a:srgbClr val="948A54"/>
                </a:solidFill>
                <a:latin typeface="Footlight MT Light" pitchFamily="18" charset="0"/>
              </a:rPr>
              <a:t>Grundzüge der mittelalterlichen Geschichte vom vorläufigen Ende des weströmischen Kaisertums 476 bis zur Entdeckung Amerikas 1492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950" y="6183154"/>
            <a:ext cx="8856663" cy="671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[VL 07A] 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Osteuropa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275" y="2060575"/>
            <a:ext cx="30670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0BA30D-D24F-4DB2-8D2D-160B17AD0F66}"/>
              </a:ext>
            </a:extLst>
          </p:cNvPr>
          <p:cNvSpPr txBox="1"/>
          <p:nvPr/>
        </p:nvSpPr>
        <p:spPr>
          <a:xfrm>
            <a:off x="6667359" y="219658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36382F-139C-4CF7-BB95-1BBA936FB607}"/>
              </a:ext>
            </a:extLst>
          </p:cNvPr>
          <p:cNvSpPr txBox="1"/>
          <p:nvPr/>
        </p:nvSpPr>
        <p:spPr>
          <a:xfrm>
            <a:off x="6160705" y="5544919"/>
            <a:ext cx="288660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</a:t>
            </a:r>
            <a:r>
              <a:rPr lang="en-US" sz="600" dirty="0">
                <a:latin typeface="Arial"/>
                <a:cs typeface="Arial"/>
              </a:rPr>
              <a:t>s://commons.wikimedia.org/wiki/File:%D0%9F%D1%80%D0%B8%D1%91%D0%BC_%D0%9E%D0%BB%D1%8C%D0%B3%D0%B8_%D0%9A%D0%BE%D0%BD%D1%81%D1%82%D0%B0%D0%BD%D1%82%D0%B8%D0%BD%D0%BE%D0%BC_%D0%91%D0%B0%D0%B3%D1%80%D1%8F%D0%BD%D0%BE%D1%80%D0%BE%D0%B4%D0%BD%D1%8B%D0%BC_(2).jpg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russischen Großfürstentümer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Gesellschaft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750" y="1387475"/>
            <a:ext cx="8064500" cy="512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Die Großfürsten</a:t>
            </a:r>
          </a:p>
          <a:p>
            <a:pPr marL="285750" indent="-285750"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Unter Olga und Svjatoslaw Igorjewitsch: Stärkung der Fürstenmacht</a:t>
            </a:r>
          </a:p>
          <a:p>
            <a:pPr marL="285750" indent="-28575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Von der Gefolgschaft zum Territorialstaat</a:t>
            </a:r>
          </a:p>
          <a:p>
            <a:pPr marL="285750" indent="-285750"/>
            <a:endParaRPr lang="de-DE" sz="2000" b="1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Der Adel (Bojaren)</a:t>
            </a:r>
          </a:p>
          <a:p>
            <a:pPr marL="285750" indent="-285750"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Gefolgschaft des Fürsten, an Tribut und Beute beteiligt</a:t>
            </a:r>
          </a:p>
          <a:p>
            <a:pPr marL="285750" indent="-28575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Vom Kriegeradel zum Grundbesitzer</a:t>
            </a:r>
          </a:p>
          <a:p>
            <a:pPr marL="285750" indent="-285750">
              <a:buFont typeface="Arial" charset="0"/>
              <a:buNone/>
            </a:pPr>
            <a:endParaRPr lang="de-DE" sz="2800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Lebensweise und Wirtschaft</a:t>
            </a:r>
            <a:endParaRPr lang="de-DE" sz="2800" b="1">
              <a:latin typeface="Footlight MT Light" pitchFamily="18" charset="0"/>
            </a:endParaRPr>
          </a:p>
          <a:p>
            <a:pPr marL="285750" indent="-285750"/>
            <a:endParaRPr lang="de-DE"/>
          </a:p>
          <a:p>
            <a:pPr marL="285750" indent="-285750"/>
            <a:r>
              <a:rPr lang="de-DE" sz="2000">
                <a:latin typeface="Footlight MT Light" pitchFamily="18" charset="0"/>
              </a:rPr>
              <a:t>Vieh- und Forstwirtschaft überwiegend freier Bauern</a:t>
            </a:r>
          </a:p>
          <a:p>
            <a:pPr marL="285750" indent="-285750"/>
            <a:r>
              <a:rPr lang="de-DE" sz="2000">
                <a:latin typeface="Footlight MT Light" pitchFamily="18" charset="0"/>
              </a:rPr>
              <a:t>Von der kleinbäuerlichen Subsistenzwirtschaft zum städtischen Handel</a:t>
            </a:r>
          </a:p>
          <a:p>
            <a:pPr marL="285750" indent="-285750"/>
            <a:endParaRPr lang="de-DE"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Stammesfürstentümer des 8./9. Jahrhunderts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750" y="1387475"/>
            <a:ext cx="8064500" cy="4973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Geographie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(Großpolen, Kleinpolen, 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Masowien, Pommern, 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Schlesien)</a:t>
            </a:r>
          </a:p>
          <a:p>
            <a:pPr marL="285750" indent="-285750">
              <a:buFont typeface="Arial" charset="0"/>
              <a:buNone/>
            </a:pPr>
            <a:endParaRPr lang="de-DE" sz="2800" b="1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Wirtschaft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(Weizenanbau, 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3-Felder-Wirtschaft, </a:t>
            </a:r>
          </a:p>
          <a:p>
            <a:pPr marL="285750" indent="-28575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Rodungen ab 10. Jh.)</a:t>
            </a:r>
          </a:p>
          <a:p>
            <a:pPr marL="285750" indent="-285750">
              <a:buFont typeface="Arial" charset="0"/>
              <a:buNone/>
            </a:pPr>
            <a:endParaRPr lang="de-DE" sz="2800">
              <a:latin typeface="Footlight MT Light" pitchFamily="18" charset="0"/>
            </a:endParaRPr>
          </a:p>
          <a:p>
            <a:pPr marL="285750" indent="-28575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Družina</a:t>
            </a:r>
            <a:endParaRPr lang="de-DE" sz="2800" b="1">
              <a:latin typeface="Footlight MT Light" pitchFamily="18" charset="0"/>
            </a:endParaRPr>
          </a:p>
          <a:p>
            <a:pPr marL="285750" indent="-285750"/>
            <a:r>
              <a:rPr lang="de-DE">
                <a:latin typeface="Footlight MT Light" pitchFamily="18" charset="0"/>
              </a:rPr>
              <a:t>(spielen eine Rolle bei der </a:t>
            </a:r>
          </a:p>
          <a:p>
            <a:pPr marL="285750" indent="-285750"/>
            <a:r>
              <a:rPr lang="de-DE">
                <a:latin typeface="Footlight MT Light" pitchFamily="18" charset="0"/>
              </a:rPr>
              <a:t>Zentralisierung der Herrschaft, </a:t>
            </a:r>
          </a:p>
          <a:p>
            <a:pPr marL="285750" indent="-285750"/>
            <a:r>
              <a:rPr lang="de-DE">
                <a:latin typeface="Footlight MT Light" pitchFamily="18" charset="0"/>
              </a:rPr>
              <a:t>durch Zuteilung von </a:t>
            </a:r>
          </a:p>
          <a:p>
            <a:pPr marL="285750" indent="-285750"/>
            <a:r>
              <a:rPr lang="de-DE">
                <a:latin typeface="Footlight MT Light" pitchFamily="18" charset="0"/>
              </a:rPr>
              <a:t>Grundbesitz entsteht der Adel)</a:t>
            </a:r>
          </a:p>
        </p:txBody>
      </p:sp>
      <p:sp>
        <p:nvSpPr>
          <p:cNvPr id="22532" name="Textfeld 1"/>
          <p:cNvSpPr txBox="1">
            <a:spLocks noChangeArrowheads="1"/>
          </p:cNvSpPr>
          <p:nvPr/>
        </p:nvSpPr>
        <p:spPr bwMode="auto">
          <a:xfrm>
            <a:off x="2940050" y="5805488"/>
            <a:ext cx="5822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de-DE" sz="2000">
              <a:latin typeface="Footlight MT Light" pitchFamily="18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125538"/>
            <a:ext cx="561657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6F6F81-D790-4320-ABB1-419136A19B52}"/>
              </a:ext>
            </a:extLst>
          </p:cNvPr>
          <p:cNvSpPr txBox="1"/>
          <p:nvPr/>
        </p:nvSpPr>
        <p:spPr>
          <a:xfrm>
            <a:off x="7037614" y="6743700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https://commons.wikimedia.org/wiki/File:Polen_960-992.png</a:t>
            </a:r>
            <a:endParaRPr lang="en-US" sz="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Piasten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-36513" y="1052513"/>
            <a:ext cx="8064501" cy="4473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Geographische Gliederung</a:t>
            </a: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Großpolen (Gnesen, Stammesgebiet der Polanen)</a:t>
            </a: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Kleinpolen (Krakau, Stammesgebiet der Wislanen)</a:t>
            </a: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Masowien</a:t>
            </a: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Schlesien</a:t>
            </a:r>
          </a:p>
          <a:p>
            <a:pPr marL="457200" indent="-4572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Pommern (Pommerellen)</a:t>
            </a:r>
            <a:endParaRPr lang="de-DE" sz="2400" b="1"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Piasten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-36513" y="1052513"/>
            <a:ext cx="8064501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lvl="1" indent="-457200">
              <a:buFont typeface="Symbol" pitchFamily="18" charset="2"/>
              <a:buNone/>
            </a:pPr>
            <a:r>
              <a:rPr lang="de-DE" sz="2400" dirty="0">
                <a:latin typeface="Footlight MT Light" pitchFamily="18" charset="0"/>
              </a:rPr>
              <a:t>Die Teilungen</a:t>
            </a:r>
            <a:endParaRPr lang="de-DE" sz="2800" b="1" dirty="0">
              <a:latin typeface="Footlight MT Light" pitchFamily="18" charset="0"/>
            </a:endParaRPr>
          </a:p>
          <a:p>
            <a:pPr marL="457200" indent="-457200"/>
            <a:endParaRPr lang="de-DE" dirty="0"/>
          </a:p>
          <a:p>
            <a:pPr marL="457200" indent="-457200"/>
            <a:endParaRPr lang="de-DE" dirty="0"/>
          </a:p>
          <a:p>
            <a:pPr marL="457200" indent="-457200"/>
            <a:endParaRPr lang="de-DE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F6822B-DFA3-4207-93DF-0B343705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86" y="1716677"/>
            <a:ext cx="4318907" cy="410228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54AD3D9-6408-4511-B326-332B3A91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6" y="1716248"/>
            <a:ext cx="4155621" cy="4103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25B4B8-AAD0-4461-8956-A68B5EB0299C}"/>
              </a:ext>
            </a:extLst>
          </p:cNvPr>
          <p:cNvSpPr txBox="1"/>
          <p:nvPr/>
        </p:nvSpPr>
        <p:spPr>
          <a:xfrm>
            <a:off x="4433207" y="600075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Footlight MT Light"/>
                <a:cs typeface="Arial"/>
              </a:rPr>
              <a:t>Polen 1333-1370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46FDF1-B799-47BC-AB28-AC55E19329EA}"/>
              </a:ext>
            </a:extLst>
          </p:cNvPr>
          <p:cNvSpPr txBox="1"/>
          <p:nvPr/>
        </p:nvSpPr>
        <p:spPr>
          <a:xfrm>
            <a:off x="502104" y="599666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Footlight MT Light"/>
                <a:cs typeface="Arial"/>
              </a:rPr>
              <a:t>Polen 960-992</a:t>
            </a:r>
            <a:endParaRPr lang="en-US" sz="2000" dirty="0">
              <a:latin typeface="Footlight M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463FF6-41C3-4656-853E-61DDABB9BA8D}"/>
              </a:ext>
            </a:extLst>
          </p:cNvPr>
          <p:cNvSpPr txBox="1"/>
          <p:nvPr/>
        </p:nvSpPr>
        <p:spPr>
          <a:xfrm>
            <a:off x="6515100" y="56415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https://commons.wikimedia.org/wiki/File:Polska_1333_-_1370.png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2D0A4E-3E32-4797-BD2B-348D797574C6}"/>
              </a:ext>
            </a:extLst>
          </p:cNvPr>
          <p:cNvSpPr txBox="1"/>
          <p:nvPr/>
        </p:nvSpPr>
        <p:spPr>
          <a:xfrm>
            <a:off x="2330904" y="5784397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https://commons.wikimedia.org/wiki/File:Polen_960-992.png</a:t>
            </a:r>
            <a:endParaRPr lang="en-US" sz="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Piasten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27979" y="1319857"/>
            <a:ext cx="8064501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None/>
            </a:pPr>
            <a:endParaRPr lang="de-DE" sz="2400" b="1" dirty="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 sz="2400" dirty="0" smtClean="0">
                <a:latin typeface="Footlight MT Light" pitchFamily="18" charset="0"/>
              </a:rPr>
              <a:t>Gesellschaftliche </a:t>
            </a:r>
            <a:r>
              <a:rPr lang="de-DE" sz="2400" dirty="0">
                <a:latin typeface="Footlight MT Light" pitchFamily="18" charset="0"/>
              </a:rPr>
              <a:t>Gliederung</a:t>
            </a:r>
            <a:endParaRPr lang="de-DE" sz="2400" b="1" dirty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endParaRPr lang="de-DE" sz="2400" dirty="0" smtClean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endParaRPr lang="de-DE" sz="2400" dirty="0" smtClean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r>
              <a:rPr lang="de-DE" sz="2400" dirty="0" smtClean="0">
                <a:latin typeface="Footlight MT Light" pitchFamily="18" charset="0"/>
              </a:rPr>
              <a:t>Das </a:t>
            </a:r>
            <a:r>
              <a:rPr lang="de-DE" sz="2400" dirty="0">
                <a:latin typeface="Footlight MT Light" pitchFamily="18" charset="0"/>
              </a:rPr>
              <a:t>Königtum</a:t>
            </a:r>
            <a:endParaRPr lang="de-DE" sz="2400" b="1" dirty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endParaRPr lang="de-DE" sz="2400" dirty="0" smtClean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r>
              <a:rPr lang="de-DE" sz="2400" dirty="0" smtClean="0">
                <a:latin typeface="Footlight MT Light" pitchFamily="18" charset="0"/>
              </a:rPr>
              <a:t>Der </a:t>
            </a:r>
            <a:r>
              <a:rPr lang="de-DE" sz="2400" dirty="0">
                <a:latin typeface="Footlight MT Light" pitchFamily="18" charset="0"/>
              </a:rPr>
              <a:t>Adel</a:t>
            </a:r>
            <a:endParaRPr lang="de-DE" sz="2400" b="1" dirty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endParaRPr lang="de-DE" sz="2400" dirty="0" smtClean="0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None/>
            </a:pPr>
            <a:r>
              <a:rPr lang="de-DE" sz="2400" dirty="0" smtClean="0">
                <a:latin typeface="Footlight MT Light" pitchFamily="18" charset="0"/>
              </a:rPr>
              <a:t>Freie </a:t>
            </a:r>
            <a:r>
              <a:rPr lang="de-DE" sz="2400" dirty="0">
                <a:latin typeface="Footlight MT Light" pitchFamily="18" charset="0"/>
              </a:rPr>
              <a:t>und Unfreie</a:t>
            </a:r>
            <a:endParaRPr lang="de-DE" sz="2800" b="1" dirty="0">
              <a:latin typeface="Footlight MT Light" pitchFamily="18" charset="0"/>
            </a:endParaRPr>
          </a:p>
          <a:p>
            <a:pPr marL="457200" indent="-457200"/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196975"/>
            <a:ext cx="7005637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Piasten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-36513" y="908050"/>
            <a:ext cx="8064501" cy="152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lvl="1" indent="-457200">
              <a:buFont typeface="Symbol" pitchFamily="18" charset="2"/>
              <a:buChar char="-"/>
            </a:pPr>
            <a:endParaRPr lang="de-DE" sz="2400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endParaRPr lang="de-DE" sz="2400" b="1">
              <a:latin typeface="Footlight MT Light" pitchFamily="18" charset="0"/>
            </a:endParaRPr>
          </a:p>
          <a:p>
            <a:pPr marL="914400" lvl="1" indent="-457200">
              <a:buFont typeface="Symbol" pitchFamily="18" charset="2"/>
              <a:buChar char="-"/>
            </a:pPr>
            <a:endParaRPr lang="de-DE" sz="2800" b="1">
              <a:latin typeface="Footlight MT Light" pitchFamily="18" charset="0"/>
            </a:endParaRPr>
          </a:p>
          <a:p>
            <a:pPr marL="457200" indent="-457200"/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Polen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Beziehungen zum Westen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750" y="1190625"/>
            <a:ext cx="8064500" cy="2278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Die Christianisierung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Beziehungen zu den </a:t>
            </a:r>
          </a:p>
          <a:p>
            <a:pPr>
              <a:defRPr/>
            </a:pPr>
            <a:r>
              <a:rPr lang="de-DE" sz="2400" dirty="0">
                <a:latin typeface="Footlight MT Light" panose="0204060206030A020304" pitchFamily="18" charset="0"/>
              </a:rPr>
              <a:t>      Ottonen und Saliern</a:t>
            </a:r>
            <a:endParaRPr lang="de-DE" sz="2400" b="1" dirty="0">
              <a:latin typeface="Footlight MT Light" panose="0204060206030A020304" pitchFamily="18" charset="0"/>
            </a:endParaRPr>
          </a:p>
          <a:p>
            <a:pPr marL="914400" lvl="1" indent="-457200">
              <a:buFont typeface="Symbol" panose="05050102010706020507" pitchFamily="18" charset="2"/>
              <a:buChar char="-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036888"/>
            <a:ext cx="3614737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feld 1"/>
          <p:cNvSpPr txBox="1">
            <a:spLocks noChangeArrowheads="1"/>
          </p:cNvSpPr>
          <p:nvPr/>
        </p:nvSpPr>
        <p:spPr bwMode="auto">
          <a:xfrm>
            <a:off x="179388" y="5732463"/>
            <a:ext cx="36147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Die Christianisierung Polens 966 Ölgemälde </a:t>
            </a:r>
          </a:p>
          <a:p>
            <a:r>
              <a:rPr lang="de-DE" sz="2000">
                <a:latin typeface="Footlight MT Light" pitchFamily="18" charset="0"/>
              </a:rPr>
              <a:t>Jan Matejko 1889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0247B5-1FBE-4881-9AAA-C20014F27921}"/>
              </a:ext>
            </a:extLst>
          </p:cNvPr>
          <p:cNvSpPr txBox="1"/>
          <p:nvPr/>
        </p:nvSpPr>
        <p:spPr>
          <a:xfrm>
            <a:off x="1020536" y="5600700"/>
            <a:ext cx="2947306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https://commons.wikimedia.org/wiki/File:Matejko_Christianization_of_Poland.jpg</a:t>
            </a:r>
            <a:endParaRPr lang="en-US"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Ungarn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Herkunft der Reiternomaden</a:t>
            </a:r>
            <a:endParaRPr lang="de-DE" sz="2800">
              <a:latin typeface="Eurostile"/>
            </a:endParaRPr>
          </a:p>
        </p:txBody>
      </p:sp>
      <p:sp>
        <p:nvSpPr>
          <p:cNvPr id="25602" name="Textfeld 2"/>
          <p:cNvSpPr txBox="1">
            <a:spLocks noChangeArrowheads="1"/>
          </p:cNvSpPr>
          <p:nvPr/>
        </p:nvSpPr>
        <p:spPr bwMode="auto">
          <a:xfrm>
            <a:off x="539750" y="1190625"/>
            <a:ext cx="8064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buFont typeface="Symbol" pitchFamily="18" charset="2"/>
              <a:buChar char="-"/>
            </a:pPr>
            <a:endParaRPr lang="de-DE" sz="2800" b="1">
              <a:latin typeface="Footlight MT Light" pitchFamily="18" charset="0"/>
            </a:endParaRPr>
          </a:p>
          <a:p>
            <a:endParaRPr lang="de-DE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125538"/>
            <a:ext cx="4699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36179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feld 1"/>
          <p:cNvSpPr txBox="1">
            <a:spLocks noChangeArrowheads="1"/>
          </p:cNvSpPr>
          <p:nvPr/>
        </p:nvSpPr>
        <p:spPr bwMode="auto">
          <a:xfrm>
            <a:off x="564243" y="4742770"/>
            <a:ext cx="2952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latin typeface="Footlight MT Light" pitchFamily="18" charset="0"/>
              </a:rPr>
              <a:t>Hunnenreich unter Atilla</a:t>
            </a:r>
          </a:p>
        </p:txBody>
      </p:sp>
      <p:sp>
        <p:nvSpPr>
          <p:cNvPr id="25606" name="Textfeld 3"/>
          <p:cNvSpPr txBox="1">
            <a:spLocks noChangeArrowheads="1"/>
          </p:cNvSpPr>
          <p:nvPr/>
        </p:nvSpPr>
        <p:spPr bwMode="auto">
          <a:xfrm>
            <a:off x="4859338" y="4743904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latin typeface="Footlight MT Light" pitchFamily="18" charset="0"/>
              </a:rPr>
              <a:t>Herkunft der Reiternomaden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376234-BC6F-418A-BA0A-6DC83405FB34}"/>
              </a:ext>
            </a:extLst>
          </p:cNvPr>
          <p:cNvSpPr txBox="1"/>
          <p:nvPr/>
        </p:nvSpPr>
        <p:spPr>
          <a:xfrm>
            <a:off x="1989364" y="462461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https://commons.wikimedia.org/wiki/File:Huns450.png</a:t>
            </a:r>
            <a:endParaRPr lang="en-US" sz="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C70D54-B67F-4543-8EFD-A442012155D0}"/>
              </a:ext>
            </a:extLst>
          </p:cNvPr>
          <p:cNvSpPr txBox="1"/>
          <p:nvPr/>
        </p:nvSpPr>
        <p:spPr>
          <a:xfrm>
            <a:off x="6607175" y="4634140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https://commons.wikimedia.org/wiki/File:Hunnenwanderung.png</a:t>
            </a:r>
            <a:endParaRPr lang="en-US" sz="60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Ungarn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Raubzüge nach Westen</a:t>
            </a:r>
            <a:endParaRPr lang="de-DE" sz="2800">
              <a:latin typeface="Eurostile"/>
            </a:endParaRPr>
          </a:p>
        </p:txBody>
      </p:sp>
      <p:sp>
        <p:nvSpPr>
          <p:cNvPr id="26626" name="Textfeld 2"/>
          <p:cNvSpPr txBox="1">
            <a:spLocks noChangeArrowheads="1"/>
          </p:cNvSpPr>
          <p:nvPr/>
        </p:nvSpPr>
        <p:spPr bwMode="auto">
          <a:xfrm>
            <a:off x="539750" y="1190625"/>
            <a:ext cx="8064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buFont typeface="Symbol" pitchFamily="18" charset="2"/>
              <a:buChar char="-"/>
            </a:pPr>
            <a:endParaRPr lang="de-DE" sz="2800" b="1">
              <a:latin typeface="Footlight MT Light" pitchFamily="18" charset="0"/>
            </a:endParaRPr>
          </a:p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39750" y="1052513"/>
            <a:ext cx="7704138" cy="615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Footlight MT Light" panose="0204060206030A020304" pitchFamily="18" charset="0"/>
              </a:rPr>
              <a:t>Eroberung des Karpatenbeckens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 lvl="4">
              <a:defRPr/>
            </a:pPr>
            <a:endParaRPr lang="de-DE" sz="2000" dirty="0">
              <a:latin typeface="Footlight MT Light" panose="0204060206030A020304" pitchFamily="18" charset="0"/>
            </a:endParaRPr>
          </a:p>
          <a:p>
            <a:pPr lvl="4">
              <a:defRPr/>
            </a:pPr>
            <a:r>
              <a:rPr lang="de-DE" sz="2000" dirty="0">
                <a:latin typeface="Footlight MT Light" panose="0204060206030A020304" pitchFamily="18" charset="0"/>
              </a:rPr>
              <a:t>            Raubzüge ca. 900 bis 955</a:t>
            </a:r>
            <a:endParaRPr lang="de-DE" sz="20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36D110E-46CE-4ACD-9CF7-B3CA9D3C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00" y="1915731"/>
            <a:ext cx="6674106" cy="45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DA99EC-3E6D-4605-B7E9-A50083C80A90}"/>
              </a:ext>
            </a:extLst>
          </p:cNvPr>
          <p:cNvSpPr txBox="1"/>
          <p:nvPr/>
        </p:nvSpPr>
        <p:spPr>
          <a:xfrm>
            <a:off x="5941913" y="6321506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https://commons.wikimedia.org/wiki/File:Kalandozasok.jpg</a:t>
            </a:r>
            <a:endParaRPr lang="en-US" sz="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Ungarn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Lechfeldschlacht</a:t>
            </a:r>
            <a:endParaRPr lang="de-DE" sz="2800">
              <a:latin typeface="Eurostile"/>
            </a:endParaRPr>
          </a:p>
        </p:txBody>
      </p:sp>
      <p:sp>
        <p:nvSpPr>
          <p:cNvPr id="27650" name="Textfeld 2"/>
          <p:cNvSpPr txBox="1">
            <a:spLocks noChangeArrowheads="1"/>
          </p:cNvSpPr>
          <p:nvPr/>
        </p:nvSpPr>
        <p:spPr bwMode="auto">
          <a:xfrm>
            <a:off x="539750" y="1190625"/>
            <a:ext cx="8064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buFont typeface="Symbol" pitchFamily="18" charset="2"/>
              <a:buChar char="-"/>
            </a:pPr>
            <a:endParaRPr lang="de-DE" sz="2800" b="1">
              <a:latin typeface="Footlight MT Light" pitchFamily="18" charset="0"/>
            </a:endParaRPr>
          </a:p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4213" y="981075"/>
            <a:ext cx="7704137" cy="4697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de-DE" sz="2800">
              <a:latin typeface="Footlight MT Light" pitchFamily="18" charset="0"/>
            </a:endParaRPr>
          </a:p>
          <a:p>
            <a:pPr marL="457200" indent="-457200">
              <a:buFont typeface="Arial" charset="0"/>
              <a:buChar char="•"/>
            </a:pPr>
            <a:endParaRPr lang="de-DE" sz="2800">
              <a:latin typeface="Footlight MT Light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Die Schlacht</a:t>
            </a:r>
          </a:p>
          <a:p>
            <a:pPr marL="457200" indent="-457200">
              <a:buFont typeface="Arial" charset="0"/>
              <a:buChar char="•"/>
            </a:pPr>
            <a:endParaRPr lang="de-DE" sz="2800" b="1">
              <a:latin typeface="Footlight MT Light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Folgen für König und Adel</a:t>
            </a:r>
          </a:p>
          <a:p>
            <a:pPr marL="457200" indent="-4572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Sesshaftwerdung, Stärkung der Königsmacht, </a:t>
            </a:r>
          </a:p>
          <a:p>
            <a:pPr marL="457200" indent="-4572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Königsfamilie heiratet in die Ottonendynastie ein</a:t>
            </a:r>
          </a:p>
          <a:p>
            <a:pPr marL="457200" indent="-457200">
              <a:buFont typeface="Arial" charset="0"/>
              <a:buChar char="•"/>
            </a:pPr>
            <a:endParaRPr lang="de-DE" sz="2800">
              <a:latin typeface="Footlight MT Light" pitchFamily="18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de-DE" sz="2800">
                <a:latin typeface="Footlight MT Light" pitchFamily="18" charset="0"/>
              </a:rPr>
              <a:t>Die Christianisierung</a:t>
            </a:r>
          </a:p>
          <a:p>
            <a:pPr marL="457200" indent="-457200"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1000 Romorientiertes christliches Königreich</a:t>
            </a:r>
          </a:p>
          <a:p>
            <a:pPr marL="457200" indent="-457200">
              <a:buFont typeface="Arial" charset="0"/>
              <a:buChar char="•"/>
            </a:pPr>
            <a:endParaRPr lang="de-DE" sz="2800" b="1">
              <a:latin typeface="Footlight MT Light" pitchFamily="18" charset="0"/>
            </a:endParaRPr>
          </a:p>
          <a:p>
            <a:pPr marL="457200" indent="-457200"/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Balkanraum im Frühmittelalter</a:t>
            </a:r>
            <a:endParaRPr lang="de-DE" sz="2800">
              <a:latin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750" y="1244167"/>
            <a:ext cx="8064500" cy="1230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Footlight MT Light" panose="0204060206030A020304" pitchFamily="18" charset="0"/>
              </a:rPr>
              <a:t>Die Awaren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800" b="1" dirty="0">
              <a:latin typeface="Footlight MT Light" panose="0204060206030A020304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785" y="1775886"/>
            <a:ext cx="624681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05320B-14C3-42EB-B5CD-C797F5368EBB}"/>
              </a:ext>
            </a:extLst>
          </p:cNvPr>
          <p:cNvSpPr txBox="1"/>
          <p:nvPr/>
        </p:nvSpPr>
        <p:spPr>
          <a:xfrm>
            <a:off x="5663544" y="664205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https://commons.wikimedia.org/wiki/File:East_Roman.jpg</a:t>
            </a:r>
            <a:endParaRPr lang="en-US"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Ungarn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Anfänge des christlichen Königreiches</a:t>
            </a:r>
            <a:endParaRPr lang="de-DE" sz="2800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4213" y="1196975"/>
            <a:ext cx="7704137" cy="5889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Stephan der Heilige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Einführung der lateinischen Schrift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Besteuerung und Münzprägung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Öffnung der Pilgerwege nach Jerusalem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Bau von Königspfalzen und Hofdomänen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System von Comitaten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10 Bistümer, 1 Erzbistum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Einführung der Primogenitur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None/>
            </a:pPr>
            <a:r>
              <a:rPr lang="de-DE">
                <a:latin typeface="Footlight MT Light" pitchFamily="18" charset="0"/>
              </a:rPr>
              <a:t>Nachfolgekämpfe</a:t>
            </a:r>
          </a:p>
          <a:p>
            <a:pPr marL="457200" indent="-457200">
              <a:buFont typeface="Arial" charset="0"/>
              <a:buNone/>
            </a:pPr>
            <a:endParaRPr lang="de-DE">
              <a:latin typeface="Footlight MT Light" pitchFamily="18" charset="0"/>
            </a:endParaRPr>
          </a:p>
          <a:p>
            <a:pPr marL="457200" indent="-457200">
              <a:buFont typeface="Arial" charset="0"/>
              <a:buChar char="•"/>
            </a:pPr>
            <a:endParaRPr lang="de-DE" sz="2800" b="1">
              <a:latin typeface="Footlight MT Light" pitchFamily="18" charset="0"/>
            </a:endParaRPr>
          </a:p>
          <a:p>
            <a:pPr marL="457200" indent="-457200"/>
            <a:endParaRPr lang="de-DE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052513"/>
            <a:ext cx="325596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feld 3"/>
          <p:cNvSpPr txBox="1">
            <a:spLocks noChangeArrowheads="1"/>
          </p:cNvSpPr>
          <p:nvPr/>
        </p:nvSpPr>
        <p:spPr bwMode="auto">
          <a:xfrm>
            <a:off x="5029106" y="6238096"/>
            <a:ext cx="3255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latin typeface="Footlight MT Light" pitchFamily="18" charset="0"/>
              </a:rPr>
              <a:t>Statue von Stephan I. auf der Fischerbastei in Budapest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B82EC7-A431-4DF7-B842-B430DFE6372B}"/>
              </a:ext>
            </a:extLst>
          </p:cNvPr>
          <p:cNvSpPr txBox="1"/>
          <p:nvPr/>
        </p:nvSpPr>
        <p:spPr>
          <a:xfrm rot="5400000">
            <a:off x="5731028" y="3516500"/>
            <a:ext cx="5223214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https://commons.wikimedia.org/wiki/File:Aftnn_King_Stephen,_who_we_reckon_was_responsible_for_Christianity_in_eastern_Europe.jpg</a:t>
            </a:r>
            <a:endParaRPr lang="en-US" sz="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Bildnachweise</a:t>
            </a:r>
            <a:endParaRPr lang="de-DE" sz="2800" dirty="0">
              <a:latin typeface="Eurostil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D7ED655-7DD5-4CDB-9E35-BF468493EBDE}"/>
              </a:ext>
            </a:extLst>
          </p:cNvPr>
          <p:cNvSpPr txBox="1"/>
          <p:nvPr/>
        </p:nvSpPr>
        <p:spPr>
          <a:xfrm>
            <a:off x="323528" y="908720"/>
            <a:ext cx="800323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Footlight MT Light" panose="0204060206030A020304" pitchFamily="18" charset="0"/>
              </a:rPr>
              <a:t>VL 7a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https://commons.wikimedia.org/wiki/File:%D0%9F%D1%80%D0%B8%D1%91%D0%BC_%D0%9E%D0%BB%D1%8C%D0%B3%D0%B8_%D0%9A%D0%BE%D0%BD%D1%81%D1%82%D0%B0%D0%BD%D1%82%D0%B8%D0%BD%D0%BE%D0%BC_%D0%91%D0%B0%D0%B3%D1%80%D1%8F%D0%BD%D0%BE%D1%80%D0%BE%D0%B4%D0%BD%D1%8B%D0%BC_(2).jpg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https://commons.wikimedia.org/wiki/File:East_Roman.jpg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https://commons.wikimedia.org/wiki/File:Karte_M%C3%A4hrerreich_Mojm%C3%ADr_I.png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https://commons.wikimedia.org/wiki/File:Karte_M%C3%A4hrerreich_Svatopluk_I.png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https://upload.wikimedia.org/wikipedia/commons/0/00/Bulgarians_and_Slavs_VI-VII_century.png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https://commons.wikimedia.org/wiki/File:Pontic_steppe_region_around_650_AD.png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https://commons.wikimedia.org/wiki/File:Khazar1.png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https://commons.wikimedia.org/wiki/File:Cyril-methodius-small.jpg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https://www.timediver.de/img/geschichte/mh_Bulgarien_8.Jahrhundert.jpg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https://commons.wikimedia.org/wiki/File:Principalities_of_Kievan_Rus%27_(1054-1132).jpg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https://commons.wikimedia.org/wiki/File:Yaroslav_I_of_Russia_(Granovitaya_palata,_1881-2).jpg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https://commons.wikimedia.org/wiki/File:Polen_960-992.png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https://commons.wikimedia.org/wiki/File:Polska_1333_-_1370.png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https://commons.wikimedia.org/wiki/File:Matejko_Christianization_of_Poland.jpg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https://commons.wikimedia.org/wiki/File:Huns450.png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https://commons.wikimedia.org/wiki/File:Hunnenwanderung.png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https://commons.wikimedia.org/wiki/File:Kalandozasok.jpg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https://commons.wikimedia.org/wiki/File:Aftnn_King_Stephen,_who_we_reckon_was_responsible_for_Christianity_in_eastern_Europe.jpg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38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Balkanraum im Frühmittelalter</a:t>
            </a:r>
            <a:endParaRPr lang="de-DE" sz="2800">
              <a:latin typeface="Eurostile"/>
            </a:endParaRPr>
          </a:p>
        </p:txBody>
      </p:sp>
      <p:sp>
        <p:nvSpPr>
          <p:cNvPr id="16386" name="Textfeld 2"/>
          <p:cNvSpPr txBox="1">
            <a:spLocks noChangeArrowheads="1"/>
          </p:cNvSpPr>
          <p:nvPr/>
        </p:nvSpPr>
        <p:spPr bwMode="auto">
          <a:xfrm>
            <a:off x="0" y="4338638"/>
            <a:ext cx="9144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Mährerreich ca. 830					    Mährerreich ca. 890</a:t>
            </a:r>
          </a:p>
          <a:p>
            <a:endParaRPr lang="de-DE" sz="2800" b="1">
              <a:latin typeface="Footlight MT Light" pitchFamily="18" charset="0"/>
            </a:endParaRPr>
          </a:p>
          <a:p>
            <a:endParaRPr lang="de-DE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410845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410845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feld 1"/>
          <p:cNvSpPr txBox="1">
            <a:spLocks noChangeArrowheads="1"/>
          </p:cNvSpPr>
          <p:nvPr/>
        </p:nvSpPr>
        <p:spPr bwMode="auto">
          <a:xfrm>
            <a:off x="179388" y="6308725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000">
              <a:latin typeface="Footlight MT Light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46C760-3D21-4EE6-8DF4-7553E3701425}"/>
              </a:ext>
            </a:extLst>
          </p:cNvPr>
          <p:cNvSpPr txBox="1"/>
          <p:nvPr/>
        </p:nvSpPr>
        <p:spPr>
          <a:xfrm>
            <a:off x="5967220" y="4786260"/>
            <a:ext cx="3375856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https://commons.wikimedia.org/wiki/File:Karte_M%C3%A4hrerreich_Svatopluk_I.png</a:t>
            </a:r>
            <a:endParaRPr lang="en-US" sz="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CF49CB-E21B-4B6C-AFEB-90EC55AEB3FD}"/>
              </a:ext>
            </a:extLst>
          </p:cNvPr>
          <p:cNvSpPr txBox="1"/>
          <p:nvPr/>
        </p:nvSpPr>
        <p:spPr>
          <a:xfrm>
            <a:off x="947614" y="4785732"/>
            <a:ext cx="340116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https://commons.wikimedia.org/wiki/File:Karte_M%C3%A4hrerreich_Mojm%C3%ADr_I.png</a:t>
            </a:r>
            <a:endParaRPr lang="en-US" sz="600"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Balkanraum im Frühmittelalter</a:t>
            </a:r>
            <a:endParaRPr lang="de-DE" sz="2800">
              <a:latin typeface="Eurostile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831532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38DCCC-C17B-47AC-AEB7-86B4567F6C86}"/>
              </a:ext>
            </a:extLst>
          </p:cNvPr>
          <p:cNvSpPr txBox="1"/>
          <p:nvPr/>
        </p:nvSpPr>
        <p:spPr>
          <a:xfrm>
            <a:off x="5638238" y="6692666"/>
            <a:ext cx="357830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https://upload.wikimedia.org/wikipedia/commons/0/00/Bulgarians_and_Slavs_VI-VII_century.png</a:t>
            </a:r>
            <a:endParaRPr lang="en-US"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Balkanraum im Frühmittelalter</a:t>
            </a:r>
            <a:endParaRPr lang="de-DE" sz="2800">
              <a:latin typeface="Eurostile"/>
            </a:endParaRPr>
          </a:p>
        </p:txBody>
      </p:sp>
      <p:sp>
        <p:nvSpPr>
          <p:cNvPr id="18434" name="Textfeld 2"/>
          <p:cNvSpPr txBox="1">
            <a:spLocks noChangeArrowheads="1"/>
          </p:cNvSpPr>
          <p:nvPr/>
        </p:nvSpPr>
        <p:spPr bwMode="auto">
          <a:xfrm>
            <a:off x="827088" y="5568886"/>
            <a:ext cx="2555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Chazarenreich ca. 650</a:t>
            </a:r>
            <a:endParaRPr lang="de-DE" sz="2000" b="1">
              <a:latin typeface="Footlight MT Light" pitchFamily="18" charset="0"/>
            </a:endParaRPr>
          </a:p>
          <a:p>
            <a:endParaRPr lang="de-DE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1131888"/>
            <a:ext cx="4905376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325" y="1125538"/>
            <a:ext cx="4743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5452471" y="5567703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Chazarenreich ca. 820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E12FF6-C723-42AA-8889-69BCE2380F3E}"/>
              </a:ext>
            </a:extLst>
          </p:cNvPr>
          <p:cNvSpPr txBox="1"/>
          <p:nvPr/>
        </p:nvSpPr>
        <p:spPr>
          <a:xfrm>
            <a:off x="7173485" y="535143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https://commons.wikimedia.org/wiki/File:Khazar1.png</a:t>
            </a:r>
            <a:endParaRPr lang="en-US" sz="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6F3F07-46F9-48BE-8B66-3F1FA2EE6151}"/>
              </a:ext>
            </a:extLst>
          </p:cNvPr>
          <p:cNvSpPr txBox="1"/>
          <p:nvPr/>
        </p:nvSpPr>
        <p:spPr>
          <a:xfrm>
            <a:off x="1411562" y="5350905"/>
            <a:ext cx="3046875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https://commons.wikimedia.org/wiki/File:Pontic_steppe_region_around_650_AD.png</a:t>
            </a:r>
            <a:endParaRPr lang="en-US"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Rivalen: Rom und Konstantinopel</a:t>
            </a:r>
            <a:endParaRPr lang="de-DE" sz="2800">
              <a:latin typeface="Eurostile"/>
            </a:endParaRPr>
          </a:p>
        </p:txBody>
      </p:sp>
      <p:sp>
        <p:nvSpPr>
          <p:cNvPr id="19458" name="Textfeld 2"/>
          <p:cNvSpPr txBox="1">
            <a:spLocks noChangeArrowheads="1"/>
          </p:cNvSpPr>
          <p:nvPr/>
        </p:nvSpPr>
        <p:spPr bwMode="auto">
          <a:xfrm>
            <a:off x="4211638" y="1196975"/>
            <a:ext cx="4392612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M</a:t>
            </a:r>
            <a:r>
              <a:rPr lang="de-DE" sz="2400">
                <a:latin typeface="Footlight MT Light" pitchFamily="18" charset="0"/>
              </a:rPr>
              <a:t>ethod und Konstantin (Mönchsname: Kyrillos)             </a:t>
            </a:r>
            <a:endParaRPr lang="de-DE" sz="2400" b="1">
              <a:latin typeface="Footlight MT Light" pitchFamily="18" charset="0"/>
            </a:endParaRP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Byzantinische Missionare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Missionen zu den Chazaren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Hauptwirkungsgebiet: vermutlich Großmährisches Reich, Pannonien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Nachwirkung: Kyrillische Schrift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63" y="1412875"/>
            <a:ext cx="35512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feld 3"/>
          <p:cNvSpPr txBox="1">
            <a:spLocks noChangeArrowheads="1"/>
          </p:cNvSpPr>
          <p:nvPr/>
        </p:nvSpPr>
        <p:spPr bwMode="auto">
          <a:xfrm>
            <a:off x="1201644" y="6376208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Method und Kyrill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C2937A-625D-42DB-B92E-26A14E9FC2F1}"/>
              </a:ext>
            </a:extLst>
          </p:cNvPr>
          <p:cNvSpPr txBox="1"/>
          <p:nvPr/>
        </p:nvSpPr>
        <p:spPr>
          <a:xfrm>
            <a:off x="1836964" y="6262007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https://commons.wikimedia.org/wiki/File:Cyril-methodius-small.jpg</a:t>
            </a:r>
            <a:endParaRPr lang="en-US" sz="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Mission in Osteuropa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Rivalen: Rom und Konstantinopel</a:t>
            </a:r>
            <a:endParaRPr lang="de-DE" sz="2800">
              <a:latin typeface="Eurostile"/>
            </a:endParaRPr>
          </a:p>
        </p:txBody>
      </p:sp>
      <p:sp>
        <p:nvSpPr>
          <p:cNvPr id="43011" name="Textfeld 2"/>
          <p:cNvSpPr txBox="1">
            <a:spLocks noChangeArrowheads="1"/>
          </p:cNvSpPr>
          <p:nvPr/>
        </p:nvSpPr>
        <p:spPr bwMode="auto">
          <a:xfrm>
            <a:off x="539750" y="1196975"/>
            <a:ext cx="80645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Die Bulgarenmission</a:t>
            </a:r>
            <a:endParaRPr lang="de-DE" sz="2400" b="1">
              <a:latin typeface="Footlight MT Light" pitchFamily="18" charset="0"/>
            </a:endParaRP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Konkurrenz </a:t>
            </a:r>
          </a:p>
          <a:p>
            <a:r>
              <a:rPr lang="de-DE" sz="2400">
                <a:latin typeface="Footlight MT Light" pitchFamily="18" charset="0"/>
              </a:rPr>
              <a:t>Rom – Byzanz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Bischof Formosus von Porto  </a:t>
            </a:r>
          </a:p>
          <a:p>
            <a:r>
              <a:rPr lang="de-DE" sz="2400">
                <a:latin typeface="Footlight MT Light" pitchFamily="18" charset="0"/>
              </a:rPr>
              <a:t>(später Papst) als Missionar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Streit ums Erzbistum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Ergebnis: Byzanz gewinnt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981075"/>
            <a:ext cx="4838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feld 1"/>
          <p:cNvSpPr txBox="1">
            <a:spLocks noChangeArrowheads="1"/>
          </p:cNvSpPr>
          <p:nvPr/>
        </p:nvSpPr>
        <p:spPr bwMode="auto">
          <a:xfrm>
            <a:off x="5211763" y="6545489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Bulgarenreich 9. – 10. Jh</a:t>
            </a:r>
            <a:r>
              <a:rPr lang="de-DE" sz="200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B6F412-CFB9-4FFE-BA82-1A5F5A4F7BA7}"/>
              </a:ext>
            </a:extLst>
          </p:cNvPr>
          <p:cNvSpPr txBox="1"/>
          <p:nvPr/>
        </p:nvSpPr>
        <p:spPr>
          <a:xfrm>
            <a:off x="6474279" y="6474278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https://www.timediver.de/img/geschichte/mh_Bulgarien_8.Jahrhundert.jpg</a:t>
            </a:r>
            <a:endParaRPr lang="en-US" sz="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russischen Großfürstentümer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Gründungsmythen</a:t>
            </a:r>
            <a:endParaRPr lang="de-DE" sz="2800">
              <a:latin typeface="Eurostile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869950"/>
            <a:ext cx="4559300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feld 1"/>
          <p:cNvSpPr txBox="1">
            <a:spLocks noChangeArrowheads="1"/>
          </p:cNvSpPr>
          <p:nvPr/>
        </p:nvSpPr>
        <p:spPr bwMode="auto">
          <a:xfrm>
            <a:off x="179388" y="981075"/>
            <a:ext cx="41402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Erster Hauptort: Weliki Nowgorod</a:t>
            </a: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Bald Vormacht im Osten: </a:t>
            </a:r>
          </a:p>
          <a:p>
            <a:r>
              <a:rPr lang="de-DE" sz="2000">
                <a:latin typeface="Footlight MT Light" pitchFamily="18" charset="0"/>
              </a:rPr>
              <a:t>Kiew (gegr. 882)</a:t>
            </a:r>
          </a:p>
          <a:p>
            <a:r>
              <a:rPr lang="de-DE" sz="2000">
                <a:latin typeface="Footlight MT Light" pitchFamily="18" charset="0"/>
              </a:rPr>
              <a:t>„Kiewer Rus“ </a:t>
            </a: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Rußland: eine Gründung schwedischer Fernhändler?</a:t>
            </a:r>
          </a:p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1D4788-6CFC-419B-86FC-581858AD81D7}"/>
              </a:ext>
            </a:extLst>
          </p:cNvPr>
          <p:cNvSpPr txBox="1"/>
          <p:nvPr/>
        </p:nvSpPr>
        <p:spPr>
          <a:xfrm>
            <a:off x="2620736" y="6580415"/>
            <a:ext cx="18859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https://commons.wikimedia.org/wiki/File:Principalities_of_Kievan_Rus%27_(1054-1132).jpg</a:t>
            </a:r>
            <a:endParaRPr lang="en-US" sz="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Die russischen Großfürstentümer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Kiewer Rus</a:t>
            </a:r>
            <a:endParaRPr lang="de-DE" sz="2800">
              <a:latin typeface="Eurostile"/>
            </a:endParaRPr>
          </a:p>
        </p:txBody>
      </p:sp>
      <p:sp>
        <p:nvSpPr>
          <p:cNvPr id="44038" name="Rectangle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e-DE">
              <a:cs typeface="Calibri"/>
            </a:endParaRPr>
          </a:p>
        </p:txBody>
      </p:sp>
      <p:sp>
        <p:nvSpPr>
          <p:cNvPr id="44039" name="Rectangle 7"/>
          <p:cNvSpPr>
            <a:spLocks noGrp="1"/>
          </p:cNvSpPr>
          <p:nvPr>
            <p:ph type="body" sz="half" idx="2"/>
          </p:nvPr>
        </p:nvSpPr>
        <p:spPr>
          <a:xfrm>
            <a:off x="3194958" y="1600200"/>
            <a:ext cx="5491842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Großfürstin Olga (†969) holt</a:t>
            </a: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erste Missionare aus Byzanz,</a:t>
            </a: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Taufe ca. 957</a:t>
            </a:r>
          </a:p>
          <a:p>
            <a:pPr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(„Tochter des Basileus“)</a:t>
            </a:r>
          </a:p>
          <a:p>
            <a:endParaRPr lang="de-DE" sz="20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988 Taufe der Rus</a:t>
            </a: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Vladimir d. Hl. (Enkel Olgas)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Jaroslaw I. </a:t>
            </a:r>
            <a:r>
              <a:rPr lang="de-DE" sz="1800">
                <a:latin typeface="Footlight MT Light" pitchFamily="18" charset="0"/>
              </a:rPr>
              <a:t>(Alleinherrscher ab 1036)</a:t>
            </a:r>
          </a:p>
          <a:p>
            <a:pPr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Schwiegervater Europas</a:t>
            </a:r>
          </a:p>
        </p:txBody>
      </p:sp>
      <p:sp>
        <p:nvSpPr>
          <p:cNvPr id="44037" name="Textfeld 1"/>
          <p:cNvSpPr txBox="1">
            <a:spLocks noChangeArrowheads="1"/>
          </p:cNvSpPr>
          <p:nvPr/>
        </p:nvSpPr>
        <p:spPr bwMode="auto">
          <a:xfrm>
            <a:off x="522288" y="6086929"/>
            <a:ext cx="27767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Jaroslaw der Weise (1019 – 1054)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517E928-E17A-4FD5-B566-EFBEC4B5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" y="1600200"/>
            <a:ext cx="2242892" cy="445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2934B-A8E7-4698-A1FF-2B0738C7B11A}"/>
              </a:ext>
            </a:extLst>
          </p:cNvPr>
          <p:cNvSpPr txBox="1"/>
          <p:nvPr/>
        </p:nvSpPr>
        <p:spPr>
          <a:xfrm>
            <a:off x="2653393" y="5845629"/>
            <a:ext cx="20002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https://commons.wikimedia.org/wiki/File:Yaroslav_I_of_Russia_(Granovitaya_palata,_1881-2).jpg</a:t>
            </a:r>
            <a:endParaRPr lang="en-US" sz="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Bildschirmpräsentation (4:3)</PresentationFormat>
  <Paragraphs>219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Eurostile</vt:lpstr>
      <vt:lpstr>Footlight MT Light</vt:lpstr>
      <vt:lpstr>Symbol</vt:lpstr>
      <vt:lpstr>Larissa</vt:lpstr>
      <vt:lpstr>Europa im Mittelalter Grundzüge der mittelalterlichen Geschichte vom vorläufigen Ende des weströmischen Kaisertums 476 bis zur Entdeckung Amerikas 1492</vt:lpstr>
      <vt:lpstr>I.) Die Mission in Osteuropa 1.) Der Balkanraum im Frühmittelalter</vt:lpstr>
      <vt:lpstr>I.) Die Mission in Osteuropa 1.) Der Balkanraum im Frühmittelalter</vt:lpstr>
      <vt:lpstr>I.) Die Mission in Osteuropa 1.) Der Balkanraum im Frühmittelalter</vt:lpstr>
      <vt:lpstr>I.) Die Mission in Osteuropa 1.) Der Balkanraum im Frühmittelalter</vt:lpstr>
      <vt:lpstr>I.) Die Mission in Osteuropa 2.) Rivalen: Rom und Konstantinopel</vt:lpstr>
      <vt:lpstr>I.) Die Mission in Osteuropa 2.) Rivalen: Rom und Konstantinopel</vt:lpstr>
      <vt:lpstr>II.) Die russischen Großfürstentümer 1.) Gründungsmythen</vt:lpstr>
      <vt:lpstr>II.) Die russischen Großfürstentümer 2.) Die Kiewer Rus</vt:lpstr>
      <vt:lpstr>II.) Die russischen Großfürstentümer 3.) Die Gesellschaft</vt:lpstr>
      <vt:lpstr>III.) Polen 1.) Stammesfürstentümer des 8./9. Jahrhunderts</vt:lpstr>
      <vt:lpstr>III.) Polen 2.) Die Piasten</vt:lpstr>
      <vt:lpstr>III.) Polen 2.) Die Piasten</vt:lpstr>
      <vt:lpstr>III.) Polen 2.) Die Piasten</vt:lpstr>
      <vt:lpstr>III.) Polen 2.) Die Piasten</vt:lpstr>
      <vt:lpstr>III.) Polen 3.) Beziehungen zum Westen</vt:lpstr>
      <vt:lpstr>IV.) Ungarn 1.) Herkunft der Reiternomaden</vt:lpstr>
      <vt:lpstr>IV.) Ungarn 2.) Raubzüge nach Westen</vt:lpstr>
      <vt:lpstr>IV.) Ungarn 3.) Die Lechfeldschlacht</vt:lpstr>
      <vt:lpstr>IV.) Ungarn 3.) Die Anfänge des christlichen Königreiches</vt:lpstr>
      <vt:lpstr>Bildnachweise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 Europa im Zeitalter des Investiturstreits Europa im Zeitalter des Investiturstreits von der Syndode von Stri bis zum Wormser Konkordat 1046 -1122</dc:title>
  <dc:creator>admin</dc:creator>
  <cp:lastModifiedBy>Standard</cp:lastModifiedBy>
  <cp:revision>569</cp:revision>
  <cp:lastPrinted>2018-11-27T10:05:09Z</cp:lastPrinted>
  <dcterms:created xsi:type="dcterms:W3CDTF">2017-04-18T11:03:37Z</dcterms:created>
  <dcterms:modified xsi:type="dcterms:W3CDTF">2021-03-14T16:43:52Z</dcterms:modified>
</cp:coreProperties>
</file>