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39" r:id="rId3"/>
    <p:sldId id="640" r:id="rId4"/>
    <p:sldId id="645" r:id="rId5"/>
    <p:sldId id="646" r:id="rId6"/>
    <p:sldId id="649" r:id="rId7"/>
    <p:sldId id="688" r:id="rId8"/>
    <p:sldId id="656" r:id="rId9"/>
    <p:sldId id="650" r:id="rId10"/>
    <p:sldId id="651" r:id="rId11"/>
    <p:sldId id="652" r:id="rId12"/>
    <p:sldId id="653" r:id="rId13"/>
    <p:sldId id="654" r:id="rId14"/>
    <p:sldId id="687" r:id="rId1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149F"/>
    <a:srgbClr val="006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77" autoAdjust="0"/>
    <p:restoredTop sz="95267" autoAdjust="0"/>
  </p:normalViewPr>
  <p:slideViewPr>
    <p:cSldViewPr>
      <p:cViewPr varScale="1">
        <p:scale>
          <a:sx n="85" d="100"/>
          <a:sy n="85" d="100"/>
        </p:scale>
        <p:origin x="103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71434-2B87-4324-A8E9-44E24D291806}" type="datetimeFigureOut">
              <a:rPr lang="de-DE" smtClean="0"/>
              <a:t>12.03.2021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DD7F5-2E18-45D2-BF73-761BA67F4C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455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289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918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539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577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290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0301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388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483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929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677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155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BF2D7-C3E8-4C90-B465-0FAB9E3FD07F}" type="datetimeFigureOut">
              <a:rPr lang="de-DE" smtClean="0"/>
              <a:t>12.03.2021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257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04" y="548680"/>
            <a:ext cx="8928992" cy="1224136"/>
          </a:xfrm>
        </p:spPr>
        <p:txBody>
          <a:bodyPr>
            <a:noAutofit/>
          </a:bodyPr>
          <a:lstStyle/>
          <a:p>
            <a:r>
              <a:rPr lang="de-DE" sz="6000" b="1" u="sng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Europa im Mittelalter</a:t>
            </a:r>
            <a:r>
              <a:rPr lang="de-DE" sz="60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/>
            </a:r>
            <a:br>
              <a:rPr lang="de-DE" sz="60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</a:br>
            <a:r>
              <a:rPr lang="de-DE" sz="24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Grundzüge der mittelalterlichen Geschichte vom vorläufigen Ende des weströmischen Kaisertums 476 bis zur Entdeckung Amerikas 1492</a:t>
            </a:r>
            <a:endParaRPr lang="de-DE" sz="2000" b="1" dirty="0">
              <a:solidFill>
                <a:schemeClr val="bg2">
                  <a:lumMod val="50000"/>
                </a:schemeClr>
              </a:solidFill>
              <a:latin typeface="Footlight MT Light" panose="0204060206030A020304" pitchFamily="18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5852864"/>
            <a:ext cx="7920880" cy="672480"/>
          </a:xfrm>
        </p:spPr>
        <p:txBody>
          <a:bodyPr>
            <a:normAutofit/>
          </a:bodyPr>
          <a:lstStyle/>
          <a:p>
            <a:r>
              <a:rPr lang="de-DE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[VL 01A] </a:t>
            </a:r>
            <a:r>
              <a:rPr lang="de-DE" b="1" dirty="0" smtClean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Einführung </a:t>
            </a:r>
            <a:endParaRPr lang="de-DE" b="1" dirty="0">
              <a:solidFill>
                <a:schemeClr val="bg2">
                  <a:lumMod val="50000"/>
                </a:schemeClr>
              </a:solidFill>
              <a:latin typeface="Footlight MT Light" panose="0204060206030A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348880"/>
            <a:ext cx="2095500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>
            <a:extLst>
              <a:ext uri="{FF2B5EF4-FFF2-40B4-BE49-F238E27FC236}">
                <a16:creationId xmlns="" xmlns:a16="http://schemas.microsoft.com/office/drawing/2014/main" id="{D6DD93A7-79B4-44CA-9F7D-3BDE603FFFE0}"/>
              </a:ext>
            </a:extLst>
          </p:cNvPr>
          <p:cNvSpPr txBox="1"/>
          <p:nvPr/>
        </p:nvSpPr>
        <p:spPr>
          <a:xfrm>
            <a:off x="3419872" y="5474176"/>
            <a:ext cx="2808312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" dirty="0"/>
              <a:t>https://de.wikipedia.org/wiki/Datei:Helm_DSC02149.JPG</a:t>
            </a:r>
          </a:p>
        </p:txBody>
      </p:sp>
    </p:spTree>
    <p:extLst>
      <p:ext uri="{BB962C8B-B14F-4D97-AF65-F5344CB8AC3E}">
        <p14:creationId xmlns:p14="http://schemas.microsoft.com/office/powerpoint/2010/main" val="2679148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II.) Thematische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1.) Einführung in das Mittelalter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79512" y="902325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u="sng" dirty="0">
                <a:latin typeface="Footlight MT Light" panose="0204060206030A020304" pitchFamily="18" charset="0"/>
              </a:rPr>
              <a:t>Anfang des Mittelalters: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dirty="0">
                <a:latin typeface="Footlight MT Light" panose="0204060206030A020304" pitchFamily="18" charset="0"/>
              </a:rPr>
              <a:t>406/7 Rheinüberquerung der Germanen 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dirty="0">
                <a:latin typeface="Footlight MT Light" panose="0204060206030A020304" pitchFamily="18" charset="0"/>
              </a:rPr>
              <a:t>451 Konzil von Chalcedon 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b="1" dirty="0">
                <a:latin typeface="Footlight MT Light" panose="0204060206030A020304" pitchFamily="18" charset="0"/>
              </a:rPr>
              <a:t>476 </a:t>
            </a:r>
            <a:r>
              <a:rPr lang="de-DE" sz="2800" dirty="0">
                <a:latin typeface="Footlight MT Light" panose="0204060206030A020304" pitchFamily="18" charset="0"/>
              </a:rPr>
              <a:t>Absetzung des letzten weströmischen Kaisers 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b="1" dirty="0">
                <a:latin typeface="Footlight MT Light" panose="0204060206030A020304" pitchFamily="18" charset="0"/>
              </a:rPr>
              <a:t>525 </a:t>
            </a:r>
            <a:r>
              <a:rPr lang="de-DE" sz="2800" dirty="0">
                <a:latin typeface="Footlight MT Light" panose="0204060206030A020304" pitchFamily="18" charset="0"/>
              </a:rPr>
              <a:t>Ostertafeln des Dionysius </a:t>
            </a:r>
            <a:r>
              <a:rPr lang="de-DE" sz="2800" dirty="0" err="1">
                <a:latin typeface="Footlight MT Light" panose="0204060206030A020304" pitchFamily="18" charset="0"/>
              </a:rPr>
              <a:t>Exiguus</a:t>
            </a:r>
            <a:r>
              <a:rPr lang="de-DE" sz="2800" dirty="0">
                <a:latin typeface="Footlight MT Light" panose="0204060206030A020304" pitchFamily="18" charset="0"/>
              </a:rPr>
              <a:t> 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b="1" dirty="0">
                <a:latin typeface="Footlight MT Light" panose="0204060206030A020304" pitchFamily="18" charset="0"/>
              </a:rPr>
              <a:t>529 </a:t>
            </a:r>
            <a:r>
              <a:rPr lang="de-DE" sz="2800" dirty="0">
                <a:latin typeface="Footlight MT Light" panose="0204060206030A020304" pitchFamily="18" charset="0"/>
              </a:rPr>
              <a:t>Schließung der Akademie (Athen)/mögl. Gründung 	von Monte </a:t>
            </a:r>
            <a:r>
              <a:rPr lang="de-DE" sz="2800" dirty="0" err="1">
                <a:latin typeface="Footlight MT Light" panose="0204060206030A020304" pitchFamily="18" charset="0"/>
              </a:rPr>
              <a:t>Cassino</a:t>
            </a:r>
            <a:r>
              <a:rPr lang="de-DE" sz="2800" dirty="0">
                <a:latin typeface="Footlight MT Light" panose="0204060206030A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7640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II.) Thematische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1.) Einführung in das Mittelalter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79512" y="902325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u="sng" dirty="0">
                <a:latin typeface="Footlight MT Light" panose="0204060206030A020304" pitchFamily="18" charset="0"/>
              </a:rPr>
              <a:t>Ende des Mittelalters: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b="1" dirty="0">
                <a:latin typeface="Footlight MT Light" panose="0204060206030A020304" pitchFamily="18" charset="0"/>
              </a:rPr>
              <a:t>Ca. 1450 </a:t>
            </a:r>
            <a:r>
              <a:rPr lang="de-DE" sz="2800" dirty="0">
                <a:latin typeface="Footlight MT Light" panose="0204060206030A020304" pitchFamily="18" charset="0"/>
              </a:rPr>
              <a:t>Erfindung des Buchdrucks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dirty="0">
                <a:latin typeface="Footlight MT Light" panose="0204060206030A020304" pitchFamily="18" charset="0"/>
              </a:rPr>
              <a:t>1453 Eroberung Konstantinopels</a:t>
            </a:r>
          </a:p>
          <a:p>
            <a:r>
              <a:rPr lang="de-DE" sz="2800" dirty="0">
                <a:latin typeface="Footlight MT Light" panose="0204060206030A020304" pitchFamily="18" charset="0"/>
              </a:rPr>
              <a:t> </a:t>
            </a:r>
          </a:p>
          <a:p>
            <a:r>
              <a:rPr lang="de-DE" sz="2800" dirty="0">
                <a:latin typeface="Footlight MT Light" panose="0204060206030A020304" pitchFamily="18" charset="0"/>
              </a:rPr>
              <a:t>1477 Tod Karls des Kühnen 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b="1" dirty="0">
                <a:latin typeface="Footlight MT Light" panose="0204060206030A020304" pitchFamily="18" charset="0"/>
              </a:rPr>
              <a:t>1492 </a:t>
            </a:r>
            <a:r>
              <a:rPr lang="de-DE" sz="2800" dirty="0">
                <a:latin typeface="Footlight MT Light" panose="0204060206030A020304" pitchFamily="18" charset="0"/>
              </a:rPr>
              <a:t>Entdeckung Amerikas / Eroberung Granadas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dirty="0">
                <a:latin typeface="Footlight MT Light" panose="0204060206030A020304" pitchFamily="18" charset="0"/>
              </a:rPr>
              <a:t>1517 Reformation </a:t>
            </a:r>
          </a:p>
        </p:txBody>
      </p:sp>
    </p:spTree>
    <p:extLst>
      <p:ext uri="{BB962C8B-B14F-4D97-AF65-F5344CB8AC3E}">
        <p14:creationId xmlns:p14="http://schemas.microsoft.com/office/powerpoint/2010/main" val="773653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II.) Thematische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1.) Einführung in das Mittelalter</a:t>
            </a:r>
            <a:endParaRPr lang="de-DE" sz="2800" dirty="0">
              <a:latin typeface="Eurostile" panose="020B0504020202050204" pitchFamily="34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063370"/>
              </p:ext>
            </p:extLst>
          </p:nvPr>
        </p:nvGraphicFramePr>
        <p:xfrm>
          <a:off x="467544" y="836713"/>
          <a:ext cx="8196064" cy="6077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90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394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61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458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35388"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Frankreich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Deutschland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England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5388"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Merowinger </a:t>
                      </a:r>
                      <a:r>
                        <a:rPr lang="de-DE" sz="1600" dirty="0">
                          <a:latin typeface="Footlight MT Light" panose="0204060206030A020304" pitchFamily="18" charset="0"/>
                        </a:rPr>
                        <a:t>(bis 751)</a:t>
                      </a:r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Früh-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Anglo-</a:t>
                      </a:r>
                      <a:r>
                        <a:rPr lang="de-DE" dirty="0" err="1">
                          <a:latin typeface="Footlight MT Light" panose="0204060206030A020304" pitchFamily="18" charset="0"/>
                        </a:rPr>
                        <a:t>Saxon</a:t>
                      </a:r>
                      <a:endParaRPr lang="de-DE" dirty="0">
                        <a:latin typeface="Footlight MT Light" panose="0204060206030A020304" pitchFamily="18" charset="0"/>
                      </a:endParaRPr>
                    </a:p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 Age</a:t>
                      </a: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80091">
                <a:tc gridSpan="2"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latin typeface="Footlight MT Light" panose="0204060206030A020304" pitchFamily="18" charset="0"/>
                        </a:rPr>
                        <a:t> (bis 987)</a:t>
                      </a:r>
                      <a:r>
                        <a:rPr lang="de-DE" dirty="0">
                          <a:latin typeface="Footlight MT Light" panose="0204060206030A020304" pitchFamily="18" charset="0"/>
                        </a:rPr>
                        <a:t>    Karolinger     </a:t>
                      </a:r>
                      <a:r>
                        <a:rPr lang="de-DE" sz="1600" dirty="0">
                          <a:latin typeface="Footlight MT Light" panose="0204060206030A020304" pitchFamily="18" charset="0"/>
                        </a:rPr>
                        <a:t>(bis 911)</a:t>
                      </a:r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0046">
                <a:tc rowSpan="2"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Kapetinger </a:t>
                      </a:r>
                      <a:r>
                        <a:rPr lang="de-DE" sz="1400" dirty="0">
                          <a:latin typeface="Footlight MT Light" panose="0204060206030A020304" pitchFamily="18" charset="0"/>
                        </a:rPr>
                        <a:t>(bis 1328)</a:t>
                      </a:r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latin typeface="Footlight MT Light" panose="0204060206030A020304" pitchFamily="18" charset="0"/>
                        </a:rPr>
                        <a:t>Ottonen </a:t>
                      </a:r>
                      <a:r>
                        <a:rPr lang="de-DE" sz="1800">
                          <a:latin typeface="Footlight MT Light" panose="0204060206030A020304" pitchFamily="18" charset="0"/>
                        </a:rPr>
                        <a:t>(919-1024) </a:t>
                      </a:r>
                      <a:endParaRPr lang="de-DE" sz="1800" dirty="0">
                        <a:latin typeface="Footlight MT Light" panose="0204060206030A020304" pitchFamily="18" charset="0"/>
                      </a:endParaRPr>
                    </a:p>
                    <a:p>
                      <a:pPr algn="ctr"/>
                      <a:endParaRPr lang="de-DE" dirty="0">
                        <a:latin typeface="Footlight MT Light" panose="0204060206030A020304" pitchFamily="18" charset="0"/>
                      </a:endParaRPr>
                    </a:p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Salier </a:t>
                      </a:r>
                      <a:r>
                        <a:rPr lang="de-DE" sz="1600" dirty="0">
                          <a:latin typeface="Footlight MT Light" panose="0204060206030A020304" pitchFamily="18" charset="0"/>
                        </a:rPr>
                        <a:t>(bis</a:t>
                      </a:r>
                      <a:r>
                        <a:rPr lang="de-DE" sz="1400" dirty="0">
                          <a:latin typeface="Footlight MT Light" panose="0204060206030A020304" pitchFamily="18" charset="0"/>
                        </a:rPr>
                        <a:t> 1125</a:t>
                      </a:r>
                      <a:r>
                        <a:rPr lang="de-DE" sz="1600" dirty="0">
                          <a:latin typeface="Footlight MT Light" panose="0204060206030A020304" pitchFamily="18" charset="0"/>
                        </a:rPr>
                        <a:t>)</a:t>
                      </a:r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Hoch-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Footlight MT Light" panose="0204060206030A020304" pitchFamily="18" charset="0"/>
                        </a:rPr>
                        <a:t>1066 Norman </a:t>
                      </a:r>
                      <a:r>
                        <a:rPr lang="de-DE" sz="1400" dirty="0" err="1">
                          <a:latin typeface="Footlight MT Light" panose="0204060206030A020304" pitchFamily="18" charset="0"/>
                        </a:rPr>
                        <a:t>Conquest</a:t>
                      </a:r>
                      <a:endParaRPr lang="de-DE" sz="1400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804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Normannen</a:t>
                      </a:r>
                    </a:p>
                    <a:p>
                      <a:pPr algn="ctr"/>
                      <a:endParaRPr lang="de-DE" dirty="0">
                        <a:latin typeface="Footlight MT Light" panose="0204060206030A020304" pitchFamily="18" charset="0"/>
                      </a:endParaRPr>
                    </a:p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Plantagenet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80091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  </a:t>
                      </a:r>
                    </a:p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Staufer </a:t>
                      </a:r>
                      <a:r>
                        <a:rPr lang="de-DE" sz="1600" dirty="0">
                          <a:latin typeface="Footlight MT Light" panose="0204060206030A020304" pitchFamily="18" charset="0"/>
                        </a:rPr>
                        <a:t>(bis 1250)</a:t>
                      </a:r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80091"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Footlight MT Light" panose="0204060206030A020304" pitchFamily="18" charset="0"/>
                        </a:rPr>
                        <a:t>Valois </a:t>
                      </a:r>
                      <a:r>
                        <a:rPr lang="de-DE" sz="1600" dirty="0">
                          <a:latin typeface="Footlight MT Light" panose="0204060206030A020304" pitchFamily="18" charset="0"/>
                        </a:rPr>
                        <a:t>(bis</a:t>
                      </a:r>
                      <a:r>
                        <a:rPr lang="de-DE" sz="1600" baseline="0" dirty="0">
                          <a:latin typeface="Footlight MT Light" panose="0204060206030A020304" pitchFamily="18" charset="0"/>
                        </a:rPr>
                        <a:t> 1589)</a:t>
                      </a:r>
                      <a:endParaRPr lang="de-DE" sz="1600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latin typeface="Footlight MT Light" panose="0204060206030A020304" pitchFamily="18" charset="0"/>
                        </a:rPr>
                        <a:t>Wechselnde</a:t>
                      </a:r>
                      <a:r>
                        <a:rPr lang="de-DE" sz="1800" baseline="0" dirty="0">
                          <a:latin typeface="Footlight MT Light" panose="0204060206030A020304" pitchFamily="18" charset="0"/>
                        </a:rPr>
                        <a:t> Dynastien </a:t>
                      </a:r>
                      <a:r>
                        <a:rPr lang="de-DE" sz="1600" baseline="0" dirty="0">
                          <a:latin typeface="Footlight MT Light" panose="0204060206030A020304" pitchFamily="18" charset="0"/>
                        </a:rPr>
                        <a:t>(Habsburger/ Wittelsbacher/ Luxemburger u.a.)</a:t>
                      </a:r>
                      <a:endParaRPr lang="de-DE" sz="1600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latin typeface="Footlight MT Light" panose="0204060206030A020304" pitchFamily="18" charset="0"/>
                        </a:rPr>
                        <a:t>Spät- mittelalter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5388">
                <a:tc>
                  <a:txBody>
                    <a:bodyPr/>
                    <a:lstStyle/>
                    <a:p>
                      <a:pPr algn="ctr"/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916761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248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II.) Thematische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2.) Gliederung der Vorlesung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504" y="980728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13314" name="Picture 2" descr="C:\Users\admin\Desktop\VL Europa im Mittelalter WS 1819\Bildmaterial\Übersichtsgliederu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765795"/>
            <a:ext cx="4266670" cy="619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177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0DFFF0FA-04A2-4E3D-A210-866858D53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Footlight MT Light" panose="0204060206030A020304" pitchFamily="18" charset="0"/>
              </a:rPr>
              <a:t>Bildnachweise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D981C486-730F-4FE7-8ED8-22C4BE0A7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u="sng" dirty="0">
                <a:latin typeface="Footlight MT Light" panose="0204060206030A020304" pitchFamily="18" charset="0"/>
              </a:rPr>
              <a:t>https://de.wikipedia.org/wiki/Datei:Helm_DSC02149.JPG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067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/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I.) Technische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1.) Modulzuordnung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Eurostile" panose="020B0504020202050204" pitchFamily="34" charset="0"/>
              </a:rPr>
              <a:t/>
            </a:r>
            <a:br>
              <a:rPr lang="de-DE" sz="2800" dirty="0">
                <a:latin typeface="Eurostile" panose="020B0504020202050204" pitchFamily="34" charset="0"/>
              </a:rPr>
            </a:br>
            <a:endParaRPr lang="de-DE" sz="2800" dirty="0">
              <a:latin typeface="Eurostile" panose="020B0504020202050204" pitchFamily="34" charset="0"/>
            </a:endParaRPr>
          </a:p>
        </p:txBody>
      </p:sp>
      <p:pic>
        <p:nvPicPr>
          <p:cNvPr id="2050" name="Picture 2" descr="C:\Users\admin\Desktop\VL Europa im Mittelalter WS 1819\Bildmaterial\FW-GM-MA 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8838956" cy="2687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\Desktop\VL Europa im Mittelalter WS 1819\Bildmaterial\FW GM MA 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09220"/>
            <a:ext cx="8410773" cy="783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\Desktop\VL Europa im Mittelalter WS 1819\Bildmaterial\FW GM MA 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14" y="4198457"/>
            <a:ext cx="9128398" cy="2542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532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I.) Technische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2.) Prüfungsleistungen</a:t>
            </a:r>
            <a:endParaRPr lang="de-DE" sz="2800" dirty="0">
              <a:latin typeface="Eurostile" panose="020B0504020202050204" pitchFamily="34" charset="0"/>
            </a:endParaRPr>
          </a:p>
        </p:txBody>
      </p:sp>
      <p:pic>
        <p:nvPicPr>
          <p:cNvPr id="3075" name="Picture 3" descr="C:\Users\admin\Desktop\VL Europa im Mittelalter WS 1819\Bildmaterial\Klausurfragen beispiel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15325"/>
            <a:ext cx="7776864" cy="6042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7596336" y="1484784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1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596336" y="2345070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1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7596336" y="3645024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1493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I.) Technische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2.) Prüfungsleistungen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dirty="0">
                <a:latin typeface="Footlight MT Light" panose="0204060206030A020304" pitchFamily="18" charset="0"/>
              </a:rPr>
              <a:t>Lösung: nächste Folie</a:t>
            </a:r>
          </a:p>
        </p:txBody>
      </p:sp>
      <p:pic>
        <p:nvPicPr>
          <p:cNvPr id="5122" name="Picture 2" descr="C:\Users\admin\Desktop\VL Europa im Mittelalter WS 1819\Bildmaterial\klausurfragen beispiel 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447" y="1916832"/>
            <a:ext cx="917253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536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I.) Technische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2.) Prüfungsleistungen</a:t>
            </a:r>
            <a:endParaRPr lang="de-DE" sz="2800" dirty="0">
              <a:latin typeface="Eurostile" panose="020B0504020202050204" pitchFamily="34" charset="0"/>
            </a:endParaRPr>
          </a:p>
        </p:txBody>
      </p:sp>
      <p:pic>
        <p:nvPicPr>
          <p:cNvPr id="4097" name="Picture 1" descr="C:\Users\admin\Desktop\VL Europa im Mittelalter WS 1819\Bildmaterial\Klausur beispielfragen 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1960613"/>
            <a:ext cx="9217024" cy="2764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05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I.) Technische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3.) Semesterapparat und </a:t>
            </a:r>
            <a:r>
              <a:rPr lang="de-DE" sz="2800" dirty="0" smtClean="0">
                <a:latin typeface="Footlight MT Light" panose="0204060206030A020304" pitchFamily="18" charset="0"/>
              </a:rPr>
              <a:t>Begleitmaterialien</a:t>
            </a:r>
            <a:endParaRPr lang="de-DE" sz="2800" dirty="0">
              <a:latin typeface="Eurostile" panose="020B050402020205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1596"/>
            <a:ext cx="9144000" cy="541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33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I.) Technische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3.) Semesterapparat </a:t>
            </a:r>
            <a:r>
              <a:rPr lang="de-DE" sz="2800">
                <a:latin typeface="Footlight MT Light" panose="0204060206030A020304" pitchFamily="18" charset="0"/>
              </a:rPr>
              <a:t>und </a:t>
            </a:r>
            <a:r>
              <a:rPr lang="de-DE" sz="2800" smtClean="0">
                <a:latin typeface="Footlight MT Light" panose="0204060206030A020304" pitchFamily="18" charset="0"/>
              </a:rPr>
              <a:t>Begleitmaterialien</a:t>
            </a:r>
            <a:endParaRPr lang="de-DE" sz="2800" dirty="0">
              <a:latin typeface="Eurostile" panose="020B050402020205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1596"/>
            <a:ext cx="9144000" cy="541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81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I.) Technische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3.) Semesterapparat und Begleitmaterialien</a:t>
            </a:r>
            <a:endParaRPr lang="de-DE" sz="2800" dirty="0">
              <a:latin typeface="Eurostile" panose="020B0504020202050204" pitchFamily="34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54" y="955521"/>
            <a:ext cx="8947542" cy="5799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147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I.) Technische Einführung</a:t>
            </a:r>
            <a:br>
              <a:rPr lang="de-DE" sz="2800" dirty="0">
                <a:latin typeface="Footlight MT Light" panose="0204060206030A020304" pitchFamily="18" charset="0"/>
              </a:rPr>
            </a:br>
            <a:r>
              <a:rPr lang="de-DE" sz="2800" dirty="0">
                <a:latin typeface="Footlight MT Light" panose="0204060206030A020304" pitchFamily="18" charset="0"/>
              </a:rPr>
              <a:t>3.) Semesterapparat und Begleitmaterialien</a:t>
            </a:r>
            <a:endParaRPr lang="de-DE" sz="2800" dirty="0">
              <a:latin typeface="Eurostile" panose="020B050402020205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899591"/>
            <a:ext cx="8958487" cy="6256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43983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Bildschirmpräsentation 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Bradley Hand ITC</vt:lpstr>
      <vt:lpstr>Calibri</vt:lpstr>
      <vt:lpstr>Eurostile</vt:lpstr>
      <vt:lpstr>Footlight MT Light</vt:lpstr>
      <vt:lpstr>Larissa</vt:lpstr>
      <vt:lpstr>Europa im Mittelalter Grundzüge der mittelalterlichen Geschichte vom vorläufigen Ende des weströmischen Kaisertums 476 bis zur Entdeckung Amerikas 1492</vt:lpstr>
      <vt:lpstr> I.) Technische Einführung 1.) Modulzuordnung  </vt:lpstr>
      <vt:lpstr>I.) Technische Einführung 2.) Prüfungsleistungen</vt:lpstr>
      <vt:lpstr>I.) Technische Einführung 2.) Prüfungsleistungen</vt:lpstr>
      <vt:lpstr>I.) Technische Einführung 2.) Prüfungsleistungen</vt:lpstr>
      <vt:lpstr>I.) Technische Einführung 3.) Semesterapparat und Begleitmaterialien</vt:lpstr>
      <vt:lpstr>I.) Technische Einführung 3.) Semesterapparat und Begleitmaterialien</vt:lpstr>
      <vt:lpstr>I.) Technische Einführung 3.) Semesterapparat und Begleitmaterialien</vt:lpstr>
      <vt:lpstr>I.) Technische Einführung 3.) Semesterapparat und Begleitmaterialien</vt:lpstr>
      <vt:lpstr>II.) Thematische Einführung 1.) Einführung in das Mittelalter</vt:lpstr>
      <vt:lpstr>II.) Thematische Einführung 1.) Einführung in das Mittelalter</vt:lpstr>
      <vt:lpstr>II.) Thematische Einführung 1.) Einführung in das Mittelalter</vt:lpstr>
      <vt:lpstr>II.) Thematische Einführung 2.) Gliederung der Vorlesung</vt:lpstr>
      <vt:lpstr>Bildnachweise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 Europa im Zeitalter des Investiturstreits Europa im Zeitalter des Investiturstreits von der Syndode von Stri bis zum Wormser Konkordat 1046 -1122</dc:title>
  <dc:creator>admin</dc:creator>
  <cp:lastModifiedBy>Standard</cp:lastModifiedBy>
  <cp:revision>250</cp:revision>
  <dcterms:created xsi:type="dcterms:W3CDTF">2017-04-18T11:03:37Z</dcterms:created>
  <dcterms:modified xsi:type="dcterms:W3CDTF">2021-03-12T17:00:50Z</dcterms:modified>
</cp:coreProperties>
</file>