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varScale="1">
        <p:scale>
          <a:sx n="53" d="100"/>
          <a:sy n="53" d="100"/>
        </p:scale>
        <p:origin x="79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61" name="Titeltext"/>
          <p:cNvSpPr txBox="1">
            <a:spLocks noGrp="1"/>
          </p:cNvSpPr>
          <p:nvPr>
            <p:ph type="title"/>
          </p:nvPr>
        </p:nvSpPr>
        <p:spPr>
          <a:prstGeom prst="rect">
            <a:avLst/>
          </a:prstGeom>
        </p:spPr>
        <p:txBody>
          <a:bodyPr/>
          <a:lstStyle/>
          <a:p>
            <a:r>
              <a:t>Titeltext</a:t>
            </a:r>
          </a:p>
        </p:txBody>
      </p:sp>
      <p:sp>
        <p:nvSpPr>
          <p:cNvPr id="62" name="Textebene 1…"/>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6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14.t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hyperlink" Target="https://de.wikipedia.org/wiki/Gratia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17.t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18.t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19.t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0.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1.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ie Schlacht bei Adrianopel 378 n. Chr."/>
          <p:cNvSpPr txBox="1">
            <a:spLocks noGrp="1"/>
          </p:cNvSpPr>
          <p:nvPr>
            <p:ph type="title"/>
          </p:nvPr>
        </p:nvSpPr>
        <p:spPr>
          <a:xfrm>
            <a:off x="952500" y="612033"/>
            <a:ext cx="22479000" cy="1574801"/>
          </a:xfrm>
          <a:prstGeom prst="rect">
            <a:avLst/>
          </a:prstGeom>
        </p:spPr>
        <p:txBody>
          <a:bodyPr/>
          <a:lstStyle/>
          <a:p>
            <a:r>
              <a:t>Die Schlacht bei Adrianopel 378 n. Chr.</a:t>
            </a:r>
          </a:p>
        </p:txBody>
      </p:sp>
      <p:sp>
        <p:nvSpPr>
          <p:cNvPr id="126" name="Vorlesung: Die Spätantike…"/>
          <p:cNvSpPr txBox="1"/>
          <p:nvPr/>
        </p:nvSpPr>
        <p:spPr>
          <a:xfrm>
            <a:off x="920750" y="11529095"/>
            <a:ext cx="14846300" cy="1732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57200">
              <a:defRPr sz="2400">
                <a:solidFill>
                  <a:srgbClr val="5B5854"/>
                </a:solidFill>
                <a:uFill>
                  <a:solidFill>
                    <a:srgbClr val="000000"/>
                  </a:solidFill>
                </a:uFill>
              </a:defRPr>
            </a:pPr>
            <a:r>
              <a:rPr lang="de-DE" dirty="0"/>
              <a:t>Brückenkurs</a:t>
            </a:r>
            <a:r>
              <a:rPr dirty="0"/>
              <a:t>: Die </a:t>
            </a:r>
            <a:r>
              <a:rPr dirty="0" err="1"/>
              <a:t>Spätantike</a:t>
            </a:r>
            <a:endParaRPr dirty="0"/>
          </a:p>
          <a:p>
            <a:pPr algn="l" defTabSz="457200">
              <a:defRPr sz="2400">
                <a:solidFill>
                  <a:srgbClr val="5B5854"/>
                </a:solidFill>
              </a:defRPr>
            </a:pPr>
            <a:r>
              <a:rPr dirty="0"/>
              <a:t>WS 2021/22</a:t>
            </a:r>
          </a:p>
          <a:p>
            <a:pPr algn="l" defTabSz="457200">
              <a:defRPr sz="2400">
                <a:solidFill>
                  <a:srgbClr val="5B5854"/>
                </a:solidFill>
              </a:defRPr>
            </a:pPr>
            <a:r>
              <a:rPr dirty="0"/>
              <a:t>Dr. Timo </a:t>
            </a:r>
            <a:r>
              <a:rPr dirty="0" err="1"/>
              <a:t>Klär</a:t>
            </a:r>
            <a:endParaRPr dirty="0"/>
          </a:p>
        </p:txBody>
      </p:sp>
      <p:pic>
        <p:nvPicPr>
          <p:cNvPr id="127" name="Bild" descr="Bild"/>
          <p:cNvPicPr>
            <a:picLocks noChangeAspect="1"/>
          </p:cNvPicPr>
          <p:nvPr/>
        </p:nvPicPr>
        <p:blipFill>
          <a:blip r:embed="rId4"/>
          <a:stretch>
            <a:fillRect/>
          </a:stretch>
        </p:blipFill>
        <p:spPr>
          <a:xfrm>
            <a:off x="5728409" y="2221997"/>
            <a:ext cx="6826414" cy="10303618"/>
          </a:xfrm>
          <a:prstGeom prst="rect">
            <a:avLst/>
          </a:prstGeom>
          <a:ln w="12700">
            <a:miter lim="400000"/>
          </a:ln>
        </p:spPr>
      </p:pic>
      <p:pic>
        <p:nvPicPr>
          <p:cNvPr id="128" name="Bild" descr="Bil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34141" y="2221997"/>
            <a:ext cx="7547180" cy="10303670"/>
          </a:xfrm>
          <a:prstGeom prst="rect">
            <a:avLst/>
          </a:prstGeom>
          <a:ln w="12700">
            <a:miter lim="400000"/>
          </a:ln>
        </p:spPr>
      </p:pic>
      <p:pic>
        <p:nvPicPr>
          <p:cNvPr id="12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3738627" y="708805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46" fill="hold"/>
                                        <p:tgtEl>
                                          <p:spTgt spid="1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II. Die Westgoten verlangen Einlass in das römische Reich"/>
          <p:cNvSpPr txBox="1">
            <a:spLocks noGrp="1"/>
          </p:cNvSpPr>
          <p:nvPr>
            <p:ph type="title"/>
          </p:nvPr>
        </p:nvSpPr>
        <p:spPr>
          <a:prstGeom prst="rect">
            <a:avLst/>
          </a:prstGeom>
        </p:spPr>
        <p:txBody>
          <a:bodyPr>
            <a:normAutofit fontScale="90000"/>
          </a:bodyPr>
          <a:lstStyle/>
          <a:p>
            <a:pPr algn="ctr" defTabSz="602615">
              <a:defRPr sz="6351"/>
            </a:pPr>
            <a:endParaRPr/>
          </a:p>
          <a:p>
            <a:pPr algn="ctr" defTabSz="602615">
              <a:defRPr sz="6351"/>
            </a:pPr>
            <a:r>
              <a:t>III. Die Westgoten verlangen Einlass in das römische Reich</a:t>
            </a:r>
          </a:p>
        </p:txBody>
      </p:sp>
      <p:sp>
        <p:nvSpPr>
          <p:cNvPr id="178" name="Ammianus Marcellinus (31,5): Fritigern rückte nur zögernd vor und gelangte in langsamen Märschen mit der Zeit nach Marcianopolis. Hier trat noch ein anderes schreckliches Ereignis ein, das die zum Untergang des Staates glimmenden Fackeln der Rachegeister"/>
          <p:cNvSpPr txBox="1">
            <a:spLocks noGrp="1"/>
          </p:cNvSpPr>
          <p:nvPr>
            <p:ph type="body" idx="1"/>
          </p:nvPr>
        </p:nvSpPr>
        <p:spPr>
          <a:prstGeom prst="rect">
            <a:avLst/>
          </a:prstGeom>
        </p:spPr>
        <p:txBody>
          <a:bodyPr>
            <a:normAutofit lnSpcReduction="10000"/>
          </a:bodyPr>
          <a:lstStyle/>
          <a:p>
            <a:pPr marL="427879" indent="-427879" defTabSz="676909">
              <a:spcBef>
                <a:spcPts val="3600"/>
              </a:spcBef>
              <a:buClr>
                <a:srgbClr val="BEBEBE"/>
              </a:buClr>
              <a:buSzPct val="125000"/>
              <a:buChar char="•"/>
              <a:defRPr sz="3443" b="1"/>
            </a:pPr>
            <a:r>
              <a:t>Ammianus Marcellinus (31,5): </a:t>
            </a:r>
            <a:r>
              <a:rPr b="0" i="1"/>
              <a:t>Fritigern rückte nur zögernd vor und gelangte in langsamen Märschen mit der Zeit nach Marcianopolis. Hier trat noch ein anderes schreckliches Ereignis ein, das die zum Untergang des Staates glimmenden Fackeln der Rachegeister zu hellem Brand entfachte. Lupicinus lud Alaviv und Fritigern zu einem Gelage ein, hielt aber die Masse der Barbaren durch die Aufstellung militärischer Posten weit von den Mauern der Stadt fern. Als die Menge nun mit angelegentlichen Bitten Einlaß forderte, um sich Lebensmittel zu besorgen, da sie ja unter unserer Herrschaft stünde und mit uns einig sei, kam es zwischen den Einwohnern und den Abgewiesenen zu größeren Streitigkeiten und schließlich zu einem Handgemenge. Da sie merkten, daß man einige ihrer Verwandten in feindseliger Absicht fortschleppte, gerieten die Barbaren in heftigen Zorn, erschlugen eine Anzahl Soldaten und zogen ihnen di Rüstungen aus. Über diese Vorfälle wurde Lupicinus (der gerade mit Fritigern und Alaviv ein Gelage veranstaltete) durch einen geheimen Boten unterrichtet; (…) daraufhin ließ er alle Begleiter erschlagen, die zu Ehren und zum Schutz der beiden Häuptlinge vor dem Prätorium Wache hielten. Die Nachricht hiervon wurde von dem Volk, das vor den Mauern lagerte, mit Unwillen aufgenommen; es rottete sich allmählich zusammen, um die vermeintlich gewaltsam zurückgehaltenen Könige zu rächen, und stieß viele furchtbaren Drohungen aus. (Fritigern und Alaviv konnten entkommen), sie sollten aber nun aus verschiedenen Gründen Anlass zum Krieg haben. Sobald die fama diese Vorgänge verbreitet hatte, entbrannte das gesamte Volk der Terwingen vor Kampfbegier. In dieser furchtbaren Lage und angesichts von Vorboten schlimmster Gefahren erhoben sie nach ihrer Gewohnheit die Feldzeichen, das furchtbare Getöse ihrer Kriegstrompeten ließ sich vernehmen, und Plündererscharen rotteten sich zusammen. Sie raubten Gutshöfe aus, setzten sie in Brand und richteten Verwüstungen an, soweit sie ein Ziel finden konnten.     </a:t>
            </a:r>
          </a:p>
        </p:txBody>
      </p:sp>
      <p:pic>
        <p:nvPicPr>
          <p:cNvPr id="17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7620288" y="120332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38" fill="hold"/>
                                        <p:tgtEl>
                                          <p:spTgt spid="1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Bild" descr="Bild"/>
          <p:cNvPicPr>
            <a:picLocks noGrp="1" noChangeAspect="1"/>
          </p:cNvPicPr>
          <p:nvPr>
            <p:ph type="pic" idx="21"/>
          </p:nvPr>
        </p:nvPicPr>
        <p:blipFill>
          <a:blip r:embed="rId4"/>
          <a:srcRect/>
          <a:stretch>
            <a:fillRect/>
          </a:stretch>
        </p:blipFill>
        <p:spPr>
          <a:xfrm>
            <a:off x="12580564" y="4410075"/>
            <a:ext cx="10363201" cy="7772400"/>
          </a:xfrm>
          <a:prstGeom prst="rect">
            <a:avLst/>
          </a:prstGeom>
          <a:ln w="12700">
            <a:miter lim="400000"/>
          </a:ln>
        </p:spPr>
      </p:pic>
      <p:sp>
        <p:nvSpPr>
          <p:cNvPr id="182" name="IV. Der Konflikt eskaliert"/>
          <p:cNvSpPr txBox="1">
            <a:spLocks noGrp="1"/>
          </p:cNvSpPr>
          <p:nvPr>
            <p:ph type="title"/>
          </p:nvPr>
        </p:nvSpPr>
        <p:spPr>
          <a:prstGeom prst="rect">
            <a:avLst/>
          </a:prstGeom>
        </p:spPr>
        <p:txBody>
          <a:bodyPr/>
          <a:lstStyle>
            <a:lvl1pPr algn="ctr"/>
          </a:lstStyle>
          <a:p>
            <a:r>
              <a:t>IV. Der Konflikt eskaliert</a:t>
            </a:r>
          </a:p>
        </p:txBody>
      </p:sp>
      <p:sp>
        <p:nvSpPr>
          <p:cNvPr id="183" name="Verstärkung der Goten durch gotische Auxiliareinheiten in römischen Diensten, germanische Sklaven und Arbeiter in thrakischen Goldbergwerken.…"/>
          <p:cNvSpPr txBox="1">
            <a:spLocks noGrp="1"/>
          </p:cNvSpPr>
          <p:nvPr>
            <p:ph type="body" sz="half" idx="1"/>
          </p:nvPr>
        </p:nvSpPr>
        <p:spPr>
          <a:xfrm>
            <a:off x="1553382" y="4321175"/>
            <a:ext cx="10744201" cy="7950200"/>
          </a:xfrm>
          <a:prstGeom prst="rect">
            <a:avLst/>
          </a:prstGeom>
        </p:spPr>
        <p:txBody>
          <a:bodyPr>
            <a:normAutofit lnSpcReduction="10000"/>
          </a:bodyPr>
          <a:lstStyle/>
          <a:p>
            <a:pPr marL="459187" indent="-459187" defTabSz="726440">
              <a:spcBef>
                <a:spcPts val="3900"/>
              </a:spcBef>
              <a:buClr>
                <a:srgbClr val="BEBEBE"/>
              </a:buClr>
              <a:buSzPct val="125000"/>
              <a:buChar char="•"/>
              <a:defRPr sz="3696"/>
            </a:pPr>
            <a:r>
              <a:t>Verstärkung der Goten durch gotische Auxiliareinheiten in römischen Diensten, germanische Sklaven und Arbeiter in thrakischen Goldbergwerken.</a:t>
            </a:r>
          </a:p>
          <a:p>
            <a:pPr marL="459187" indent="-459187" defTabSz="726440">
              <a:spcBef>
                <a:spcPts val="3900"/>
              </a:spcBef>
              <a:buClr>
                <a:srgbClr val="BEBEBE"/>
              </a:buClr>
              <a:buSzPct val="125000"/>
              <a:buChar char="•"/>
              <a:defRPr sz="3696"/>
            </a:pPr>
            <a:r>
              <a:t>Goten plündern Thrakien und besiegen römische Truppen.</a:t>
            </a:r>
          </a:p>
          <a:p>
            <a:pPr marL="459187" indent="-459187" defTabSz="726440">
              <a:spcBef>
                <a:spcPts val="3900"/>
              </a:spcBef>
              <a:buClr>
                <a:srgbClr val="BEBEBE"/>
              </a:buClr>
              <a:buSzPct val="125000"/>
              <a:buChar char="•"/>
              <a:defRPr sz="3696"/>
            </a:pPr>
            <a:r>
              <a:t>Vorbereitung des Kaisers Valens auf Kampf mit Goten, sodass er mit Persern Friedensverhandlungen aufnimmt (Armenienkonflikt).</a:t>
            </a:r>
          </a:p>
          <a:p>
            <a:pPr marL="459187" indent="-459187" defTabSz="726440">
              <a:spcBef>
                <a:spcPts val="3900"/>
              </a:spcBef>
              <a:buClr>
                <a:srgbClr val="BEBEBE"/>
              </a:buClr>
              <a:buSzPct val="125000"/>
              <a:buChar char="•"/>
              <a:defRPr sz="3696"/>
            </a:pPr>
            <a:r>
              <a:t>Erste unentschiedene Schlacht der Heermeister Profuturus und Traianus unterstützt von Richomeres im Jahr 377.</a:t>
            </a:r>
          </a:p>
        </p:txBody>
      </p:sp>
      <p:sp>
        <p:nvSpPr>
          <p:cNvPr id="184" name="Detail des Valens-Aquäduktes in Konstantinopel"/>
          <p:cNvSpPr txBox="1"/>
          <p:nvPr/>
        </p:nvSpPr>
        <p:spPr>
          <a:xfrm>
            <a:off x="15297546" y="12365037"/>
            <a:ext cx="5523708"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5B5854"/>
                </a:solidFill>
              </a:defRPr>
            </a:lvl1pPr>
          </a:lstStyle>
          <a:p>
            <a:r>
              <a:t>Detail des Valens-Aquäduktes in Konstantinopel</a:t>
            </a:r>
          </a:p>
        </p:txBody>
      </p:sp>
      <p:pic>
        <p:nvPicPr>
          <p:cNvPr id="18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906249" y="1236503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6" fill="hold"/>
                                        <p:tgtEl>
                                          <p:spTgt spid="1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IV. Der Konflikt eskaliert"/>
          <p:cNvSpPr txBox="1">
            <a:spLocks noGrp="1"/>
          </p:cNvSpPr>
          <p:nvPr>
            <p:ph type="title"/>
          </p:nvPr>
        </p:nvSpPr>
        <p:spPr>
          <a:prstGeom prst="rect">
            <a:avLst/>
          </a:prstGeom>
        </p:spPr>
        <p:txBody>
          <a:bodyPr/>
          <a:lstStyle>
            <a:lvl1pPr algn="ctr"/>
          </a:lstStyle>
          <a:p>
            <a:r>
              <a:rPr dirty="0"/>
              <a:t>IV. Der </a:t>
            </a:r>
            <a:r>
              <a:rPr dirty="0" err="1"/>
              <a:t>Konflikt</a:t>
            </a:r>
            <a:r>
              <a:rPr dirty="0"/>
              <a:t> </a:t>
            </a:r>
            <a:r>
              <a:rPr dirty="0" err="1"/>
              <a:t>eskaliert</a:t>
            </a:r>
            <a:endParaRPr dirty="0"/>
          </a:p>
        </p:txBody>
      </p:sp>
      <p:sp>
        <p:nvSpPr>
          <p:cNvPr id="188" name="Unterstützung der Goten durch Hunnen und Alanen, die die Römer bei Dibaltum schlagen.…"/>
          <p:cNvSpPr txBox="1">
            <a:spLocks noGrp="1"/>
          </p:cNvSpPr>
          <p:nvPr>
            <p:ph type="body" sz="half" idx="1"/>
          </p:nvPr>
        </p:nvSpPr>
        <p:spPr>
          <a:xfrm>
            <a:off x="270840" y="3469209"/>
            <a:ext cx="12699457" cy="10442893"/>
          </a:xfrm>
          <a:prstGeom prst="rect">
            <a:avLst/>
          </a:prstGeom>
        </p:spPr>
        <p:txBody>
          <a:bodyPr/>
          <a:lstStyle/>
          <a:p>
            <a:pPr marL="521804" indent="-521804">
              <a:buClr>
                <a:srgbClr val="BEBEBE"/>
              </a:buClr>
              <a:buSzPct val="125000"/>
              <a:buChar char="•"/>
            </a:pPr>
            <a:r>
              <a:rPr dirty="0" err="1"/>
              <a:t>Unterstützung</a:t>
            </a:r>
            <a:r>
              <a:rPr dirty="0"/>
              <a:t> der </a:t>
            </a:r>
            <a:r>
              <a:rPr dirty="0" err="1"/>
              <a:t>Goten</a:t>
            </a:r>
            <a:r>
              <a:rPr dirty="0"/>
              <a:t> </a:t>
            </a:r>
            <a:r>
              <a:rPr dirty="0" err="1"/>
              <a:t>durch</a:t>
            </a:r>
            <a:r>
              <a:rPr dirty="0"/>
              <a:t> </a:t>
            </a:r>
            <a:r>
              <a:rPr dirty="0" err="1"/>
              <a:t>Hunnen</a:t>
            </a:r>
            <a:r>
              <a:rPr dirty="0"/>
              <a:t> und </a:t>
            </a:r>
            <a:r>
              <a:rPr dirty="0" err="1"/>
              <a:t>Alanen</a:t>
            </a:r>
            <a:r>
              <a:rPr dirty="0"/>
              <a:t>, die die </a:t>
            </a:r>
            <a:r>
              <a:rPr dirty="0" err="1"/>
              <a:t>Römer</a:t>
            </a:r>
            <a:r>
              <a:rPr dirty="0"/>
              <a:t> </a:t>
            </a:r>
            <a:r>
              <a:rPr dirty="0" err="1"/>
              <a:t>bei</a:t>
            </a:r>
            <a:r>
              <a:rPr dirty="0"/>
              <a:t> </a:t>
            </a:r>
            <a:r>
              <a:rPr dirty="0" err="1"/>
              <a:t>Dibaltum</a:t>
            </a:r>
            <a:r>
              <a:rPr dirty="0"/>
              <a:t> </a:t>
            </a:r>
            <a:r>
              <a:rPr dirty="0" err="1"/>
              <a:t>schlagen</a:t>
            </a:r>
            <a:r>
              <a:rPr dirty="0"/>
              <a:t>.</a:t>
            </a:r>
          </a:p>
          <a:p>
            <a:pPr marL="521804" indent="-521804">
              <a:buClr>
                <a:srgbClr val="BEBEBE"/>
              </a:buClr>
              <a:buSzPct val="125000"/>
              <a:buChar char="•"/>
            </a:pPr>
            <a:r>
              <a:rPr dirty="0" err="1"/>
              <a:t>Alamanneneinfälle</a:t>
            </a:r>
            <a:r>
              <a:rPr dirty="0"/>
              <a:t> in die </a:t>
            </a:r>
            <a:r>
              <a:rPr dirty="0" err="1"/>
              <a:t>Provinz</a:t>
            </a:r>
            <a:r>
              <a:rPr dirty="0"/>
              <a:t> Raetia </a:t>
            </a:r>
            <a:r>
              <a:rPr dirty="0" err="1"/>
              <a:t>im</a:t>
            </a:r>
            <a:r>
              <a:rPr dirty="0"/>
              <a:t> </a:t>
            </a:r>
            <a:r>
              <a:rPr dirty="0" err="1"/>
              <a:t>Februar</a:t>
            </a:r>
            <a:r>
              <a:rPr dirty="0"/>
              <a:t> 378.</a:t>
            </a:r>
          </a:p>
          <a:p>
            <a:pPr marL="521804" indent="-521804">
              <a:buClr>
                <a:srgbClr val="BEBEBE"/>
              </a:buClr>
              <a:buSzPct val="125000"/>
              <a:buChar char="•"/>
            </a:pPr>
            <a:r>
              <a:rPr dirty="0"/>
              <a:t>Valens </a:t>
            </a:r>
            <a:r>
              <a:rPr dirty="0" err="1"/>
              <a:t>Neffe</a:t>
            </a:r>
            <a:r>
              <a:rPr dirty="0"/>
              <a:t> Gratian </a:t>
            </a:r>
            <a:r>
              <a:rPr dirty="0" err="1"/>
              <a:t>kämpft</a:t>
            </a:r>
            <a:r>
              <a:rPr dirty="0"/>
              <a:t> </a:t>
            </a:r>
            <a:r>
              <a:rPr dirty="0" err="1"/>
              <a:t>gegen</a:t>
            </a:r>
            <a:r>
              <a:rPr dirty="0"/>
              <a:t> </a:t>
            </a:r>
            <a:r>
              <a:rPr dirty="0" err="1"/>
              <a:t>Alamannen</a:t>
            </a:r>
            <a:r>
              <a:rPr dirty="0"/>
              <a:t> und </a:t>
            </a:r>
            <a:r>
              <a:rPr dirty="0" err="1"/>
              <a:t>besiegt</a:t>
            </a:r>
            <a:r>
              <a:rPr dirty="0"/>
              <a:t> </a:t>
            </a:r>
            <a:r>
              <a:rPr dirty="0" err="1"/>
              <a:t>sie</a:t>
            </a:r>
            <a:r>
              <a:rPr dirty="0"/>
              <a:t> in Colmar. </a:t>
            </a:r>
            <a:r>
              <a:rPr dirty="0" err="1"/>
              <a:t>Danach</a:t>
            </a:r>
            <a:r>
              <a:rPr dirty="0"/>
              <a:t> </a:t>
            </a:r>
            <a:r>
              <a:rPr dirty="0" err="1"/>
              <a:t>zieht</a:t>
            </a:r>
            <a:r>
              <a:rPr dirty="0"/>
              <a:t> er </a:t>
            </a:r>
            <a:r>
              <a:rPr dirty="0" err="1"/>
              <a:t>nach</a:t>
            </a:r>
            <a:r>
              <a:rPr dirty="0"/>
              <a:t> </a:t>
            </a:r>
            <a:r>
              <a:rPr dirty="0" err="1"/>
              <a:t>Osten</a:t>
            </a:r>
            <a:r>
              <a:rPr dirty="0"/>
              <a:t>.</a:t>
            </a:r>
          </a:p>
          <a:p>
            <a:pPr marL="521804" indent="-521804">
              <a:buClr>
                <a:srgbClr val="BEBEBE"/>
              </a:buClr>
              <a:buSzPct val="125000"/>
              <a:buChar char="•"/>
            </a:pPr>
            <a:r>
              <a:rPr dirty="0"/>
              <a:t>Bevor Gratian </a:t>
            </a:r>
            <a:r>
              <a:rPr dirty="0" err="1"/>
              <a:t>Moesien</a:t>
            </a:r>
            <a:r>
              <a:rPr dirty="0"/>
              <a:t> </a:t>
            </a:r>
            <a:r>
              <a:rPr dirty="0" err="1"/>
              <a:t>erreicht</a:t>
            </a:r>
            <a:r>
              <a:rPr dirty="0"/>
              <a:t>, </a:t>
            </a:r>
            <a:r>
              <a:rPr dirty="0" err="1"/>
              <a:t>wagt</a:t>
            </a:r>
            <a:r>
              <a:rPr dirty="0"/>
              <a:t> Valens </a:t>
            </a:r>
            <a:r>
              <a:rPr dirty="0" err="1"/>
              <a:t>eine</a:t>
            </a:r>
            <a:r>
              <a:rPr dirty="0"/>
              <a:t> </a:t>
            </a:r>
            <a:r>
              <a:rPr dirty="0" err="1"/>
              <a:t>Schlacht</a:t>
            </a:r>
            <a:r>
              <a:rPr dirty="0"/>
              <a:t> </a:t>
            </a:r>
            <a:r>
              <a:rPr dirty="0" err="1"/>
              <a:t>gegen</a:t>
            </a:r>
            <a:r>
              <a:rPr dirty="0"/>
              <a:t> die </a:t>
            </a:r>
            <a:r>
              <a:rPr dirty="0" err="1"/>
              <a:t>Westgoten</a:t>
            </a:r>
            <a:r>
              <a:rPr dirty="0"/>
              <a:t>. </a:t>
            </a:r>
            <a:r>
              <a:rPr dirty="0" err="1"/>
              <a:t>Römische</a:t>
            </a:r>
            <a:r>
              <a:rPr dirty="0"/>
              <a:t> </a:t>
            </a:r>
            <a:r>
              <a:rPr dirty="0" err="1"/>
              <a:t>Truppen</a:t>
            </a:r>
            <a:r>
              <a:rPr dirty="0"/>
              <a:t> </a:t>
            </a:r>
            <a:r>
              <a:rPr dirty="0" err="1"/>
              <a:t>begeben</a:t>
            </a:r>
            <a:r>
              <a:rPr dirty="0"/>
              <a:t> </a:t>
            </a:r>
            <a:r>
              <a:rPr dirty="0" err="1"/>
              <a:t>sich</a:t>
            </a:r>
            <a:r>
              <a:rPr dirty="0"/>
              <a:t> </a:t>
            </a:r>
            <a:r>
              <a:rPr dirty="0" err="1"/>
              <a:t>nach</a:t>
            </a:r>
            <a:r>
              <a:rPr dirty="0"/>
              <a:t> </a:t>
            </a:r>
            <a:r>
              <a:rPr dirty="0" err="1"/>
              <a:t>Adrianopel</a:t>
            </a:r>
            <a:r>
              <a:rPr dirty="0"/>
              <a:t> und </a:t>
            </a:r>
            <a:r>
              <a:rPr dirty="0" err="1"/>
              <a:t>beginnen</a:t>
            </a:r>
            <a:r>
              <a:rPr dirty="0"/>
              <a:t> die </a:t>
            </a:r>
            <a:r>
              <a:rPr dirty="0" err="1"/>
              <a:t>Schlacht</a:t>
            </a:r>
            <a:r>
              <a:rPr dirty="0"/>
              <a:t>.  </a:t>
            </a:r>
            <a:r>
              <a:rPr dirty="0" err="1"/>
              <a:t>Römer</a:t>
            </a:r>
            <a:r>
              <a:rPr dirty="0"/>
              <a:t> </a:t>
            </a:r>
            <a:r>
              <a:rPr dirty="0" err="1"/>
              <a:t>unterschätzen</a:t>
            </a:r>
            <a:r>
              <a:rPr dirty="0"/>
              <a:t> </a:t>
            </a:r>
            <a:r>
              <a:rPr dirty="0" err="1"/>
              <a:t>Anzahl</a:t>
            </a:r>
            <a:r>
              <a:rPr dirty="0"/>
              <a:t> der </a:t>
            </a:r>
            <a:r>
              <a:rPr dirty="0" err="1"/>
              <a:t>Germanen</a:t>
            </a:r>
            <a:r>
              <a:rPr dirty="0"/>
              <a:t>.</a:t>
            </a:r>
          </a:p>
        </p:txBody>
      </p:sp>
      <p:sp>
        <p:nvSpPr>
          <p:cNvPr id="189" name="Marmorbüste des römischen Kaisers Gratian (367–383); Rheinisches Landesmuseum,  Trier"/>
          <p:cNvSpPr txBox="1"/>
          <p:nvPr/>
        </p:nvSpPr>
        <p:spPr>
          <a:xfrm>
            <a:off x="13865528" y="12061825"/>
            <a:ext cx="732260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200"/>
            </a:pPr>
            <a:r>
              <a:t>Marmorbüste des römischen Kaisers </a:t>
            </a:r>
            <a:r>
              <a:rPr>
                <a:solidFill>
                  <a:srgbClr val="663366"/>
                </a:solidFill>
                <a:hlinkClick r:id="rId4"/>
              </a:rPr>
              <a:t>Gratian</a:t>
            </a:r>
            <a:r>
              <a:t> (367–383); Rheinisches Landesmuseum,  Trier </a:t>
            </a:r>
          </a:p>
        </p:txBody>
      </p:sp>
      <p:pic>
        <p:nvPicPr>
          <p:cNvPr id="190" name="Bild" descr="Bil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318456" y="4019946"/>
            <a:ext cx="5905141" cy="7873523"/>
          </a:xfrm>
          <a:prstGeom prst="rect">
            <a:avLst/>
          </a:prstGeom>
          <a:ln w="12700">
            <a:miter lim="400000"/>
          </a:ln>
        </p:spPr>
      </p:pic>
      <p:pic>
        <p:nvPicPr>
          <p:cNvPr id="19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13358626" y="869065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11" fill="hold"/>
                                        <p:tgtEl>
                                          <p:spTgt spid="1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IV. Ammianus Marcellinus über die Schlacht bei Adrianopel (09.08.378 n. Chr.)"/>
          <p:cNvSpPr txBox="1">
            <a:spLocks noGrp="1"/>
          </p:cNvSpPr>
          <p:nvPr>
            <p:ph type="title"/>
          </p:nvPr>
        </p:nvSpPr>
        <p:spPr>
          <a:prstGeom prst="rect">
            <a:avLst/>
          </a:prstGeom>
        </p:spPr>
        <p:txBody>
          <a:bodyPr>
            <a:normAutofit fontScale="90000"/>
          </a:bodyPr>
          <a:lstStyle/>
          <a:p>
            <a:pPr algn="ctr" defTabSz="602615">
              <a:defRPr sz="6351"/>
            </a:pPr>
            <a:endParaRPr/>
          </a:p>
          <a:p>
            <a:pPr algn="ctr" defTabSz="602615">
              <a:defRPr sz="6351"/>
            </a:pPr>
            <a:r>
              <a:t>IV. Ammianus Marcellinus über die Schlacht bei Adrianopel (09.08.378 n. Chr.)</a:t>
            </a:r>
          </a:p>
        </p:txBody>
      </p:sp>
      <p:sp>
        <p:nvSpPr>
          <p:cNvPr id="194" name="Ammianus Marcellinus 31,12-13: Da die Spähtrupps, vielleicht aufgrund eines Irrtums, versicherten, der ganze Teil der gotischen Streitmacht, der ihnen zu Gesicht gekommen sei, betrage an Zahl zehntausend Mann, ließ sich der Kaiser von unüberlegtem. Übere"/>
          <p:cNvSpPr txBox="1">
            <a:spLocks noGrp="1"/>
          </p:cNvSpPr>
          <p:nvPr>
            <p:ph type="body" idx="1"/>
          </p:nvPr>
        </p:nvSpPr>
        <p:spPr>
          <a:prstGeom prst="rect">
            <a:avLst/>
          </a:prstGeom>
        </p:spPr>
        <p:txBody>
          <a:bodyPr>
            <a:normAutofit lnSpcReduction="10000"/>
          </a:bodyPr>
          <a:lstStyle/>
          <a:p>
            <a:pPr marL="0" indent="0" defTabSz="627379">
              <a:spcBef>
                <a:spcPts val="3400"/>
              </a:spcBef>
              <a:buSzTx/>
              <a:buNone/>
              <a:defRPr sz="3192"/>
            </a:pPr>
            <a:r>
              <a:rPr b="1"/>
              <a:t>Ammianus Marcellinus 31,12-13:</a:t>
            </a:r>
            <a:r>
              <a:t> </a:t>
            </a:r>
            <a:r>
              <a:rPr i="1"/>
              <a:t>Da die Spähtrupps, vielleicht aufgrund eines Irrtums, versicherten, der ganze Teil der gotischen Streitmacht, der ihnen zu Gesicht gekommen sei, betrage an Zahl zehntausend Mann, ließ sich der Kaiser von unüberlegtem. Übereifer hinreißen und beeilte sich, Ihnen entgegenzumarschieren. (…) Als die Morgenröte des Tages erschien, setzte sich die Armee in aller Eile in Marsch, nachdem der Groß und das Gepäck unter den Mauern von Adrianopel im ausreichenden Schutz der Truppenteile untergebracht worden war (…) Als nach einem Marsch über bergige Straßen um die Mittagsstunde die Hitze glühend wurde, kamen um die achte Stunde endlich die Wagen der Feinde in Sicht.Wie die Späher berichteten, waren sie in Form eines Kreises zusammengestellt. Die Masse der Barbaren erhob nach ihrer Gewohnheit ein wildes und dumpfes Geheul, und die römischen Heerführer stellten das Heer in Schlachtordnung auf: Auf dem rechten Flügel standen die Reiter im ersten Treffen, hinter ihnen machte ein Teil des Fußvolkes halt. Der linke Flügel der Reiterei ließ sich nur mit größter Mühe zusammenführen, da er noch zum großen Teil auf dem Marsch verstreut war, und eilte schnell vor. Und während sich dieser Flügel noch ohne jede Störung auseinanderzog, wurden die Barbaren durch das furchtbare Dröhnen, das Klirren der Waffen und das drohende Stoßen der Schilde in Schrecken versetzt. Ein Teil von ihnen unter Alatheus und Safrax, der in größerer Entfernung operierte und herbeigerufen worden war, war noch nicht angekommen, daher schickten sie Gesandte mit der Bitte um Frieden. Der Kaiser schenkte ihnen jedoch wegen ihres niedrigen Ranges keine Beachtung und erhob die Forderung, es sollten bevollmächtigte Fürsten gesandt werden, damit man zu festen Abmachungen kommen könne.Sie aber zogen die Sache absichtlich in die Länge, damit während des Scheinwaffenstillstandes ihre Reiter zurückkehren konnten, deren Ankunft sie schon erwarteten. Auch sollten unsere Soldaten bei der sommerlichen Hitze mit trockener Kehle verdorren, zumal die weiten Ebenen durch Brände aufleuchteten; denn die Feinde hatten sie in Brand gesetzt und schürten die Feuer noch mit Holz und anderem trockenem Brennmaterial, damit der erstrebte Erfolg eintrete. Zu diesem Übel kam noch ein weiterer verderblicher Umstand hinzu: Mensch und Tier quälte furchtbarer Hunger.  </a:t>
            </a:r>
          </a:p>
        </p:txBody>
      </p:sp>
      <p:pic>
        <p:nvPicPr>
          <p:cNvPr id="19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962084" y="1241391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68" fill="hold"/>
                                        <p:tgtEl>
                                          <p:spTgt spid="1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IV. Ammianus Marcellinus über die Schlacht bei Adrianopel (09.08.378 n. Chr.)"/>
          <p:cNvSpPr txBox="1">
            <a:spLocks noGrp="1"/>
          </p:cNvSpPr>
          <p:nvPr>
            <p:ph type="title"/>
          </p:nvPr>
        </p:nvSpPr>
        <p:spPr>
          <a:prstGeom prst="rect">
            <a:avLst/>
          </a:prstGeom>
        </p:spPr>
        <p:txBody>
          <a:bodyPr>
            <a:normAutofit fontScale="90000"/>
          </a:bodyPr>
          <a:lstStyle/>
          <a:p>
            <a:pPr algn="ctr" defTabSz="602615">
              <a:defRPr sz="6351"/>
            </a:pPr>
            <a:endParaRPr/>
          </a:p>
          <a:p>
            <a:pPr algn="ctr" defTabSz="602615">
              <a:defRPr sz="6351"/>
            </a:pPr>
            <a:r>
              <a:t>IV. Ammianus Marcellinus über die Schlacht bei Adrianopel (09.08.378 n. Chr.)</a:t>
            </a:r>
          </a:p>
        </p:txBody>
      </p:sp>
      <p:sp>
        <p:nvSpPr>
          <p:cNvPr id="198" name="Von allen Seiten wurden jetzt die Waffen und Wurfspeere geschwungen, die Kriegsgöttin wütete furchtbarer als gewöhnlich und ließ trauerverkündende Trompeten zum Untergang der Römer ertönen. Beim Zurückweichen leisteten unsere Soldaten unter vielen anfeue"/>
          <p:cNvSpPr txBox="1">
            <a:spLocks noGrp="1"/>
          </p:cNvSpPr>
          <p:nvPr>
            <p:ph type="body" idx="1"/>
          </p:nvPr>
        </p:nvSpPr>
        <p:spPr>
          <a:prstGeom prst="rect">
            <a:avLst/>
          </a:prstGeom>
        </p:spPr>
        <p:txBody>
          <a:bodyPr>
            <a:normAutofit lnSpcReduction="10000"/>
          </a:bodyPr>
          <a:lstStyle>
            <a:lvl1pPr marL="0" indent="0" defTabSz="594360">
              <a:spcBef>
                <a:spcPts val="3200"/>
              </a:spcBef>
              <a:buSzTx/>
              <a:buNone/>
              <a:defRPr sz="3024" i="1"/>
            </a:lvl1pPr>
          </a:lstStyle>
          <a:p>
            <a:r>
              <a:t>Von allen Seiten wurden jetzt die Waffen und Wurfspeere geschwungen, die Kriegsgöttin wütete furchtbarer als gewöhnlich und ließ trauerverkündende Trompeten zum Untergang der Römer ertönen. Beim Zurückweichen leisteten unsere Soldaten unter vielen anfeuernden Rufen noch Widerstand, doch die Schlacht, die wie eine Feuersbrunst aufloderte, erschreckte sie, und einige wurden durch die dahin wirbelnden Wurfspeere und Pfeile getroffen. Wie Schiffe mit Rammspornen stießen die Schlachtreihen aufeinander, drängten sich vor und zurück und wurden wie Meereswogen durch die gegenseitigen Bewegungen hin- und herumgeworfen. Unser linker Flügel drang unmittelbar bis an die Wagen heran und wäre, wenn jemand Hilfe gebracht hätte,  noch weiter vorgerückt. Doch ließ ihn der Rest der Reiterei im Stich, und so wurde er durch die andrängende Menge der Feinde wie durch den Einsturz eines mächtigen Damms erdrückt und auseinandergeworfen. Ohne Schutz standen die Fußsoldaten in so dichtgedrängten Abteilungen da, daß kaum einer das Schwert ziehen oder den Arm zurücknehmen konnte. Der Himmel hallte von entsetzlichen Schreien wider und war vor Staubwolken schon nicht mehr deutlich zu sehen. Aus diesem Grunde trafen die von überallher den Tod bringenden Wurfgeschosse ihr Ziel und schlugen Wunden,  ohne daß man sie vorher sehen und sich gegen sie schützen konnte. Als nun die Barbaren in unermesslichen Scharen hervorstürzten und Pferde und Männer nieder ritten, ließ sich nirgends Raum für einen Rückzug in geschlossenen Reihen gewinnen und das dichte Gedränge nahm jede Möglichkeit des Entrinnens. Da griffen auch unsere Soldaten in höchster Todesverachtung wieder zum Schwert und hieben die Anstürmenden nieder, von der anderen Seite hagelte es Hiebe mit der Streitaxt, und Helme und Panzer wurden zerschmettert. Da konnte man manchen Barbaren sehen, wie er in hochmütigem Trotz, mit knirschend zusammengebissenen Zähnen, mit zerschlagenen Knien, nach dem Verlust der Rechten durch einen Schwerthieb oder mit durchbohrter Seite noch dicht an der Schwelle des Todes drohend mit wilden Blicken um sich sah.  Auf beiden Seiten fielen die Kämpfer, die Leiber sanken auf den Boden, und das Schlachtfeld füllte sich mit Toten. Die Schreie der Sterbenden und der von tiefen Wunden Zerrissenen konnte man nur mit ungeheurem Grauen hören (…) Diese Verluste waren niemals wiedergutzumachen und kamen den römischen Staat teuer zu stehen. Erst die Nacht, die kein Mondschein erhellte, machte ihnen ein Ende.</a:t>
            </a:r>
          </a:p>
        </p:txBody>
      </p:sp>
      <p:pic>
        <p:nvPicPr>
          <p:cNvPr id="19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7976021" y="1223277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48" fill="hold"/>
                                        <p:tgtEl>
                                          <p:spTgt spid="1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566175" y="4483695"/>
            <a:ext cx="4884511" cy="7958526"/>
          </a:xfrm>
          <a:prstGeom prst="rect">
            <a:avLst/>
          </a:prstGeom>
          <a:ln w="12700">
            <a:miter lim="400000"/>
          </a:ln>
        </p:spPr>
      </p:pic>
      <p:sp>
        <p:nvSpPr>
          <p:cNvPr id="202" name="V. Nach der Schlacht"/>
          <p:cNvSpPr txBox="1">
            <a:spLocks noGrp="1"/>
          </p:cNvSpPr>
          <p:nvPr>
            <p:ph type="title"/>
          </p:nvPr>
        </p:nvSpPr>
        <p:spPr>
          <a:xfrm>
            <a:off x="1079500" y="901700"/>
            <a:ext cx="22682200" cy="3057525"/>
          </a:xfrm>
          <a:prstGeom prst="rect">
            <a:avLst/>
          </a:prstGeom>
        </p:spPr>
        <p:txBody>
          <a:bodyPr/>
          <a:lstStyle/>
          <a:p>
            <a:pPr algn="ctr"/>
            <a:endParaRPr/>
          </a:p>
          <a:p>
            <a:pPr algn="ctr"/>
            <a:r>
              <a:t>V. Nach der Schlacht</a:t>
            </a:r>
          </a:p>
        </p:txBody>
      </p:sp>
      <p:sp>
        <p:nvSpPr>
          <p:cNvPr id="203" name="Im Verlauf der Schlacht (vielleicht auf der Flucht) stirbt Valens, dessen Leiche allerdings nicht gefunden wird.…"/>
          <p:cNvSpPr txBox="1">
            <a:spLocks noGrp="1"/>
          </p:cNvSpPr>
          <p:nvPr>
            <p:ph type="body" sz="quarter" idx="1"/>
          </p:nvPr>
        </p:nvSpPr>
        <p:spPr>
          <a:xfrm>
            <a:off x="2045144" y="5435600"/>
            <a:ext cx="10934701" cy="6054725"/>
          </a:xfrm>
          <a:prstGeom prst="rect">
            <a:avLst/>
          </a:prstGeom>
        </p:spPr>
        <p:txBody>
          <a:bodyPr>
            <a:normAutofit lnSpcReduction="10000"/>
          </a:bodyPr>
          <a:lstStyle/>
          <a:p>
            <a:pPr marL="313082" indent="-313082" defTabSz="495300">
              <a:lnSpc>
                <a:spcPct val="100000"/>
              </a:lnSpc>
              <a:spcBef>
                <a:spcPts val="2700"/>
              </a:spcBef>
              <a:buClr>
                <a:srgbClr val="BEBEBE"/>
              </a:buClr>
              <a:buSzPct val="125000"/>
              <a:buChar char="•"/>
              <a:defRPr sz="2520"/>
            </a:pPr>
            <a:r>
              <a:t>Im Verlauf der Schlacht (vielleicht auf der Flucht) stirbt Valens, dessen Leiche allerdings nicht gefunden wird.</a:t>
            </a:r>
          </a:p>
          <a:p>
            <a:pPr marL="313082" indent="-313082" defTabSz="495300">
              <a:lnSpc>
                <a:spcPct val="100000"/>
              </a:lnSpc>
              <a:spcBef>
                <a:spcPts val="2700"/>
              </a:spcBef>
              <a:buClr>
                <a:srgbClr val="BEBEBE"/>
              </a:buClr>
              <a:buSzPct val="125000"/>
              <a:buChar char="•"/>
              <a:defRPr sz="2520"/>
            </a:pPr>
            <a:r>
              <a:t>Versuch der Goten Adrianopel einzunehmen misslingt. Ebenso Vorstoß nach Konstantinopel.</a:t>
            </a:r>
          </a:p>
          <a:p>
            <a:pPr marL="313082" indent="-313082" defTabSz="495300">
              <a:lnSpc>
                <a:spcPct val="100000"/>
              </a:lnSpc>
              <a:spcBef>
                <a:spcPts val="2700"/>
              </a:spcBef>
              <a:buClr>
                <a:srgbClr val="BEBEBE"/>
              </a:buClr>
              <a:buSzPct val="125000"/>
              <a:buChar char="•"/>
              <a:defRPr sz="2520"/>
            </a:pPr>
            <a:r>
              <a:t>Vergeltung: Tötung gotischer Söldner durch  m</a:t>
            </a:r>
            <a:r>
              <a:rPr i="1"/>
              <a:t>agister militium per Orientem </a:t>
            </a:r>
            <a:r>
              <a:t>Iulius in Städten Kleinasiens.</a:t>
            </a:r>
          </a:p>
          <a:p>
            <a:pPr marL="313082" indent="-313082" defTabSz="495300">
              <a:lnSpc>
                <a:spcPct val="100000"/>
              </a:lnSpc>
              <a:spcBef>
                <a:spcPts val="2700"/>
              </a:spcBef>
              <a:buClr>
                <a:srgbClr val="BEBEBE"/>
              </a:buClr>
              <a:buSzPct val="125000"/>
              <a:buChar char="•"/>
              <a:defRPr sz="2520"/>
            </a:pPr>
            <a:r>
              <a:t>Bewertung der Schlacht durch Zeitgenossen als einschneidendes Ereignis und Schwächung des Römischen Reiches: (Rufinus Kirchengeschichte I 13: q</a:t>
            </a:r>
            <a:r>
              <a:rPr i="1"/>
              <a:t>uae pugna initium mali Romani imperio tunc et deinceps fuit</a:t>
            </a:r>
            <a:r>
              <a:t>).</a:t>
            </a:r>
          </a:p>
          <a:p>
            <a:pPr marL="313082" indent="-313082" defTabSz="495300">
              <a:lnSpc>
                <a:spcPct val="100000"/>
              </a:lnSpc>
              <a:spcBef>
                <a:spcPts val="2700"/>
              </a:spcBef>
              <a:buClr>
                <a:srgbClr val="BEBEBE"/>
              </a:buClr>
              <a:buSzPct val="125000"/>
              <a:buChar char="•"/>
              <a:defRPr sz="2520"/>
            </a:pPr>
            <a:r>
              <a:t>Religiöse Spaltung im Reich: Heiden bewerten Niederlage als göttliche Strafe wegen Vernachlässigung der Kulte, Christen als Strafe Gottes für die Sünden der Römer.</a:t>
            </a:r>
            <a:r>
              <a:rPr i="1"/>
              <a:t> </a:t>
            </a:r>
          </a:p>
        </p:txBody>
      </p:sp>
      <p:sp>
        <p:nvSpPr>
          <p:cNvPr id="204" name="Der Verfasser einer Kirchengeschichte Rufinus von Aquileia"/>
          <p:cNvSpPr txBox="1"/>
          <p:nvPr/>
        </p:nvSpPr>
        <p:spPr>
          <a:xfrm>
            <a:off x="13089342" y="12469554"/>
            <a:ext cx="983811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Der Verfasser einer Kirchengeschichte Rufinus von Aquileia</a:t>
            </a:r>
          </a:p>
        </p:txBody>
      </p:sp>
      <p:pic>
        <p:nvPicPr>
          <p:cNvPr id="20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987259" y="835490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70" fill="hold"/>
                                        <p:tgtEl>
                                          <p:spTgt spid="2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Bild" descr="Bild"/>
          <p:cNvPicPr>
            <a:picLocks noGrp="1" noChangeAspect="1"/>
          </p:cNvPicPr>
          <p:nvPr>
            <p:ph type="pic" idx="21"/>
          </p:nvPr>
        </p:nvPicPr>
        <p:blipFill>
          <a:blip r:embed="rId4"/>
          <a:srcRect/>
          <a:stretch>
            <a:fillRect/>
          </a:stretch>
        </p:blipFill>
        <p:spPr>
          <a:xfrm>
            <a:off x="13947637" y="4550965"/>
            <a:ext cx="6273981" cy="7824023"/>
          </a:xfrm>
          <a:prstGeom prst="rect">
            <a:avLst/>
          </a:prstGeom>
          <a:ln w="12700">
            <a:miter lim="400000"/>
          </a:ln>
        </p:spPr>
      </p:pic>
      <p:sp>
        <p:nvSpPr>
          <p:cNvPr id="208" name="VI. Historische Folgen"/>
          <p:cNvSpPr txBox="1">
            <a:spLocks noGrp="1"/>
          </p:cNvSpPr>
          <p:nvPr>
            <p:ph type="title"/>
          </p:nvPr>
        </p:nvSpPr>
        <p:spPr>
          <a:xfrm>
            <a:off x="1079500" y="901700"/>
            <a:ext cx="22682200" cy="3057525"/>
          </a:xfrm>
          <a:prstGeom prst="rect">
            <a:avLst/>
          </a:prstGeom>
        </p:spPr>
        <p:txBody>
          <a:bodyPr/>
          <a:lstStyle/>
          <a:p>
            <a:pPr algn="ctr"/>
            <a:endParaRPr/>
          </a:p>
          <a:p>
            <a:pPr algn="ctr"/>
            <a:r>
              <a:t>VI. Historische Folgen</a:t>
            </a:r>
          </a:p>
        </p:txBody>
      </p:sp>
      <p:sp>
        <p:nvSpPr>
          <p:cNvPr id="209" name="Donaugrenze geht für Römer endgültig verloren.…"/>
          <p:cNvSpPr txBox="1">
            <a:spLocks noGrp="1"/>
          </p:cNvSpPr>
          <p:nvPr>
            <p:ph type="body" sz="quarter" idx="1"/>
          </p:nvPr>
        </p:nvSpPr>
        <p:spPr>
          <a:xfrm>
            <a:off x="1257171" y="5683824"/>
            <a:ext cx="10934701" cy="6054726"/>
          </a:xfrm>
          <a:prstGeom prst="rect">
            <a:avLst/>
          </a:prstGeom>
        </p:spPr>
        <p:txBody>
          <a:bodyPr>
            <a:normAutofit lnSpcReduction="10000"/>
          </a:bodyPr>
          <a:lstStyle/>
          <a:p>
            <a:pPr marL="443533" indent="-443533" defTabSz="701675">
              <a:lnSpc>
                <a:spcPct val="100000"/>
              </a:lnSpc>
              <a:spcBef>
                <a:spcPts val="3800"/>
              </a:spcBef>
              <a:buClr>
                <a:srgbClr val="BEBEBE"/>
              </a:buClr>
              <a:buSzPct val="125000"/>
              <a:buChar char="•"/>
              <a:defRPr sz="3570"/>
            </a:pPr>
            <a:r>
              <a:t>Donaugrenze geht für Römer endgültig verloren.</a:t>
            </a:r>
          </a:p>
          <a:p>
            <a:pPr marL="443533" indent="-443533" defTabSz="701675">
              <a:lnSpc>
                <a:spcPct val="100000"/>
              </a:lnSpc>
              <a:spcBef>
                <a:spcPts val="3800"/>
              </a:spcBef>
              <a:buClr>
                <a:srgbClr val="BEBEBE"/>
              </a:buClr>
              <a:buSzPct val="125000"/>
              <a:buChar char="•"/>
              <a:defRPr sz="3570"/>
            </a:pPr>
            <a:r>
              <a:t>Konzentration der Verteidigung auf größere Städte.</a:t>
            </a:r>
          </a:p>
          <a:p>
            <a:pPr marL="443533" indent="-443533" defTabSz="701675">
              <a:lnSpc>
                <a:spcPct val="100000"/>
              </a:lnSpc>
              <a:spcBef>
                <a:spcPts val="3800"/>
              </a:spcBef>
              <a:buClr>
                <a:srgbClr val="BEBEBE"/>
              </a:buClr>
              <a:buSzPct val="125000"/>
              <a:buChar char="•"/>
              <a:defRPr sz="3570"/>
            </a:pPr>
            <a:r>
              <a:t>Theodosius I. geht von Thessaloniki aus gegen die Goten vor, die in Pannonien und Griechenland plündern.</a:t>
            </a:r>
          </a:p>
          <a:p>
            <a:pPr marL="443533" indent="-443533" defTabSz="701675">
              <a:lnSpc>
                <a:spcPct val="100000"/>
              </a:lnSpc>
              <a:spcBef>
                <a:spcPts val="3800"/>
              </a:spcBef>
              <a:buClr>
                <a:srgbClr val="BEBEBE"/>
              </a:buClr>
              <a:buSzPct val="125000"/>
              <a:buChar char="•"/>
              <a:defRPr sz="3570"/>
            </a:pPr>
            <a:r>
              <a:t>Gotischen Gruppen wird Land zum Siedeln zugewiesen und gotische Söldner werden in Heeresdienst aufgenommen (</a:t>
            </a:r>
            <a:r>
              <a:rPr i="1"/>
              <a:t>foedus</a:t>
            </a:r>
            <a:r>
              <a:t>). Pest unter Goten bringt Beruhigung der Situation. </a:t>
            </a:r>
          </a:p>
        </p:txBody>
      </p:sp>
      <p:sp>
        <p:nvSpPr>
          <p:cNvPr id="210" name="Theodosius in der Loge des Hippodroms von Komstantinopel"/>
          <p:cNvSpPr txBox="1"/>
          <p:nvPr/>
        </p:nvSpPr>
        <p:spPr>
          <a:xfrm>
            <a:off x="13217258" y="12461279"/>
            <a:ext cx="7734861"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Theodosius in der Loge des Hippodroms von Komstantinopel</a:t>
            </a:r>
          </a:p>
        </p:txBody>
      </p:sp>
      <p:pic>
        <p:nvPicPr>
          <p:cNvPr id="21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784004" y="842543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03" fill="hold"/>
                                        <p:tgtEl>
                                          <p:spTgt spid="2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Bild" descr="Bild"/>
          <p:cNvPicPr>
            <a:picLocks noGrp="1" noChangeAspect="1"/>
          </p:cNvPicPr>
          <p:nvPr>
            <p:ph type="pic" idx="21"/>
          </p:nvPr>
        </p:nvPicPr>
        <p:blipFill>
          <a:blip r:embed="rId4"/>
          <a:srcRect/>
          <a:stretch>
            <a:fillRect/>
          </a:stretch>
        </p:blipFill>
        <p:spPr>
          <a:xfrm>
            <a:off x="15140810" y="3575217"/>
            <a:ext cx="4434632" cy="8528138"/>
          </a:xfrm>
          <a:prstGeom prst="rect">
            <a:avLst/>
          </a:prstGeom>
          <a:ln w="12700">
            <a:miter lim="400000"/>
          </a:ln>
        </p:spPr>
      </p:pic>
      <p:sp>
        <p:nvSpPr>
          <p:cNvPr id="214" name="VI. Historische Folgen"/>
          <p:cNvSpPr txBox="1">
            <a:spLocks noGrp="1"/>
          </p:cNvSpPr>
          <p:nvPr>
            <p:ph type="title"/>
          </p:nvPr>
        </p:nvSpPr>
        <p:spPr>
          <a:xfrm>
            <a:off x="1079500" y="901700"/>
            <a:ext cx="22682200" cy="3057525"/>
          </a:xfrm>
          <a:prstGeom prst="rect">
            <a:avLst/>
          </a:prstGeom>
        </p:spPr>
        <p:txBody>
          <a:bodyPr/>
          <a:lstStyle/>
          <a:p>
            <a:pPr algn="ctr"/>
            <a:endParaRPr/>
          </a:p>
          <a:p>
            <a:pPr algn="ctr"/>
            <a:r>
              <a:t>VI. Historische Folgen</a:t>
            </a:r>
          </a:p>
        </p:txBody>
      </p:sp>
      <p:sp>
        <p:nvSpPr>
          <p:cNvPr id="215" name="Ambrosius, Kommentar zum Lukasevangelium 10,10: Das Ende der Welt hat uns erreicht; wir befinden uns in der Endzeit, und gewisse Krankheiten der Welt machen den Anfang. Von wievielen Kämpfen haben wir gehört! Die Hunnen gingen gegen die Alanen vor, die A"/>
          <p:cNvSpPr txBox="1">
            <a:spLocks noGrp="1"/>
          </p:cNvSpPr>
          <p:nvPr>
            <p:ph type="body" sz="quarter" idx="1"/>
          </p:nvPr>
        </p:nvSpPr>
        <p:spPr>
          <a:xfrm>
            <a:off x="2001342" y="5435767"/>
            <a:ext cx="10934701" cy="6054726"/>
          </a:xfrm>
          <a:prstGeom prst="rect">
            <a:avLst/>
          </a:prstGeom>
        </p:spPr>
        <p:txBody>
          <a:bodyPr>
            <a:normAutofit lnSpcReduction="10000"/>
          </a:bodyPr>
          <a:lstStyle/>
          <a:p>
            <a:pPr marL="360045" indent="-360045" defTabSz="569594">
              <a:lnSpc>
                <a:spcPct val="100000"/>
              </a:lnSpc>
              <a:spcBef>
                <a:spcPts val="3100"/>
              </a:spcBef>
              <a:buClr>
                <a:srgbClr val="BEBEBE"/>
              </a:buClr>
              <a:buSzPct val="125000"/>
              <a:buChar char="•"/>
              <a:defRPr sz="2898"/>
            </a:pPr>
            <a:r>
              <a:t>Ambrosius, </a:t>
            </a:r>
            <a:r>
              <a:rPr i="1"/>
              <a:t>Kommentar zum Lukasevangelium </a:t>
            </a:r>
            <a:r>
              <a:t>10,10: </a:t>
            </a:r>
            <a:r>
              <a:rPr i="1"/>
              <a:t>Das Ende der Welt hat uns erreicht; wir befinden uns in der Endzeit, und gewisse Krankheiten der Welt machen den Anfang. Von wievielen Kämpfen haben wir gehört! Die Hunnen gingen gegen die Alanen vor, die Alanen gegen die Goten, die Goten gegen die Taifalen, und die Auswanderung der Goten hat in Illyrien auch uns zu Auswanderern aus unserer Heimat gemacht.</a:t>
            </a:r>
          </a:p>
          <a:p>
            <a:pPr marL="360045" indent="-360045" defTabSz="569594">
              <a:lnSpc>
                <a:spcPct val="100000"/>
              </a:lnSpc>
              <a:spcBef>
                <a:spcPts val="3100"/>
              </a:spcBef>
              <a:buClr>
                <a:srgbClr val="BEBEBE"/>
              </a:buClr>
              <a:buSzPct val="125000"/>
              <a:buChar char="•"/>
              <a:defRPr sz="2898"/>
            </a:pPr>
            <a:r>
              <a:t>Hieronymus, </a:t>
            </a:r>
            <a:r>
              <a:rPr i="1"/>
              <a:t>ep.</a:t>
            </a:r>
            <a:r>
              <a:t> 60,16 (396 n. Chr.): </a:t>
            </a:r>
            <a:r>
              <a:rPr i="1"/>
              <a:t>Seit mehr als zwanzig Jahren wird zwischen Konstantinopel und den Julischen Alpen täglich römisches Blut vergossen. Skythien, Thrakien, Makedonien, Thessalien, Dardanien, Dakien, Epirus, Dalmatien und ganz Pannonien werden von Goten, Sarmaten, Quaden, Alanen, Hunnen, Vandalen und Markomannen auf das Schlimmste verheert (…) Überall Trauer, überall Seufzen, und weit und breit ein Bild des Todes. </a:t>
            </a:r>
          </a:p>
        </p:txBody>
      </p:sp>
      <p:sp>
        <p:nvSpPr>
          <p:cNvPr id="216" name="Ambrosius von Mailand; Mosaik aus der Kapelle San Vittore in Ciel d’Oro bei Sant’ Ambrogio in Mailand"/>
          <p:cNvSpPr txBox="1"/>
          <p:nvPr/>
        </p:nvSpPr>
        <p:spPr>
          <a:xfrm>
            <a:off x="14478990" y="12166683"/>
            <a:ext cx="6196969"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5B5854"/>
                </a:solidFill>
              </a:defRPr>
            </a:lvl1pPr>
          </a:lstStyle>
          <a:p>
            <a:r>
              <a:t>Ambrosius von Mailand; Mosaik aus der Kapelle San Vittore in Ciel d’Oro bei Sant’ Ambrogio in Mailand </a:t>
            </a:r>
          </a:p>
        </p:txBody>
      </p:sp>
      <p:pic>
        <p:nvPicPr>
          <p:cNvPr id="21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752676" y="817737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8" fill="hold"/>
                                        <p:tgtEl>
                                          <p:spTgt spid="2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Bild" descr="Bild"/>
          <p:cNvPicPr>
            <a:picLocks noGrp="1" noChangeAspect="1"/>
          </p:cNvPicPr>
          <p:nvPr>
            <p:ph type="pic" idx="21"/>
          </p:nvPr>
        </p:nvPicPr>
        <p:blipFill>
          <a:blip r:embed="rId4"/>
          <a:srcRect/>
          <a:stretch>
            <a:fillRect/>
          </a:stretch>
        </p:blipFill>
        <p:spPr>
          <a:xfrm>
            <a:off x="13990927" y="3343076"/>
            <a:ext cx="6635427" cy="8579138"/>
          </a:xfrm>
          <a:prstGeom prst="rect">
            <a:avLst/>
          </a:prstGeom>
          <a:ln w="12700">
            <a:miter lim="400000"/>
          </a:ln>
        </p:spPr>
      </p:pic>
      <p:sp>
        <p:nvSpPr>
          <p:cNvPr id="220"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21" name="Wanderungsbewegungen (vgl. Markomannenkriege unter Marcus Aurelius 166 n.Chr.) gibt es schon zuvor. Goten siedeln seit etwa 200 n. Chr. im. Hinterland des Schwarzen Meeres.…"/>
          <p:cNvSpPr txBox="1">
            <a:spLocks noGrp="1"/>
          </p:cNvSpPr>
          <p:nvPr>
            <p:ph type="body" sz="quarter" idx="1"/>
          </p:nvPr>
        </p:nvSpPr>
        <p:spPr>
          <a:xfrm>
            <a:off x="1392693" y="4913588"/>
            <a:ext cx="10934701" cy="6054726"/>
          </a:xfrm>
          <a:prstGeom prst="rect">
            <a:avLst/>
          </a:prstGeom>
        </p:spPr>
        <p:txBody>
          <a:bodyPr>
            <a:normAutofit lnSpcReduction="10000"/>
          </a:bodyPr>
          <a:lstStyle/>
          <a:p>
            <a:pPr marL="365263" indent="-365263" defTabSz="577850">
              <a:lnSpc>
                <a:spcPct val="100000"/>
              </a:lnSpc>
              <a:spcBef>
                <a:spcPts val="3100"/>
              </a:spcBef>
              <a:buClr>
                <a:srgbClr val="BEBEBE"/>
              </a:buClr>
              <a:buSzPct val="125000"/>
              <a:buChar char="•"/>
              <a:defRPr sz="2940"/>
            </a:pPr>
            <a:r>
              <a:t>Wanderungsbewegungen (vgl. Markomannenkriege unter Marcus Aurelius 166 n.Chr.) gibt es schon zuvor. Goten siedeln seit etwa 200 n. Chr. im. Hinterland des Schwarzen Meeres.</a:t>
            </a:r>
          </a:p>
          <a:p>
            <a:pPr marL="365263" indent="-365263" defTabSz="577850">
              <a:lnSpc>
                <a:spcPct val="100000"/>
              </a:lnSpc>
              <a:spcBef>
                <a:spcPts val="3100"/>
              </a:spcBef>
              <a:buClr>
                <a:srgbClr val="BEBEBE"/>
              </a:buClr>
              <a:buSzPct val="125000"/>
              <a:buChar char="•"/>
              <a:defRPr sz="2940"/>
            </a:pPr>
            <a:r>
              <a:t>Völkerwanderung nicht </a:t>
            </a:r>
            <a:r>
              <a:rPr i="1"/>
              <a:t>die Mobilisierung bis dahin seßhafter Völker, sondern das dramatische Finale der großen Bewegung </a:t>
            </a:r>
            <a:r>
              <a:t>(Alexander Demandt).</a:t>
            </a:r>
          </a:p>
          <a:p>
            <a:pPr marL="365263" indent="-365263" defTabSz="577850">
              <a:lnSpc>
                <a:spcPct val="100000"/>
              </a:lnSpc>
              <a:spcBef>
                <a:spcPts val="3100"/>
              </a:spcBef>
              <a:buClr>
                <a:srgbClr val="BEBEBE"/>
              </a:buClr>
              <a:buSzPct val="125000"/>
              <a:buChar char="•"/>
              <a:defRPr sz="2940"/>
            </a:pPr>
            <a:r>
              <a:t>Dieses Finale wird durch die Hunnen ausgelöst, die im Laufe des 4. Jh. n. Chr. nach Westen drängen.</a:t>
            </a:r>
          </a:p>
          <a:p>
            <a:pPr marL="365263" indent="-365263" defTabSz="577850">
              <a:lnSpc>
                <a:spcPct val="100000"/>
              </a:lnSpc>
              <a:spcBef>
                <a:spcPts val="3100"/>
              </a:spcBef>
              <a:buClr>
                <a:srgbClr val="BEBEBE"/>
              </a:buClr>
              <a:buSzPct val="125000"/>
              <a:buChar char="•"/>
              <a:defRPr sz="2940"/>
            </a:pPr>
            <a:r>
              <a:t>Rom geschwächt durch Bürgerkriege (etwa Schlacht bei Mursa 351 n. Chr. zwischen Constantius und Magnentius) und durch die persische Bedrohung. </a:t>
            </a:r>
          </a:p>
        </p:txBody>
      </p:sp>
      <p:sp>
        <p:nvSpPr>
          <p:cNvPr id="222" name="Relief mit einer Szene aus den Markomannenkriegen: Marcus Aurelius begnadigt Germanenhäuptlinge; Kapitolinische Museen, Rom"/>
          <p:cNvSpPr txBox="1"/>
          <p:nvPr/>
        </p:nvSpPr>
        <p:spPr>
          <a:xfrm>
            <a:off x="14210148" y="11917461"/>
            <a:ext cx="6196968"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Relief mit einer Szene aus den Markomannenkriegen: Marcus Aurelius begnadigt Germanenhäuptlinge; Kapitolinische Museen, Rom</a:t>
            </a:r>
          </a:p>
        </p:txBody>
      </p:sp>
      <p:pic>
        <p:nvPicPr>
          <p:cNvPr id="22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873410" y="7940951"/>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1" fill="hold"/>
                                        <p:tgtEl>
                                          <p:spTgt spid="2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3905200" y="3591086"/>
            <a:ext cx="5697633" cy="8519824"/>
          </a:xfrm>
          <a:prstGeom prst="rect">
            <a:avLst/>
          </a:prstGeom>
          <a:ln w="12700">
            <a:miter lim="400000"/>
          </a:ln>
        </p:spPr>
      </p:pic>
      <p:sp>
        <p:nvSpPr>
          <p:cNvPr id="226"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27" name="376 n. Chr. Bitte der arianischen Westgoten um Aufnahme ins Römische Reich.…"/>
          <p:cNvSpPr txBox="1">
            <a:spLocks noGrp="1"/>
          </p:cNvSpPr>
          <p:nvPr>
            <p:ph type="body" sz="quarter" idx="1"/>
          </p:nvPr>
        </p:nvSpPr>
        <p:spPr>
          <a:xfrm>
            <a:off x="1699945" y="5263237"/>
            <a:ext cx="10934701" cy="6054726"/>
          </a:xfrm>
          <a:prstGeom prst="rect">
            <a:avLst/>
          </a:prstGeom>
        </p:spPr>
        <p:txBody>
          <a:bodyPr>
            <a:normAutofit lnSpcReduction="10000"/>
          </a:bodyPr>
          <a:lstStyle/>
          <a:p>
            <a:pPr marL="396571" indent="-396571" defTabSz="627379">
              <a:lnSpc>
                <a:spcPct val="100000"/>
              </a:lnSpc>
              <a:spcBef>
                <a:spcPts val="3400"/>
              </a:spcBef>
              <a:buClr>
                <a:srgbClr val="BEBEBE"/>
              </a:buClr>
              <a:buSzPct val="125000"/>
              <a:buChar char="•"/>
              <a:defRPr sz="3192"/>
            </a:pPr>
            <a:r>
              <a:t>376 n. Chr. Bitte der arianischen Westgoten um Aufnahme ins Römische Reich.</a:t>
            </a:r>
          </a:p>
          <a:p>
            <a:pPr marL="396571" indent="-396571" defTabSz="627379">
              <a:lnSpc>
                <a:spcPct val="100000"/>
              </a:lnSpc>
              <a:spcBef>
                <a:spcPts val="3400"/>
              </a:spcBef>
              <a:buClr>
                <a:srgbClr val="BEBEBE"/>
              </a:buClr>
              <a:buSzPct val="125000"/>
              <a:buChar char="•"/>
              <a:defRPr sz="3192"/>
            </a:pPr>
            <a:r>
              <a:t>Der römische Kaiser Valens ist dazu bereit, es kommt allerdings zu Versorgungsproblemen, dann zur Schlacht bei Adrianopel.</a:t>
            </a:r>
          </a:p>
          <a:p>
            <a:pPr marL="396571" indent="-396571" defTabSz="627379">
              <a:lnSpc>
                <a:spcPct val="100000"/>
              </a:lnSpc>
              <a:spcBef>
                <a:spcPts val="3400"/>
              </a:spcBef>
              <a:buClr>
                <a:srgbClr val="BEBEBE"/>
              </a:buClr>
              <a:buSzPct val="125000"/>
              <a:buChar char="•"/>
              <a:defRPr sz="3192"/>
            </a:pPr>
            <a:r>
              <a:t>Die Römer erleiden eine schwere Niederlage; der Kaiser stirbt wohl während der Schlacht.</a:t>
            </a:r>
          </a:p>
          <a:p>
            <a:pPr marL="396571" indent="-396571" defTabSz="627379">
              <a:lnSpc>
                <a:spcPct val="100000"/>
              </a:lnSpc>
              <a:spcBef>
                <a:spcPts val="3400"/>
              </a:spcBef>
              <a:buClr>
                <a:srgbClr val="BEBEBE"/>
              </a:buClr>
              <a:buSzPct val="125000"/>
              <a:buChar char="•"/>
              <a:defRPr sz="3192"/>
            </a:pPr>
            <a:r>
              <a:t>Mit diesem Ereignis beginnt die Völkerwanderungszeit (als Begriff zum ersten Mal bei Wolfgang Lazius, De gentium aliquot migrationibus, 1555). </a:t>
            </a:r>
          </a:p>
        </p:txBody>
      </p:sp>
      <p:sp>
        <p:nvSpPr>
          <p:cNvPr id="228" name="Westgotische Bügelfibel des 6. Jh. n. Chr. aus Castiltierra (Segovia)"/>
          <p:cNvSpPr txBox="1"/>
          <p:nvPr/>
        </p:nvSpPr>
        <p:spPr>
          <a:xfrm>
            <a:off x="13655498" y="12170450"/>
            <a:ext cx="6196968"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Westgotische Bügelfibel des 6. Jh. n. Chr. aus Castiltierra (Segovia) </a:t>
            </a:r>
          </a:p>
        </p:txBody>
      </p:sp>
      <p:pic>
        <p:nvPicPr>
          <p:cNvPr id="22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587636" y="829060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5" fill="hold"/>
                                        <p:tgtEl>
                                          <p:spTgt spid="2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0. Einführung - Die valentinianische und theodosianische Dynastie"/>
          <p:cNvSpPr txBox="1">
            <a:spLocks noGrp="1"/>
          </p:cNvSpPr>
          <p:nvPr>
            <p:ph type="title"/>
          </p:nvPr>
        </p:nvSpPr>
        <p:spPr>
          <a:prstGeom prst="rect">
            <a:avLst/>
          </a:prstGeom>
        </p:spPr>
        <p:txBody>
          <a:bodyPr/>
          <a:lstStyle>
            <a:lvl1pPr algn="ctr"/>
          </a:lstStyle>
          <a:p>
            <a:r>
              <a:t>0. Einführung - Die valentinianische und theodosianische Dynastie </a:t>
            </a:r>
          </a:p>
        </p:txBody>
      </p:sp>
      <p:sp>
        <p:nvSpPr>
          <p:cNvPr id="132" name="Der Offizier Valentinian I. (* 321 in Pannonien † 375 im Legionslager Brigetio (heutiges Ungarn)) wird am 26.2.364 in Nicaea zum Kaiser erhoben.…"/>
          <p:cNvSpPr txBox="1">
            <a:spLocks noGrp="1"/>
          </p:cNvSpPr>
          <p:nvPr>
            <p:ph type="body" sz="half" idx="1"/>
          </p:nvPr>
        </p:nvSpPr>
        <p:spPr>
          <a:xfrm>
            <a:off x="12687300" y="4122536"/>
            <a:ext cx="10744200" cy="7950201"/>
          </a:xfrm>
          <a:prstGeom prst="rect">
            <a:avLst/>
          </a:prstGeom>
        </p:spPr>
        <p:txBody>
          <a:bodyPr>
            <a:normAutofit lnSpcReduction="10000"/>
          </a:bodyPr>
          <a:lstStyle/>
          <a:p>
            <a:pPr marL="448751" indent="-448751" defTabSz="709930">
              <a:spcBef>
                <a:spcPts val="3800"/>
              </a:spcBef>
              <a:buClr>
                <a:srgbClr val="BEBEBE"/>
              </a:buClr>
              <a:buSzPct val="125000"/>
              <a:buChar char="•"/>
              <a:defRPr sz="3612">
                <a:solidFill>
                  <a:srgbClr val="5B5854"/>
                </a:solidFill>
              </a:defRPr>
            </a:pPr>
            <a:r>
              <a:t>Der Offizier Valentinian I. (* 321 in Pannonien † 375 im Legionslager Brigetio (heutiges Ungarn)) wird am 26.2.364 in Nicaea zum Kaiser erhoben.</a:t>
            </a:r>
          </a:p>
          <a:p>
            <a:pPr marL="448751" indent="-448751" defTabSz="709930">
              <a:spcBef>
                <a:spcPts val="3800"/>
              </a:spcBef>
              <a:buClr>
                <a:srgbClr val="BEBEBE"/>
              </a:buClr>
              <a:buSzPct val="125000"/>
              <a:buChar char="•"/>
              <a:defRPr sz="3612">
                <a:solidFill>
                  <a:srgbClr val="5B5854"/>
                </a:solidFill>
              </a:defRPr>
            </a:pPr>
            <a:r>
              <a:t>Ernennung seines Bruders Valens am 28.3.364 zum Mit-Augustus.</a:t>
            </a:r>
          </a:p>
          <a:p>
            <a:pPr marL="448751" indent="-448751" defTabSz="709930">
              <a:spcBef>
                <a:spcPts val="3800"/>
              </a:spcBef>
              <a:buClr>
                <a:srgbClr val="BEBEBE"/>
              </a:buClr>
              <a:buSzPct val="125000"/>
              <a:buChar char="•"/>
              <a:defRPr sz="3612">
                <a:solidFill>
                  <a:srgbClr val="5B5854"/>
                </a:solidFill>
              </a:defRPr>
            </a:pPr>
            <a:r>
              <a:t>Osten: Valens Kampf gegen den Usurpator Procopius (364/365). Westen: Gegenkaiser Firmus in Mauretanien (372-375).</a:t>
            </a:r>
          </a:p>
          <a:p>
            <a:pPr marL="448751" indent="-448751" defTabSz="709930">
              <a:spcBef>
                <a:spcPts val="3800"/>
              </a:spcBef>
              <a:buClr>
                <a:srgbClr val="BEBEBE"/>
              </a:buClr>
              <a:buSzPct val="125000"/>
              <a:buChar char="•"/>
              <a:defRPr sz="3612">
                <a:solidFill>
                  <a:srgbClr val="5B5854"/>
                </a:solidFill>
              </a:defRPr>
            </a:pPr>
            <a:r>
              <a:t>367 Ernennung Gratians (achtjähriger Sohn Valentinians zum Augustus. Nach Valentinians Tod 375 Ausrufung Valentinians II. (zweiter Sohn Valentinians) im November 375 zum Augustus.</a:t>
            </a:r>
          </a:p>
        </p:txBody>
      </p:sp>
      <p:sp>
        <p:nvSpPr>
          <p:cNvPr id="133" name="Büste vermutlich Valentinians; Ny Carlsberg Glyptothek; Kopenhagen"/>
          <p:cNvSpPr txBox="1"/>
          <p:nvPr/>
        </p:nvSpPr>
        <p:spPr>
          <a:xfrm>
            <a:off x="3010433" y="12122149"/>
            <a:ext cx="7130276"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Büste vermutlich Valentinians; Ny Carlsberg Glyptothek; Kopenhagen</a:t>
            </a:r>
          </a:p>
        </p:txBody>
      </p:sp>
      <p:pic>
        <p:nvPicPr>
          <p:cNvPr id="134" name="Bild" descr="Bi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5563" y="3800604"/>
            <a:ext cx="6634274" cy="8292842"/>
          </a:xfrm>
          <a:prstGeom prst="rect">
            <a:avLst/>
          </a:prstGeom>
          <a:ln w="12700">
            <a:miter lim="400000"/>
          </a:ln>
        </p:spPr>
      </p:pic>
      <p:pic>
        <p:nvPicPr>
          <p:cNvPr id="13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897818" y="794702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6"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3049927" y="4798831"/>
            <a:ext cx="8669342" cy="6502007"/>
          </a:xfrm>
          <a:prstGeom prst="rect">
            <a:avLst/>
          </a:prstGeom>
          <a:ln w="12700">
            <a:miter lim="400000"/>
          </a:ln>
        </p:spPr>
      </p:pic>
      <p:sp>
        <p:nvSpPr>
          <p:cNvPr id="232" name="Vii. Zusammenfassung"/>
          <p:cNvSpPr txBox="1">
            <a:spLocks noGrp="1"/>
          </p:cNvSpPr>
          <p:nvPr>
            <p:ph type="title"/>
          </p:nvPr>
        </p:nvSpPr>
        <p:spPr>
          <a:xfrm>
            <a:off x="1079500" y="901700"/>
            <a:ext cx="22682200" cy="3057525"/>
          </a:xfrm>
          <a:prstGeom prst="rect">
            <a:avLst/>
          </a:prstGeom>
        </p:spPr>
        <p:txBody>
          <a:bodyPr/>
          <a:lstStyle/>
          <a:p>
            <a:pPr algn="ctr"/>
            <a:endParaRPr/>
          </a:p>
          <a:p>
            <a:pPr algn="ctr"/>
            <a:r>
              <a:t>Vii. Zusammenfassung</a:t>
            </a:r>
          </a:p>
        </p:txBody>
      </p:sp>
      <p:sp>
        <p:nvSpPr>
          <p:cNvPr id="233" name="Völkerwanderung ist wichtiger, wenn nicht entscheidender Aspekt für den Untergang des Römischen Reiches.…"/>
          <p:cNvSpPr txBox="1">
            <a:spLocks noGrp="1"/>
          </p:cNvSpPr>
          <p:nvPr>
            <p:ph type="body" sz="quarter" idx="1"/>
          </p:nvPr>
        </p:nvSpPr>
        <p:spPr>
          <a:xfrm>
            <a:off x="1823462" y="6196380"/>
            <a:ext cx="10934701" cy="6054726"/>
          </a:xfrm>
          <a:prstGeom prst="rect">
            <a:avLst/>
          </a:prstGeom>
        </p:spPr>
        <p:txBody>
          <a:bodyPr/>
          <a:lstStyle/>
          <a:p>
            <a:pPr marL="521804" indent="-521804">
              <a:lnSpc>
                <a:spcPct val="100000"/>
              </a:lnSpc>
              <a:spcBef>
                <a:spcPts val="4500"/>
              </a:spcBef>
              <a:buClr>
                <a:srgbClr val="BEBEBE"/>
              </a:buClr>
              <a:buSzPct val="125000"/>
              <a:buChar char="•"/>
              <a:defRPr sz="4200"/>
            </a:pPr>
            <a:r>
              <a:t>Völkerwanderung ist wichtiger, wenn nicht entscheidender Aspekt für den </a:t>
            </a:r>
            <a:r>
              <a:rPr i="1"/>
              <a:t>Untergang des Römischen Reiches</a:t>
            </a:r>
            <a:r>
              <a:t>.</a:t>
            </a:r>
          </a:p>
          <a:p>
            <a:pPr marL="521804" indent="-521804">
              <a:lnSpc>
                <a:spcPct val="100000"/>
              </a:lnSpc>
              <a:spcBef>
                <a:spcPts val="4500"/>
              </a:spcBef>
              <a:buClr>
                <a:srgbClr val="BEBEBE"/>
              </a:buClr>
              <a:buSzPct val="125000"/>
              <a:buChar char="•"/>
              <a:defRPr sz="4200"/>
            </a:pPr>
            <a:r>
              <a:t>Die Ressourcen überfordern langsam das Reich, was sich über mehrere Jahrzehnte hinzieht.</a:t>
            </a:r>
          </a:p>
        </p:txBody>
      </p:sp>
      <p:sp>
        <p:nvSpPr>
          <p:cNvPr id="234" name="Das Grabmal Theoderichs des Großen in Ravenna"/>
          <p:cNvSpPr txBox="1"/>
          <p:nvPr/>
        </p:nvSpPr>
        <p:spPr>
          <a:xfrm>
            <a:off x="13308254" y="11608133"/>
            <a:ext cx="815268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Das Grabmal Theoderichs des Großen in Ravenna</a:t>
            </a:r>
          </a:p>
        </p:txBody>
      </p:sp>
      <p:pic>
        <p:nvPicPr>
          <p:cNvPr id="23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906249" y="1145573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6" fill="hold"/>
                                        <p:tgtEl>
                                          <p:spTgt spid="2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Weiterführende Literatur zur Schlacht und zur Valentinianischen Dynastie"/>
          <p:cNvSpPr txBox="1">
            <a:spLocks noGrp="1"/>
          </p:cNvSpPr>
          <p:nvPr>
            <p:ph type="title"/>
          </p:nvPr>
        </p:nvSpPr>
        <p:spPr>
          <a:prstGeom prst="rect">
            <a:avLst/>
          </a:prstGeom>
        </p:spPr>
        <p:txBody>
          <a:bodyPr/>
          <a:lstStyle>
            <a:lvl1pPr defTabSz="800735">
              <a:defRPr sz="8439"/>
            </a:lvl1pPr>
          </a:lstStyle>
          <a:p>
            <a:r>
              <a:t>Weiterführende Literatur zur Schlacht und zur Valentinianischen Dynastie</a:t>
            </a:r>
          </a:p>
        </p:txBody>
      </p:sp>
      <p:sp>
        <p:nvSpPr>
          <p:cNvPr id="238" name="Magdalena Maczyńska, Die Völkerwanderung. Geschichte einer ruhelosen Epoche im 4.und 5. Jahrhundert, Düsseldorf 1998.…"/>
          <p:cNvSpPr txBox="1">
            <a:spLocks noGrp="1"/>
          </p:cNvSpPr>
          <p:nvPr>
            <p:ph type="body" idx="1"/>
          </p:nvPr>
        </p:nvSpPr>
        <p:spPr>
          <a:prstGeom prst="rect">
            <a:avLst/>
          </a:prstGeom>
        </p:spPr>
        <p:txBody>
          <a:bodyPr>
            <a:normAutofit lnSpcReduction="10000"/>
          </a:bodyPr>
          <a:lstStyle/>
          <a:p>
            <a:pPr marL="377190" indent="-377190" defTabSz="544830">
              <a:spcBef>
                <a:spcPts val="3800"/>
              </a:spcBef>
              <a:buBlip>
                <a:blip r:embed="rId4"/>
              </a:buBlip>
              <a:defRPr sz="3036"/>
            </a:pPr>
            <a:r>
              <a:t>Magdalena Maczyńska, Die Völkerwanderung. Geschichte einer ruhelosen Epoche im 4.und 5. Jahrhundert, Düsseldorf 1998.</a:t>
            </a:r>
          </a:p>
          <a:p>
            <a:pPr marL="377190" indent="-377190" defTabSz="544830">
              <a:spcBef>
                <a:spcPts val="3800"/>
              </a:spcBef>
              <a:buBlip>
                <a:blip r:embed="rId4"/>
              </a:buBlip>
              <a:defRPr sz="3036"/>
            </a:pPr>
            <a:r>
              <a:t>Noel Lenski, Failure of Empire. Valens and the Roman State in the Fourth Century A.D., Berkeley/Los Angeles 2002.</a:t>
            </a:r>
          </a:p>
          <a:p>
            <a:pPr marL="377190" indent="-377190" defTabSz="544830">
              <a:spcBef>
                <a:spcPts val="3800"/>
              </a:spcBef>
              <a:buBlip>
                <a:blip r:embed="rId4"/>
              </a:buBlip>
              <a:defRPr sz="3036"/>
            </a:pPr>
            <a:r>
              <a:t>Malcolm Todd, Die Zeit der Völkerwanderung,Darmstadt 2002.</a:t>
            </a:r>
          </a:p>
          <a:p>
            <a:pPr marL="377190" indent="-377190" defTabSz="544830">
              <a:spcBef>
                <a:spcPts val="3800"/>
              </a:spcBef>
              <a:buBlip>
                <a:blip r:embed="rId4"/>
              </a:buBlip>
              <a:defRPr sz="3036"/>
            </a:pPr>
            <a:r>
              <a:t>Walter Pohl, Die Völkerwanderung. Wandlungen und Wahrnehmungen, in: Matthias Knaut/ Dieter Quast (Hrsg.), Die Völkerwanderung. Europa zwischen Antike und Mittelalter, Darmstadt 2005, S. 20-26. </a:t>
            </a:r>
          </a:p>
          <a:p>
            <a:pPr marL="377190" indent="-377190" defTabSz="544830">
              <a:spcBef>
                <a:spcPts val="3800"/>
              </a:spcBef>
              <a:buBlip>
                <a:blip r:embed="rId4"/>
              </a:buBlip>
              <a:defRPr sz="3036"/>
            </a:pPr>
            <a:r>
              <a:t>Sebastian Schmidt-Hofner, Reagieren und Gestalten. Der Regierungsstil des spätrömischen Kaisers am Beispiel der Gesetzgebung Valentinians I., München 2008.</a:t>
            </a:r>
          </a:p>
          <a:p>
            <a:pPr marL="377190" indent="-377190" defTabSz="544830">
              <a:spcBef>
                <a:spcPts val="3800"/>
              </a:spcBef>
              <a:buBlip>
                <a:blip r:embed="rId4"/>
              </a:buBlip>
              <a:defRPr sz="3036"/>
            </a:pPr>
            <a:r>
              <a:t>Herwig Wolfram, Die Goten. Von den Anfängen bis zur Mitte des 6. Jahrhunderts. Entwurf einer historischen Ethnographie, München </a:t>
            </a:r>
            <a:r>
              <a:rPr baseline="31999"/>
              <a:t>5</a:t>
            </a:r>
            <a:r>
              <a:t>2009.</a:t>
            </a:r>
          </a:p>
          <a:p>
            <a:pPr marL="377190" indent="-377190" defTabSz="544830">
              <a:spcBef>
                <a:spcPts val="3800"/>
              </a:spcBef>
              <a:buBlip>
                <a:blip r:embed="rId4"/>
              </a:buBlip>
              <a:defRPr sz="3036"/>
            </a:pPr>
            <a:r>
              <a:t>Klaus Rosen, Die Völkerwanderung, München </a:t>
            </a:r>
            <a:r>
              <a:rPr baseline="31999"/>
              <a:t>5</a:t>
            </a:r>
            <a:r>
              <a:t>2019.</a:t>
            </a:r>
          </a:p>
          <a:p>
            <a:pPr marL="377190" indent="-377190" defTabSz="544830">
              <a:spcBef>
                <a:spcPts val="3800"/>
              </a:spcBef>
              <a:buBlip>
                <a:blip r:embed="rId4"/>
              </a:buBlip>
              <a:defRPr sz="3036"/>
            </a:pPr>
            <a:r>
              <a:t>Mischa Meier, Geschichte der Völkerwanderung, Europa, Asien und Afrika vom 3.bis zum 8. Jahrhundert n. Chr., München 2019.</a:t>
            </a:r>
          </a:p>
        </p:txBody>
      </p:sp>
      <p:pic>
        <p:nvPicPr>
          <p:cNvPr id="23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964240" y="123062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0" fill="hold"/>
                                        <p:tgtEl>
                                          <p:spTgt spid="2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145165" y="4191000"/>
            <a:ext cx="4151924" cy="7772400"/>
          </a:xfrm>
          <a:prstGeom prst="rect">
            <a:avLst/>
          </a:prstGeom>
          <a:ln w="12700">
            <a:miter lim="400000"/>
          </a:ln>
        </p:spPr>
      </p:pic>
      <p:sp>
        <p:nvSpPr>
          <p:cNvPr id="138" name="0. Einführung - Die valentinianische und theodosianische Dynastie"/>
          <p:cNvSpPr txBox="1">
            <a:spLocks noGrp="1"/>
          </p:cNvSpPr>
          <p:nvPr>
            <p:ph type="title"/>
          </p:nvPr>
        </p:nvSpPr>
        <p:spPr>
          <a:xfrm>
            <a:off x="766233" y="1049866"/>
            <a:ext cx="22479001" cy="2679701"/>
          </a:xfrm>
          <a:prstGeom prst="rect">
            <a:avLst/>
          </a:prstGeom>
        </p:spPr>
        <p:txBody>
          <a:bodyPr/>
          <a:lstStyle>
            <a:lvl1pPr algn="ctr"/>
          </a:lstStyle>
          <a:p>
            <a:r>
              <a:t>0. Einführung - Die valentinianische und theodosianische Dynastie </a:t>
            </a:r>
          </a:p>
        </p:txBody>
      </p:sp>
      <p:sp>
        <p:nvSpPr>
          <p:cNvPr id="139" name="Aufgabenteilung im Westreich: Gratian erhält Gallien, Valentinian II. Italien, Illyricum und Africa.…"/>
          <p:cNvSpPr txBox="1">
            <a:spLocks noGrp="1"/>
          </p:cNvSpPr>
          <p:nvPr>
            <p:ph type="body" sz="half" idx="1"/>
          </p:nvPr>
        </p:nvSpPr>
        <p:spPr>
          <a:xfrm>
            <a:off x="2127412" y="4627910"/>
            <a:ext cx="10744201" cy="7950201"/>
          </a:xfrm>
          <a:prstGeom prst="rect">
            <a:avLst/>
          </a:prstGeom>
        </p:spPr>
        <p:txBody>
          <a:bodyPr/>
          <a:lstStyle/>
          <a:p>
            <a:pPr marL="506150" indent="-506150" defTabSz="800735">
              <a:spcBef>
                <a:spcPts val="4300"/>
              </a:spcBef>
              <a:buClr>
                <a:srgbClr val="BEBEBE"/>
              </a:buClr>
              <a:buSzPct val="125000"/>
              <a:buChar char="•"/>
              <a:defRPr sz="4074"/>
            </a:pPr>
            <a:r>
              <a:t>Aufgabenteilung im Westreich: Gratian erhält Gallien, Valentinian II. Italien, Illyricum und Africa.</a:t>
            </a:r>
          </a:p>
          <a:p>
            <a:pPr marL="506150" indent="-506150" defTabSz="800735">
              <a:spcBef>
                <a:spcPts val="4300"/>
              </a:spcBef>
              <a:buClr>
                <a:srgbClr val="BEBEBE"/>
              </a:buClr>
              <a:buSzPct val="125000"/>
              <a:buChar char="•"/>
              <a:defRPr sz="4074"/>
            </a:pPr>
            <a:r>
              <a:t>Valentinian II. bei Ernennung vier Jahre alt. Beginn der spätantiken Kinderkaiser, die unter Kontrolle der Heermeister stehen.</a:t>
            </a:r>
          </a:p>
          <a:p>
            <a:pPr marL="506150" indent="-506150" defTabSz="800735">
              <a:spcBef>
                <a:spcPts val="4300"/>
              </a:spcBef>
              <a:buClr>
                <a:srgbClr val="BEBEBE"/>
              </a:buClr>
              <a:buSzPct val="125000"/>
              <a:buChar char="•"/>
              <a:defRPr sz="4074"/>
            </a:pPr>
            <a:r>
              <a:t>Gratian erhebt nach Valens Tod in der Schlacht von Adrianopel am 19.1.379 den spanischen Offizier Theodosius I. zum Augustus des Ostens. Beginn der theodosianischen Dynastie.</a:t>
            </a:r>
          </a:p>
        </p:txBody>
      </p:sp>
      <p:sp>
        <p:nvSpPr>
          <p:cNvPr id="140" name="Der sogenannte Koloss von Barletta (Apulien). Der dargestellte Kaiser ist nicht zweifelsfrei identifiziert; diskutiert wird auch Valentinian I. als dargestellte Person"/>
          <p:cNvSpPr txBox="1"/>
          <p:nvPr/>
        </p:nvSpPr>
        <p:spPr>
          <a:xfrm>
            <a:off x="13885355" y="11976100"/>
            <a:ext cx="6671544" cy="97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solidFill>
                  <a:srgbClr val="5B5854"/>
                </a:solidFill>
              </a:defRPr>
            </a:lvl1pPr>
          </a:lstStyle>
          <a:p>
            <a:r>
              <a:t>Der sogenannte Koloss von Barletta (Apulien). Der dargestellte Kaiser ist nicht zweifelsfrei identifiziert; diskutiert wird auch Valentinian I. als dargestellte Person</a:t>
            </a:r>
          </a:p>
        </p:txBody>
      </p:sp>
      <p:pic>
        <p:nvPicPr>
          <p:cNvPr id="14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436887" y="803150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66" fill="hold"/>
                                        <p:tgtEl>
                                          <p:spTgt spid="1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144750" y="4667324"/>
            <a:ext cx="5829300" cy="7772401"/>
          </a:xfrm>
          <a:prstGeom prst="rect">
            <a:avLst/>
          </a:prstGeom>
          <a:ln w="12700">
            <a:miter lim="400000"/>
          </a:ln>
        </p:spPr>
      </p:pic>
      <p:sp>
        <p:nvSpPr>
          <p:cNvPr id="144" name="0. Einführung - Die valentinianische und theodosianische Dynastie"/>
          <p:cNvSpPr txBox="1">
            <a:spLocks noGrp="1"/>
          </p:cNvSpPr>
          <p:nvPr>
            <p:ph type="title"/>
          </p:nvPr>
        </p:nvSpPr>
        <p:spPr>
          <a:xfrm>
            <a:off x="1375833" y="825500"/>
            <a:ext cx="22479001" cy="2679700"/>
          </a:xfrm>
          <a:prstGeom prst="rect">
            <a:avLst/>
          </a:prstGeom>
        </p:spPr>
        <p:txBody>
          <a:bodyPr/>
          <a:lstStyle>
            <a:lvl1pPr algn="ctr"/>
          </a:lstStyle>
          <a:p>
            <a:r>
              <a:t>0. Einführung - Die valentinianische und theodosianische Dynastie </a:t>
            </a:r>
          </a:p>
        </p:txBody>
      </p:sp>
      <p:sp>
        <p:nvSpPr>
          <p:cNvPr id="145" name="Es folgen die Söhne Honorius (* 384, Herrscher im Westen 395-423) und Arcadius (* 377, Herrscher im Osten 395-408).…"/>
          <p:cNvSpPr txBox="1">
            <a:spLocks noGrp="1"/>
          </p:cNvSpPr>
          <p:nvPr>
            <p:ph type="body" sz="half" idx="1"/>
          </p:nvPr>
        </p:nvSpPr>
        <p:spPr>
          <a:xfrm>
            <a:off x="1813566" y="4578424"/>
            <a:ext cx="10744201" cy="7950201"/>
          </a:xfrm>
          <a:prstGeom prst="rect">
            <a:avLst/>
          </a:prstGeom>
        </p:spPr>
        <p:txBody>
          <a:bodyPr/>
          <a:lstStyle/>
          <a:p>
            <a:pPr marL="521804" indent="-521804">
              <a:buClr>
                <a:srgbClr val="BEBEBE"/>
              </a:buClr>
              <a:buSzPct val="125000"/>
              <a:buChar char="•"/>
            </a:pPr>
            <a:r>
              <a:t>Es folgen die Söhne Honorius (* 384, Herrscher im Westen 395-423) und Arcadius (* 377, Herrscher im Osten 395-408).</a:t>
            </a:r>
          </a:p>
          <a:p>
            <a:pPr marL="521804" indent="-521804">
              <a:buClr>
                <a:srgbClr val="BEBEBE"/>
              </a:buClr>
              <a:buSzPct val="125000"/>
              <a:buChar char="•"/>
            </a:pPr>
            <a:r>
              <a:t>Darauf folgt Valentinian III. ( * 419; Enkel Theodosius I.; Herrscher im Westen 425-455) und Theodosius II. (* 401, Herrscher im Osten 408-450).</a:t>
            </a:r>
          </a:p>
        </p:txBody>
      </p:sp>
      <p:sp>
        <p:nvSpPr>
          <p:cNvPr id="146" name="Modernes Relief mit Darstellung Valentinians I."/>
          <p:cNvSpPr txBox="1"/>
          <p:nvPr/>
        </p:nvSpPr>
        <p:spPr>
          <a:xfrm>
            <a:off x="13820043" y="12506362"/>
            <a:ext cx="847871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Modernes Relief mit Darstellung Valentinians I.</a:t>
            </a:r>
          </a:p>
        </p:txBody>
      </p:sp>
      <p:pic>
        <p:nvPicPr>
          <p:cNvPr id="14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534292" y="826777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93" fill="hold"/>
                                        <p:tgtEl>
                                          <p:spTgt spid="1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 descr="Bild"/>
          <p:cNvPicPr>
            <a:picLocks noGrp="1" noChangeAspect="1"/>
          </p:cNvPicPr>
          <p:nvPr>
            <p:ph type="pic" idx="21"/>
          </p:nvPr>
        </p:nvPicPr>
        <p:blipFill>
          <a:blip r:embed="rId4"/>
          <a:srcRect/>
          <a:stretch>
            <a:fillRect/>
          </a:stretch>
        </p:blipFill>
        <p:spPr>
          <a:xfrm>
            <a:off x="12915828" y="4509134"/>
            <a:ext cx="10744201" cy="7574281"/>
          </a:xfrm>
          <a:prstGeom prst="rect">
            <a:avLst/>
          </a:prstGeom>
          <a:ln w="12700">
            <a:miter lim="400000"/>
          </a:ln>
        </p:spPr>
      </p:pic>
      <p:sp>
        <p:nvSpPr>
          <p:cNvPr id="150" name="I. Zur Erinnerung: Definition Spätantike"/>
          <p:cNvSpPr txBox="1">
            <a:spLocks noGrp="1"/>
          </p:cNvSpPr>
          <p:nvPr>
            <p:ph type="title"/>
          </p:nvPr>
        </p:nvSpPr>
        <p:spPr>
          <a:xfrm>
            <a:off x="1350433" y="939800"/>
            <a:ext cx="22479001" cy="2679700"/>
          </a:xfrm>
          <a:prstGeom prst="rect">
            <a:avLst/>
          </a:prstGeom>
        </p:spPr>
        <p:txBody>
          <a:bodyPr/>
          <a:lstStyle>
            <a:lvl1pPr algn="ctr"/>
          </a:lstStyle>
          <a:p>
            <a:r>
              <a:t>I. Zur Erinnerung: Definition Spätantike</a:t>
            </a:r>
          </a:p>
        </p:txBody>
      </p:sp>
      <p:sp>
        <p:nvSpPr>
          <p:cNvPr id="151" name="Vielfältige Kontinuitätsprobleme.…"/>
          <p:cNvSpPr txBox="1">
            <a:spLocks noGrp="1"/>
          </p:cNvSpPr>
          <p:nvPr>
            <p:ph type="body" sz="half" idx="1"/>
          </p:nvPr>
        </p:nvSpPr>
        <p:spPr>
          <a:xfrm>
            <a:off x="1508843" y="4627910"/>
            <a:ext cx="10744201" cy="7950201"/>
          </a:xfrm>
          <a:prstGeom prst="rect">
            <a:avLst/>
          </a:prstGeom>
        </p:spPr>
        <p:txBody>
          <a:bodyPr>
            <a:normAutofit fontScale="92500"/>
          </a:bodyPr>
          <a:lstStyle/>
          <a:p>
            <a:pPr marL="396571" indent="-396571" defTabSz="627379">
              <a:spcBef>
                <a:spcPts val="3400"/>
              </a:spcBef>
              <a:buClr>
                <a:srgbClr val="BEBEBE"/>
              </a:buClr>
              <a:buSzPct val="125000"/>
              <a:buChar char="•"/>
              <a:defRPr sz="3192"/>
            </a:pPr>
            <a:r>
              <a:t>Vielfältige Kontinuitätsprobleme.</a:t>
            </a:r>
          </a:p>
          <a:p>
            <a:pPr marL="396571" indent="-396571" defTabSz="627379">
              <a:spcBef>
                <a:spcPts val="3400"/>
              </a:spcBef>
              <a:buClr>
                <a:srgbClr val="BEBEBE"/>
              </a:buClr>
              <a:buSzPct val="125000"/>
              <a:buChar char="•"/>
              <a:defRPr sz="3192"/>
            </a:pPr>
            <a:r>
              <a:t>Verständnis der Epoche einerseits als Zeit des Niedergangs, andererseits auch als Zeit des Übergangs.</a:t>
            </a:r>
          </a:p>
          <a:p>
            <a:pPr marL="396571" indent="-396571" defTabSz="627379">
              <a:spcBef>
                <a:spcPts val="3400"/>
              </a:spcBef>
              <a:buClr>
                <a:srgbClr val="BEBEBE"/>
              </a:buClr>
              <a:buSzPct val="125000"/>
              <a:buChar char="•"/>
              <a:defRPr sz="3192"/>
            </a:pPr>
            <a:r>
              <a:t>Wissenschaftlicher Konsens über zeitliche Grenzen der Spätantike fehlt. Traditionell: Absetzung des letzten römischen Kaisers Romulus Augustulus durch Odoaker im Westen. Herrschaft des Kaisers Iustinian (527-565) im Osten.</a:t>
            </a:r>
          </a:p>
          <a:p>
            <a:pPr marL="396571" indent="-396571" defTabSz="627379">
              <a:spcBef>
                <a:spcPts val="3400"/>
              </a:spcBef>
              <a:buClr>
                <a:srgbClr val="BEBEBE"/>
              </a:buClr>
              <a:buSzPct val="125000"/>
              <a:buChar char="•"/>
              <a:defRPr sz="3192"/>
            </a:pPr>
            <a:r>
              <a:t>Auflösung des Weströmischen Reiches Folge der Völkerwanderung (378 Schlacht bei Adrianopel; 410 Einnahme Roms; 451 Schlacht auf den Katalaunischen Feldern).</a:t>
            </a:r>
          </a:p>
          <a:p>
            <a:pPr marL="396571" indent="-396571" defTabSz="627379">
              <a:spcBef>
                <a:spcPts val="3400"/>
              </a:spcBef>
              <a:buClr>
                <a:srgbClr val="BEBEBE"/>
              </a:buClr>
              <a:buSzPct val="125000"/>
              <a:buChar char="•"/>
              <a:defRPr sz="3192"/>
            </a:pPr>
            <a:r>
              <a:t>Diese führt zur Bildung germanischer Reiche auf römischem Boden (418 Westgoten in Aquitanien; 429 Vandalen in Afrika, 493 Ostgoten von Italien; 496 Merowinger in Gallien).   </a:t>
            </a:r>
          </a:p>
        </p:txBody>
      </p:sp>
      <p:sp>
        <p:nvSpPr>
          <p:cNvPr id="152" name="Mosaik aus San Vitale in Ravenna. Der Kaiser Iustinian ist in der Mitte dargestellt"/>
          <p:cNvSpPr txBox="1"/>
          <p:nvPr/>
        </p:nvSpPr>
        <p:spPr>
          <a:xfrm>
            <a:off x="14952157" y="12182078"/>
            <a:ext cx="667154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Mosaik aus San Vitale in Ravenna. Der Kaiser Iustinian ist in der Mitte dargestellt</a:t>
            </a:r>
          </a:p>
        </p:txBody>
      </p:sp>
      <p:pic>
        <p:nvPicPr>
          <p:cNvPr id="15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018432" y="872100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16"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Bild" descr="Bild"/>
          <p:cNvPicPr>
            <a:picLocks noGrp="1" noChangeAspect="1"/>
          </p:cNvPicPr>
          <p:nvPr>
            <p:ph type="pic" idx="21"/>
          </p:nvPr>
        </p:nvPicPr>
        <p:blipFill>
          <a:blip r:embed="rId4"/>
          <a:srcRect/>
          <a:stretch>
            <a:fillRect/>
          </a:stretch>
        </p:blipFill>
        <p:spPr>
          <a:xfrm>
            <a:off x="14279063" y="4410075"/>
            <a:ext cx="8017728" cy="7772400"/>
          </a:xfrm>
          <a:prstGeom prst="rect">
            <a:avLst/>
          </a:prstGeom>
          <a:ln w="12700">
            <a:miter lim="400000"/>
          </a:ln>
        </p:spPr>
      </p:pic>
      <p:sp>
        <p:nvSpPr>
          <p:cNvPr id="156" name="II. Die Hunnen"/>
          <p:cNvSpPr txBox="1">
            <a:spLocks noGrp="1"/>
          </p:cNvSpPr>
          <p:nvPr>
            <p:ph type="title"/>
          </p:nvPr>
        </p:nvSpPr>
        <p:spPr>
          <a:xfrm>
            <a:off x="1121833" y="844550"/>
            <a:ext cx="22479001" cy="2679700"/>
          </a:xfrm>
          <a:prstGeom prst="rect">
            <a:avLst/>
          </a:prstGeom>
        </p:spPr>
        <p:txBody>
          <a:bodyPr/>
          <a:lstStyle>
            <a:lvl1pPr algn="ctr"/>
          </a:lstStyle>
          <a:p>
            <a:r>
              <a:t>II. Die Hunnen</a:t>
            </a:r>
          </a:p>
        </p:txBody>
      </p:sp>
      <p:sp>
        <p:nvSpPr>
          <p:cNvPr id="157" name="Ethnische Herkunft der Hunnen ist umstritten.…"/>
          <p:cNvSpPr txBox="1">
            <a:spLocks noGrp="1"/>
          </p:cNvSpPr>
          <p:nvPr>
            <p:ph type="body" sz="half" idx="1"/>
          </p:nvPr>
        </p:nvSpPr>
        <p:spPr>
          <a:xfrm>
            <a:off x="1385129" y="4603167"/>
            <a:ext cx="10744201" cy="7950201"/>
          </a:xfrm>
          <a:prstGeom prst="rect">
            <a:avLst/>
          </a:prstGeom>
        </p:spPr>
        <p:txBody>
          <a:bodyPr>
            <a:normAutofit lnSpcReduction="10000"/>
          </a:bodyPr>
          <a:lstStyle/>
          <a:p>
            <a:pPr marL="485278" indent="-485278" defTabSz="767715">
              <a:spcBef>
                <a:spcPts val="4100"/>
              </a:spcBef>
              <a:buClr>
                <a:srgbClr val="BEBEBE"/>
              </a:buClr>
              <a:buSzPct val="125000"/>
              <a:buChar char="•"/>
              <a:defRPr sz="3906"/>
            </a:pPr>
            <a:r>
              <a:t>Ethnische Herkunft der Hunnen ist umstritten.</a:t>
            </a:r>
          </a:p>
          <a:p>
            <a:pPr marL="485278" indent="-485278" defTabSz="767715">
              <a:spcBef>
                <a:spcPts val="4100"/>
              </a:spcBef>
              <a:buClr>
                <a:srgbClr val="BEBEBE"/>
              </a:buClr>
              <a:buSzPct val="125000"/>
              <a:buChar char="•"/>
              <a:defRPr sz="3906"/>
            </a:pPr>
            <a:r>
              <a:t>Chinesisch als Hsiung-nu bezeichnet; Zusammenhang mit gleichnamigem zentralasiatischen Reich? </a:t>
            </a:r>
          </a:p>
          <a:p>
            <a:pPr marL="485278" indent="-485278" defTabSz="767715">
              <a:spcBef>
                <a:spcPts val="4100"/>
              </a:spcBef>
              <a:buClr>
                <a:srgbClr val="BEBEBE"/>
              </a:buClr>
              <a:buSzPct val="125000"/>
              <a:buChar char="•"/>
              <a:defRPr sz="3906"/>
            </a:pPr>
            <a:r>
              <a:t>Hunnen unterwerfen iranische Alanen und die germanischen Ostgoten</a:t>
            </a:r>
          </a:p>
          <a:p>
            <a:pPr marL="485278" indent="-485278" defTabSz="767715">
              <a:spcBef>
                <a:spcPts val="4100"/>
              </a:spcBef>
              <a:buClr>
                <a:srgbClr val="BEBEBE"/>
              </a:buClr>
              <a:buSzPct val="125000"/>
              <a:buChar char="•"/>
              <a:defRPr sz="3906"/>
            </a:pPr>
            <a:r>
              <a:t>Westgoten weichen vor Hunnen nach Westen aus und bitten um Aufnahme ins Römische Reich.</a:t>
            </a:r>
          </a:p>
          <a:p>
            <a:pPr marL="485278" indent="-485278" defTabSz="767715">
              <a:spcBef>
                <a:spcPts val="4100"/>
              </a:spcBef>
              <a:buClr>
                <a:srgbClr val="BEBEBE"/>
              </a:buClr>
              <a:buSzPct val="125000"/>
              <a:buChar char="•"/>
              <a:defRPr sz="3906"/>
            </a:pPr>
            <a:r>
              <a:t>Eunap: </a:t>
            </a:r>
            <a:r>
              <a:rPr i="1"/>
              <a:t>Die Goten fürchten die Hunnen wie die Römer die Goten</a:t>
            </a:r>
            <a:r>
              <a:t>.</a:t>
            </a:r>
          </a:p>
        </p:txBody>
      </p:sp>
      <p:sp>
        <p:nvSpPr>
          <p:cNvPr id="158" name="Ungefähre Ausdehnung des Hunnenreiches zur Zeit Attilas"/>
          <p:cNvSpPr txBox="1"/>
          <p:nvPr/>
        </p:nvSpPr>
        <p:spPr>
          <a:xfrm>
            <a:off x="11963419" y="12420164"/>
            <a:ext cx="12191962"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Ungefähre Ausdehnung des Hunnenreiches zur Zeit Attilas</a:t>
            </a:r>
          </a:p>
        </p:txBody>
      </p:sp>
      <p:pic>
        <p:nvPicPr>
          <p:cNvPr id="15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918446" y="884343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98" fill="hold"/>
                                        <p:tgtEl>
                                          <p:spTgt spid="1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II. Die Hunnen"/>
          <p:cNvSpPr txBox="1">
            <a:spLocks noGrp="1"/>
          </p:cNvSpPr>
          <p:nvPr>
            <p:ph type="title"/>
          </p:nvPr>
        </p:nvSpPr>
        <p:spPr>
          <a:prstGeom prst="rect">
            <a:avLst/>
          </a:prstGeom>
        </p:spPr>
        <p:txBody>
          <a:bodyPr/>
          <a:lstStyle>
            <a:lvl1pPr algn="ctr"/>
          </a:lstStyle>
          <a:p>
            <a:r>
              <a:t>II. Die Hunnen</a:t>
            </a:r>
          </a:p>
        </p:txBody>
      </p:sp>
      <p:sp>
        <p:nvSpPr>
          <p:cNvPr id="162" name="Ammianus Marcellinus (31,2): Das Volk der Hunnen ist in den alten Schriften nur wenig bekannt. Es wohnt jenseits des Mäotischen Sees und lebt im Zustand unbeschreiblicher Wildheit. (…) Alle besitzen sie gedrungene und starke Glieder und sind so entsetzli"/>
          <p:cNvSpPr txBox="1">
            <a:spLocks noGrp="1"/>
          </p:cNvSpPr>
          <p:nvPr>
            <p:ph type="body" idx="1"/>
          </p:nvPr>
        </p:nvSpPr>
        <p:spPr>
          <a:prstGeom prst="rect">
            <a:avLst/>
          </a:prstGeom>
        </p:spPr>
        <p:txBody>
          <a:bodyPr>
            <a:normAutofit lnSpcReduction="10000"/>
          </a:bodyPr>
          <a:lstStyle/>
          <a:p>
            <a:pPr marL="480059" indent="-480059" defTabSz="693419">
              <a:spcBef>
                <a:spcPts val="4900"/>
              </a:spcBef>
              <a:buClr>
                <a:srgbClr val="BEBEBE"/>
              </a:buClr>
              <a:buSzPct val="125000"/>
              <a:buChar char="•"/>
              <a:defRPr sz="3864"/>
            </a:pPr>
            <a:r>
              <a:rPr b="1"/>
              <a:t>Ammianus Marcellinus (31,2):</a:t>
            </a:r>
            <a:r>
              <a:t> </a:t>
            </a:r>
            <a:r>
              <a:rPr i="1"/>
              <a:t>Das Volk der Hunnen ist in den alten Schriften nur wenig bekannt. Es wohnt jenseits des Mäotischen Sees und lebt im Zustand unbeschreiblicher Wildheit. (…) Alle besitzen sie gedrungene und starke Glieder und sind so entsetzlich entstellt und gekrümmt, daß man sie für zweibeinige Bestien halten könnte. Bei ihrer reizlosen Menschengestalt sind sie durch ihre Lebensweise so abgehärtet, daß sie keines Feuers und keiner gewürzten Speise bedürfen, sondern von den Wurzeln wilder Kräuter und dem halbrohen Fleisch von jedwedem Getier leben, daß sie zwischen ihre Schenkel und den Pferderücken legen und etwas erwärmen. Sie kennen niemals den Schutz von Gebäuden. Auch kann man bei ihnen nicht einmal eine mit Rohr gedeckte Hütte finden, sondern ruhelos schweifen sie durch Berge und Wälder und sind von klein auf gewöhnt, Kälte, Hunger und Durst zu ertragen. Bei Kämpfen fordern sie den Gegner zuweilen heraus und beginnen das Gefecht mit ihm in geschlossenen Abteilungen, wobei ihre Stimmen furchtbar ertönen. Da sie für schnelle Bewegungen leicht bewaffnet sind und unerwartet auftauchen, können sie sich absichtlich plötzlich auseinanderziehen und ihre Reihen lockern wie in einer ungeordneten Aufstellung. Ein furchtbares Blutbad anrichtend, galoppieren sie hin und her, und wegen ihrer gewaltigen Schnelligkeit sieht man sie kaum, wenn sie in eine Befestigung eindringen oder ein feindliches Lager plündern. Man möchte sie die furchtbarsten von allen Kriegern nennen (…). </a:t>
            </a:r>
          </a:p>
        </p:txBody>
      </p:sp>
      <p:pic>
        <p:nvPicPr>
          <p:cNvPr id="16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4664866" y="120332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06"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3271404" y="4287044"/>
            <a:ext cx="6182592" cy="7772401"/>
          </a:xfrm>
          <a:prstGeom prst="rect">
            <a:avLst/>
          </a:prstGeom>
          <a:ln w="12700">
            <a:miter lim="400000"/>
          </a:ln>
        </p:spPr>
      </p:pic>
      <p:sp>
        <p:nvSpPr>
          <p:cNvPr id="166" name="III. Die Westgoten verlangen Einlass in das römische Reich"/>
          <p:cNvSpPr txBox="1">
            <a:spLocks noGrp="1"/>
          </p:cNvSpPr>
          <p:nvPr>
            <p:ph type="title"/>
          </p:nvPr>
        </p:nvSpPr>
        <p:spPr>
          <a:xfrm>
            <a:off x="952500" y="844550"/>
            <a:ext cx="22479000" cy="2679700"/>
          </a:xfrm>
          <a:prstGeom prst="rect">
            <a:avLst/>
          </a:prstGeom>
        </p:spPr>
        <p:txBody>
          <a:bodyPr/>
          <a:lstStyle>
            <a:lvl1pPr algn="ctr"/>
          </a:lstStyle>
          <a:p>
            <a:r>
              <a:t>III. Die Westgoten verlangen Einlass in das römische Reich</a:t>
            </a:r>
          </a:p>
        </p:txBody>
      </p:sp>
      <p:sp>
        <p:nvSpPr>
          <p:cNvPr id="167" name="Unter Athanarich weicht ein Teil der Goten in die Karpaten aus, eine zweite, große Gruppe unter Fritigern und Alaviv nach Westen bis zur Donau.…"/>
          <p:cNvSpPr txBox="1">
            <a:spLocks noGrp="1"/>
          </p:cNvSpPr>
          <p:nvPr>
            <p:ph type="body" sz="half" idx="1"/>
          </p:nvPr>
        </p:nvSpPr>
        <p:spPr>
          <a:xfrm>
            <a:off x="12194835" y="4198143"/>
            <a:ext cx="10744201" cy="7950201"/>
          </a:xfrm>
          <a:prstGeom prst="rect">
            <a:avLst/>
          </a:prstGeom>
        </p:spPr>
        <p:txBody>
          <a:bodyPr/>
          <a:lstStyle/>
          <a:p>
            <a:pPr marL="521804" indent="-521804">
              <a:buClr>
                <a:srgbClr val="BEBEBE"/>
              </a:buClr>
              <a:buSzPct val="125000"/>
              <a:buChar char="•"/>
            </a:pPr>
            <a:r>
              <a:t>Unter Athanarich weicht ein Teil der Goten in die Karpaten aus, eine zweite, große Gruppe unter Fritigern und Alaviv nach Westen bis zur Donau.</a:t>
            </a:r>
          </a:p>
          <a:p>
            <a:pPr marL="521804" indent="-521804">
              <a:buClr>
                <a:srgbClr val="BEBEBE"/>
              </a:buClr>
              <a:buSzPct val="125000"/>
              <a:buChar char="•"/>
            </a:pPr>
            <a:r>
              <a:t>376 Empfang gotischer Gesandten durch Valens in Antiochia. Aufnahme der Goten scheint sinnvoll: Römisches Reich gewinnt Siedler zur Grenzverteidigung.</a:t>
            </a:r>
          </a:p>
          <a:p>
            <a:pPr marL="521804" indent="-521804">
              <a:buClr>
                <a:srgbClr val="BEBEBE"/>
              </a:buClr>
              <a:buSzPct val="125000"/>
              <a:buChar char="•"/>
            </a:pPr>
            <a:r>
              <a:t>Gotischer Arianismus (Wulfila) trägt zur Empfehlung der Goten bei den Römern bei. </a:t>
            </a:r>
          </a:p>
        </p:txBody>
      </p:sp>
      <p:sp>
        <p:nvSpPr>
          <p:cNvPr id="168" name="Blatt 16V aus dem Codex Argenteus, eine Abschrift der Wulfila-Bibel"/>
          <p:cNvSpPr txBox="1"/>
          <p:nvPr/>
        </p:nvSpPr>
        <p:spPr>
          <a:xfrm>
            <a:off x="3026928" y="12215641"/>
            <a:ext cx="6671544"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000"/>
            </a:pPr>
            <a:r>
              <a:t>Blatt 16</a:t>
            </a:r>
            <a:r>
              <a:rPr baseline="31999"/>
              <a:t>V </a:t>
            </a:r>
            <a:r>
              <a:t>aus dem Codex Argenteus, eine Abschrift der Wulfila-Bibel</a:t>
            </a:r>
          </a:p>
        </p:txBody>
      </p:sp>
      <p:pic>
        <p:nvPicPr>
          <p:cNvPr id="16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538665" y="860870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16" fill="hold"/>
                                        <p:tgtEl>
                                          <p:spTgt spid="1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6346772" y="4265592"/>
            <a:ext cx="4845347" cy="8066986"/>
          </a:xfrm>
          <a:prstGeom prst="rect">
            <a:avLst/>
          </a:prstGeom>
          <a:ln w="12700">
            <a:miter lim="400000"/>
          </a:ln>
        </p:spPr>
      </p:pic>
      <p:sp>
        <p:nvSpPr>
          <p:cNvPr id="172" name="III. Die Westgoten verlangen Einlass in das römische Reich"/>
          <p:cNvSpPr txBox="1">
            <a:spLocks noGrp="1"/>
          </p:cNvSpPr>
          <p:nvPr>
            <p:ph type="title"/>
          </p:nvPr>
        </p:nvSpPr>
        <p:spPr>
          <a:xfrm>
            <a:off x="840171" y="700087"/>
            <a:ext cx="23333076" cy="4010026"/>
          </a:xfrm>
          <a:prstGeom prst="rect">
            <a:avLst/>
          </a:prstGeom>
        </p:spPr>
        <p:txBody>
          <a:bodyPr/>
          <a:lstStyle/>
          <a:p>
            <a:pPr algn="ctr"/>
            <a:endParaRPr/>
          </a:p>
          <a:p>
            <a:pPr algn="ctr"/>
            <a:r>
              <a:t>III. Die Westgoten verlangen Einlass in das römische Reich</a:t>
            </a:r>
          </a:p>
        </p:txBody>
      </p:sp>
      <p:sp>
        <p:nvSpPr>
          <p:cNvPr id="173" name="comes Thraciae soll sich Geiseln stellen lassen; dann sollten die Goten in das Reich aufgenommen werden.…"/>
          <p:cNvSpPr txBox="1">
            <a:spLocks noGrp="1"/>
          </p:cNvSpPr>
          <p:nvPr>
            <p:ph type="body" sz="half" idx="1"/>
          </p:nvPr>
        </p:nvSpPr>
        <p:spPr>
          <a:xfrm>
            <a:off x="1198523" y="6198944"/>
            <a:ext cx="13323932" cy="5278924"/>
          </a:xfrm>
          <a:prstGeom prst="rect">
            <a:avLst/>
          </a:prstGeom>
        </p:spPr>
        <p:txBody>
          <a:bodyPr/>
          <a:lstStyle/>
          <a:p>
            <a:pPr marL="380917" indent="-380917" defTabSz="602615">
              <a:lnSpc>
                <a:spcPct val="100000"/>
              </a:lnSpc>
              <a:spcBef>
                <a:spcPts val="3200"/>
              </a:spcBef>
              <a:buClr>
                <a:srgbClr val="BEBEBE"/>
              </a:buClr>
              <a:buSzPct val="125000"/>
              <a:buChar char="•"/>
              <a:defRPr sz="3066" i="1"/>
            </a:pPr>
            <a:r>
              <a:t>comes Thraciae </a:t>
            </a:r>
            <a:r>
              <a:rPr i="0"/>
              <a:t>soll sich Geiseln stellen lassen; dann sollten die Goten in das Reich aufgenommen werden. </a:t>
            </a:r>
          </a:p>
          <a:p>
            <a:pPr marL="380917" indent="-380917" defTabSz="602615">
              <a:lnSpc>
                <a:spcPct val="100000"/>
              </a:lnSpc>
              <a:spcBef>
                <a:spcPts val="3200"/>
              </a:spcBef>
              <a:buClr>
                <a:srgbClr val="BEBEBE"/>
              </a:buClr>
              <a:buSzPct val="125000"/>
              <a:buChar char="•"/>
              <a:defRPr sz="3066" i="1"/>
            </a:pPr>
            <a:r>
              <a:rPr i="0"/>
              <a:t>Chaotisches Eindringen der Goten über Donaugrenze. Auch Ostgoten involviert.</a:t>
            </a:r>
          </a:p>
          <a:p>
            <a:pPr marL="380917" indent="-380917" defTabSz="602615">
              <a:lnSpc>
                <a:spcPct val="100000"/>
              </a:lnSpc>
              <a:spcBef>
                <a:spcPts val="3200"/>
              </a:spcBef>
              <a:buClr>
                <a:srgbClr val="BEBEBE"/>
              </a:buClr>
              <a:buSzPct val="125000"/>
              <a:buChar char="•"/>
              <a:defRPr sz="3066" i="1"/>
            </a:pPr>
            <a:r>
              <a:rPr i="0"/>
              <a:t>Folge: Versorgungsprobleme, die zur Bereicherung ausgenutzt werden. Bewaffneter Konflikt durch Verbot des Zugangs der Goten zum Markt von Marcianopel. </a:t>
            </a:r>
          </a:p>
          <a:p>
            <a:pPr marL="380917" indent="-380917" defTabSz="602615">
              <a:lnSpc>
                <a:spcPct val="100000"/>
              </a:lnSpc>
              <a:spcBef>
                <a:spcPts val="3200"/>
              </a:spcBef>
              <a:buClr>
                <a:srgbClr val="BEBEBE"/>
              </a:buClr>
              <a:buSzPct val="125000"/>
              <a:buChar char="•"/>
              <a:defRPr sz="3066" i="1"/>
            </a:pPr>
            <a:r>
              <a:rPr i="0"/>
              <a:t>Goten greifen römische Truppen an, wodurch plündernde Gotentruppen durch Moesien und Thrakien ziehen. </a:t>
            </a:r>
          </a:p>
        </p:txBody>
      </p:sp>
      <p:sp>
        <p:nvSpPr>
          <p:cNvPr id="174" name="Gotische Adlerfibel; Museo Arqueológico Nacional, Madrid"/>
          <p:cNvSpPr txBox="1"/>
          <p:nvPr/>
        </p:nvSpPr>
        <p:spPr>
          <a:xfrm>
            <a:off x="14064580" y="12440036"/>
            <a:ext cx="9409664"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Gotische Adlerfibel; Museo Arqueológico Nacional, Madrid</a:t>
            </a:r>
          </a:p>
        </p:txBody>
      </p:sp>
      <p:pic>
        <p:nvPicPr>
          <p:cNvPr id="17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5148863" y="981854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0" fill="hold"/>
                                        <p:tgtEl>
                                          <p:spTgt spid="1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3029</Words>
  <Application>Microsoft Macintosh PowerPoint</Application>
  <PresentationFormat>Benutzerdefiniert</PresentationFormat>
  <Paragraphs>116</Paragraphs>
  <Slides>21</Slides>
  <Notes>0</Notes>
  <HiddenSlides>0</HiddenSlides>
  <MMClips>21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Gill Sans</vt:lpstr>
      <vt:lpstr>Gill Sans Light</vt:lpstr>
      <vt:lpstr>Helvetica</vt:lpstr>
      <vt:lpstr>Helvetica Neue</vt:lpstr>
      <vt:lpstr>New_Template3</vt:lpstr>
      <vt:lpstr>Die Schlacht bei Adrianopel 378 n. Chr.</vt:lpstr>
      <vt:lpstr>0. Einführung - Die valentinianische und theodosianische Dynastie </vt:lpstr>
      <vt:lpstr>0. Einführung - Die valentinianische und theodosianische Dynastie </vt:lpstr>
      <vt:lpstr>0. Einführung - Die valentinianische und theodosianische Dynastie </vt:lpstr>
      <vt:lpstr>I. Zur Erinnerung: Definition Spätantike</vt:lpstr>
      <vt:lpstr>II. Die Hunnen</vt:lpstr>
      <vt:lpstr>II. Die Hunnen</vt:lpstr>
      <vt:lpstr>III. Die Westgoten verlangen Einlass in das römische Reich</vt:lpstr>
      <vt:lpstr> III. Die Westgoten verlangen Einlass in das römische Reich</vt:lpstr>
      <vt:lpstr> III. Die Westgoten verlangen Einlass in das römische Reich</vt:lpstr>
      <vt:lpstr>IV. Der Konflikt eskaliert</vt:lpstr>
      <vt:lpstr>IV. Der Konflikt eskaliert</vt:lpstr>
      <vt:lpstr> IV. Ammianus Marcellinus über die Schlacht bei Adrianopel (09.08.378 n. Chr.)</vt:lpstr>
      <vt:lpstr> IV. Ammianus Marcellinus über die Schlacht bei Adrianopel (09.08.378 n. Chr.)</vt:lpstr>
      <vt:lpstr> V. Nach der Schlacht</vt:lpstr>
      <vt:lpstr> VI. Historische Folgen</vt:lpstr>
      <vt:lpstr> VI. Historische Folgen</vt:lpstr>
      <vt:lpstr> ViI. Zusammenfassung</vt:lpstr>
      <vt:lpstr> VII. Zusammenfassung</vt:lpstr>
      <vt:lpstr> Vii. Zusammenfassung</vt:lpstr>
      <vt:lpstr>Weiterführende Literatur zur Schlacht und zur Valentinianischen Dynastie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Schlacht bei Adrianopel 378 n. Chr.</dc:title>
  <cp:lastModifiedBy>Timo Klär</cp:lastModifiedBy>
  <cp:revision>3</cp:revision>
  <dcterms:modified xsi:type="dcterms:W3CDTF">2021-11-19T14:00:27Z</dcterms:modified>
</cp:coreProperties>
</file>