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lvl1pPr>
    <a:lvl2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lvl2pPr>
    <a:lvl3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lvl3pPr>
    <a:lvl4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lvl4pPr>
    <a:lvl5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lvl5pPr>
    <a:lvl6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lvl6pPr>
    <a:lvl7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lvl7pPr>
    <a:lvl8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lvl8pPr>
    <a:lvl9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606060"/>
        </a:fontRef>
        <a:srgbClr val="606060"/>
      </a:tcTxStyle>
      <a:tcStyle>
        <a:tcBdr>
          <a:left>
            <a:ln w="12700" cap="flat">
              <a:noFill/>
              <a:miter lim="400000"/>
            </a:ln>
          </a:left>
          <a:right>
            <a:ln w="12700" cap="flat">
              <a:noFill/>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noFill/>
              <a:miter lim="400000"/>
            </a:ln>
          </a:insideV>
        </a:tcBdr>
        <a:fill>
          <a:noFill/>
        </a:fill>
      </a:tcStyle>
    </a:wholeTbl>
    <a:band2H>
      <a:tcTxStyle/>
      <a:tcStyle>
        <a:tcBdr/>
        <a:fill>
          <a:solidFill>
            <a:srgbClr val="E7E3D2">
              <a:alpha val="50000"/>
            </a:srgbClr>
          </a:solidFill>
        </a:fill>
      </a:tcStyle>
    </a:band2H>
    <a:firstCol>
      <a:tcTxStyle b="off" i="off">
        <a:fontRef idx="minor">
          <a:srgbClr val="FFFFFF"/>
        </a:fontRef>
        <a:srgbClr val="FFFFFF"/>
      </a:tcTxStyle>
      <a:tcStyle>
        <a:tcBdr>
          <a:left>
            <a:ln w="12700" cap="flat">
              <a:noFill/>
              <a:miter lim="400000"/>
            </a:ln>
          </a:left>
          <a:right>
            <a:ln w="12700" cap="flat">
              <a:solidFill>
                <a:srgbClr val="FDF6DA"/>
              </a:solidFill>
              <a:prstDash val="solid"/>
              <a:miter lim="400000"/>
            </a:ln>
          </a:right>
          <a:top>
            <a:ln w="12700" cap="flat">
              <a:solidFill>
                <a:srgbClr val="FDF6DA"/>
              </a:solidFill>
              <a:prstDash val="solid"/>
              <a:miter lim="400000"/>
            </a:ln>
          </a:top>
          <a:bottom>
            <a:ln w="12700" cap="flat">
              <a:solidFill>
                <a:srgbClr val="FDF6DA"/>
              </a:solidFill>
              <a:prstDash val="solid"/>
              <a:miter lim="400000"/>
            </a:ln>
          </a:bottom>
          <a:insideH>
            <a:ln w="12700" cap="flat">
              <a:solidFill>
                <a:srgbClr val="FDF6DA"/>
              </a:solidFill>
              <a:prstDash val="solid"/>
              <a:miter lim="400000"/>
            </a:ln>
          </a:insideH>
          <a:insideV>
            <a:ln w="12700" cap="flat">
              <a:noFill/>
              <a:miter lim="400000"/>
            </a:ln>
          </a:insideV>
        </a:tcBdr>
        <a:fill>
          <a:solidFill>
            <a:srgbClr val="A5C69B"/>
          </a:solidFill>
        </a:fill>
      </a:tcStyle>
    </a:firstCol>
    <a:la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FDF6DA"/>
              </a:solidFill>
              <a:prstDash val="solid"/>
              <a:miter lim="400000"/>
            </a:ln>
          </a:bottom>
          <a:insideH>
            <a:ln w="12700" cap="flat">
              <a:solidFill>
                <a:srgbClr val="FDF6DA"/>
              </a:solidFill>
              <a:prstDash val="solid"/>
              <a:miter lim="400000"/>
            </a:ln>
          </a:insideH>
          <a:insideV>
            <a:ln w="12700" cap="flat">
              <a:noFill/>
              <a:miter lim="400000"/>
            </a:ln>
          </a:insideV>
        </a:tcBdr>
        <a:fill>
          <a:solidFill>
            <a:srgbClr val="7C9D69"/>
          </a:solidFill>
        </a:fill>
      </a:tcStyle>
    </a:firstRow>
  </a:tblStyle>
  <a:tblStyle styleId="{C7B018BB-80A7-4F77-B60F-C8B233D01FF8}" styleName="">
    <a:tblBg/>
    <a:wholeTbl>
      <a:tcTxStyle b="off" i="off">
        <a:fontRef idx="minor">
          <a:srgbClr val="606060"/>
        </a:fontRef>
        <a:srgbClr val="606060"/>
      </a:tcTxStyle>
      <a:tcStyle>
        <a:tcBdr>
          <a:left>
            <a:ln w="12700" cap="flat">
              <a:solidFill>
                <a:srgbClr val="BDBBB3"/>
              </a:solidFill>
              <a:prstDash val="solid"/>
              <a:miter lim="400000"/>
            </a:ln>
          </a:left>
          <a:right>
            <a:ln w="12700" cap="flat">
              <a:solidFill>
                <a:srgbClr val="BDBBB3"/>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BDBBB3"/>
              </a:solidFill>
              <a:prstDash val="solid"/>
              <a:miter lim="400000"/>
            </a:ln>
          </a:insideV>
        </a:tcBdr>
        <a:fill>
          <a:solidFill>
            <a:srgbClr val="E7E3D2"/>
          </a:solidFill>
        </a:fill>
      </a:tcStyle>
    </a:wholeTbl>
    <a:band2H>
      <a:tcTxStyle/>
      <a:tcStyle>
        <a:tcBdr/>
        <a:fill>
          <a:solidFill>
            <a:srgbClr val="F6F2E5"/>
          </a:solidFill>
        </a:fill>
      </a:tcStyle>
    </a:band2H>
    <a:firstCol>
      <a:tcTxStyle b="off" i="off">
        <a:fontRef idx="minor">
          <a:srgbClr val="606060"/>
        </a:fontRef>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solidFill>
            <a:srgbClr val="D3CDB7"/>
          </a:solidFill>
        </a:fill>
      </a:tcStyle>
    </a:firstCol>
    <a:lastRow>
      <a:tcTxStyle b="off" i="off">
        <a:fontRef idx="minor">
          <a:srgbClr val="606060"/>
        </a:fontRef>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noFill/>
        </a:fill>
      </a:tcStyle>
    </a:lastRow>
    <a:firstRow>
      <a:tcTxStyle b="off" i="off">
        <a:fontRef idx="minor">
          <a:srgbClr val="FFFFFF"/>
        </a:fontRef>
        <a:srgbClr val="FFFFFF"/>
      </a:tcTxStyle>
      <a:tcStyle>
        <a:tcBdr>
          <a:left>
            <a:ln w="12700" cap="flat">
              <a:solidFill>
                <a:srgbClr val="8E755A"/>
              </a:solidFill>
              <a:prstDash val="solid"/>
              <a:miter lim="400000"/>
            </a:ln>
          </a:left>
          <a:right>
            <a:ln w="12700" cap="flat">
              <a:solidFill>
                <a:srgbClr val="8E755A"/>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8E755A"/>
              </a:solidFill>
              <a:prstDash val="solid"/>
              <a:miter lim="400000"/>
            </a:ln>
          </a:insideH>
          <a:insideV>
            <a:ln w="12700" cap="flat">
              <a:solidFill>
                <a:srgbClr val="8E755A"/>
              </a:solidFill>
              <a:prstDash val="solid"/>
              <a:miter lim="400000"/>
            </a:ln>
          </a:insideV>
        </a:tcBdr>
        <a:fill>
          <a:noFill/>
        </a:fill>
      </a:tcStyle>
    </a:firstRow>
  </a:tblStyle>
  <a:tblStyle styleId="{EEE7283C-3CF3-47DC-8721-378D4A62B228}" styleName="">
    <a:tblBg/>
    <a:wholeTbl>
      <a:tcTxStyle b="off" i="off">
        <a:fontRef idx="major">
          <a:srgbClr val="606060"/>
        </a:fontRef>
        <a:srgbClr val="606060"/>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BDBBB3"/>
              </a:solidFill>
              <a:prstDash val="solid"/>
              <a:miter lim="400000"/>
            </a:ln>
          </a:bottom>
          <a:insideH>
            <a:ln w="12700" cap="flat">
              <a:solidFill>
                <a:srgbClr val="BDBBB3"/>
              </a:solidFill>
              <a:prstDash val="solid"/>
              <a:miter lim="400000"/>
            </a:ln>
          </a:insideH>
          <a:insideV>
            <a:ln w="12700" cap="flat">
              <a:noFill/>
              <a:miter lim="400000"/>
            </a:ln>
          </a:insideV>
        </a:tcBdr>
        <a:fill>
          <a:solidFill>
            <a:srgbClr val="E6E3DA"/>
          </a:solidFill>
        </a:fill>
      </a:tcStyle>
    </a:wholeTbl>
    <a:band2H>
      <a:tcTxStyle/>
      <a:tcStyle>
        <a:tcBdr/>
        <a:fill>
          <a:solidFill>
            <a:srgbClr val="F9F5E8"/>
          </a:solidFill>
        </a:fill>
      </a:tcStyle>
    </a:band2H>
    <a:firstCol>
      <a:tcTxStyle b="off" i="off">
        <a:fontRef idx="minor">
          <a:srgbClr val="606060"/>
        </a:fontRef>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noFill/>
              <a:miter lim="400000"/>
            </a:ln>
          </a:insideV>
        </a:tcBdr>
        <a:fill>
          <a:solidFill>
            <a:srgbClr val="D6D5D0"/>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A5A59F"/>
              </a:solidFill>
              <a:prstDash val="solid"/>
              <a:miter lim="400000"/>
            </a:ln>
          </a:bottom>
          <a:insideH>
            <a:ln w="12700" cap="flat">
              <a:solidFill>
                <a:srgbClr val="4D6166"/>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A5A59F"/>
              </a:solidFill>
              <a:prstDash val="solid"/>
              <a:miter lim="400000"/>
            </a:ln>
          </a:top>
          <a:bottom>
            <a:ln w="12700" cap="flat">
              <a:solidFill>
                <a:srgbClr val="BDBBB3"/>
              </a:solidFill>
              <a:prstDash val="solid"/>
              <a:miter lim="400000"/>
            </a:ln>
          </a:bottom>
          <a:insideH>
            <a:ln w="12700" cap="flat">
              <a:solidFill>
                <a:srgbClr val="65747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Ref idx="minor">
          <a:srgbClr val="606060"/>
        </a:fontRef>
        <a:srgbClr val="606060"/>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a:tcStyle>
        <a:tcBdr/>
        <a:fill>
          <a:solidFill>
            <a:srgbClr val="FFFBF1"/>
          </a:solidFill>
        </a:fill>
      </a:tcStyle>
    </a:band2H>
    <a:firstCol>
      <a:tcTxStyle b="off" i="off">
        <a:fontRef idx="minor">
          <a:srgbClr val="606060"/>
        </a:fontRef>
        <a:srgbClr val="606060"/>
      </a:tcTxStyle>
      <a:tcStyle>
        <a:tcBdr>
          <a:left>
            <a:ln w="12700" cap="flat">
              <a:solidFill>
                <a:srgbClr val="000000"/>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8E4D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A29A85"/>
              </a:solidFill>
              <a:prstDash val="solid"/>
              <a:miter lim="400000"/>
            </a:ln>
          </a:top>
          <a:bottom>
            <a:ln w="12700" cap="flat">
              <a:solidFill>
                <a:srgbClr val="000000"/>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A29A85"/>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Ref idx="minor">
          <a:srgbClr val="606060"/>
        </a:fontRef>
        <a:srgbClr val="606060"/>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50000"/>
            </a:srgbClr>
          </a:solidFill>
        </a:fill>
      </a:tcStyle>
    </a:wholeTbl>
    <a:band2H>
      <a:tcTxStyle/>
      <a:tcStyle>
        <a:tcBdr/>
        <a:fill>
          <a:solidFill>
            <a:srgbClr val="E9E7DC"/>
          </a:solidFill>
        </a:fill>
      </a:tcStyle>
    </a:band2H>
    <a:firstCol>
      <a:tcTxStyle b="off" i="off">
        <a:fontRef idx="minor">
          <a:srgbClr val="606060"/>
        </a:fontRef>
        <a:srgbClr val="606060"/>
      </a:tcTxStyle>
      <a:tcStyle>
        <a:tcBdr>
          <a:left>
            <a:ln w="12700" cap="flat">
              <a:solidFill>
                <a:srgbClr val="FFFFFF"/>
              </a:solidFill>
              <a:prstDash val="solid"/>
              <a:miter lim="400000"/>
            </a:ln>
          </a:left>
          <a:right>
            <a:ln w="254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C5BEAA"/>
          </a:solidFill>
        </a:fill>
      </a:tcStyle>
    </a:firstCol>
    <a:la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25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928C7D"/>
          </a:solidFill>
        </a:fill>
      </a:tcStyle>
    </a:firstRow>
  </a:tblStyle>
  <a:tblStyle styleId="{2708684C-4D16-4618-839F-0558EEFCDFE6}" styleName="">
    <a:tblBg/>
    <a:wholeTbl>
      <a:tcTxStyle b="off" i="off">
        <a:fontRef idx="major">
          <a:srgbClr val="606060"/>
        </a:fontRef>
        <a:srgbClr val="606060"/>
      </a:tcTxStyle>
      <a:tcStyle>
        <a:tcBdr>
          <a:left>
            <a:ln w="12700" cap="flat">
              <a:noFill/>
              <a:miter lim="400000"/>
            </a:ln>
          </a:left>
          <a:right>
            <a:ln w="12700" cap="flat">
              <a:noFill/>
              <a:miter lim="400000"/>
            </a:ln>
          </a:right>
          <a:top>
            <a:ln w="12700" cap="flat">
              <a:solidFill>
                <a:srgbClr val="DBD2B2"/>
              </a:solidFill>
              <a:prstDash val="solid"/>
              <a:miter lim="400000"/>
            </a:ln>
          </a:top>
          <a:bottom>
            <a:ln w="12700" cap="flat">
              <a:solidFill>
                <a:srgbClr val="DBD2B2"/>
              </a:solidFill>
              <a:prstDash val="solid"/>
              <a:miter lim="400000"/>
            </a:ln>
          </a:bottom>
          <a:insideH>
            <a:ln w="12700" cap="flat">
              <a:solidFill>
                <a:srgbClr val="DBD2B2"/>
              </a:solidFill>
              <a:prstDash val="solid"/>
              <a:miter lim="400000"/>
            </a:ln>
          </a:insideH>
          <a:insideV>
            <a:ln w="12700" cap="flat">
              <a:noFill/>
              <a:miter lim="400000"/>
            </a:ln>
          </a:insideV>
        </a:tcBdr>
        <a:fill>
          <a:solidFill>
            <a:srgbClr val="FDF9ED"/>
          </a:solidFill>
        </a:fill>
      </a:tcStyle>
    </a:wholeTbl>
    <a:band2H>
      <a:tcTxStyle/>
      <a:tcStyle>
        <a:tcBdr/>
        <a:fill>
          <a:solidFill>
            <a:srgbClr val="FFFFFF"/>
          </a:solidFill>
        </a:fill>
      </a:tcStyle>
    </a:band2H>
    <a:firstCol>
      <a:tcTxStyle b="off" i="off">
        <a:fontRef idx="minor">
          <a:srgbClr val="606060"/>
        </a:fontRef>
        <a:srgbClr val="606060"/>
      </a:tcTxStyle>
      <a:tcStyle>
        <a:tcBdr>
          <a:left>
            <a:ln w="25400" cap="flat">
              <a:solidFill>
                <a:srgbClr val="C6BB94"/>
              </a:solidFill>
              <a:prstDash val="solid"/>
              <a:miter lim="400000"/>
            </a:ln>
          </a:left>
          <a:right>
            <a:ln w="25400" cap="flat">
              <a:solidFill>
                <a:srgbClr val="C6BB94"/>
              </a:solidFill>
              <a:prstDash val="solid"/>
              <a:miter lim="400000"/>
            </a:ln>
          </a:right>
          <a:top>
            <a:ln w="12700" cap="flat">
              <a:solidFill>
                <a:srgbClr val="DBD2B2"/>
              </a:solidFill>
              <a:prstDash val="solid"/>
              <a:miter lim="400000"/>
            </a:ln>
          </a:top>
          <a:bottom>
            <a:ln w="12700" cap="flat">
              <a:solidFill>
                <a:srgbClr val="DBD2B2"/>
              </a:solidFill>
              <a:prstDash val="solid"/>
              <a:miter lim="400000"/>
            </a:ln>
          </a:bottom>
          <a:insideH>
            <a:ln w="12700" cap="flat">
              <a:solidFill>
                <a:srgbClr val="DBD2B2"/>
              </a:solidFill>
              <a:prstDash val="solid"/>
              <a:miter lim="400000"/>
            </a:ln>
          </a:insideH>
          <a:insideV>
            <a:ln w="12700" cap="flat">
              <a:solidFill>
                <a:srgbClr val="DBD2B2"/>
              </a:solidFill>
              <a:prstDash val="solid"/>
              <a:miter lim="400000"/>
            </a:ln>
          </a:insideV>
        </a:tcBdr>
        <a:fill>
          <a:noFill/>
        </a:fill>
      </a:tcStyle>
    </a:firstCol>
    <a:la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C6BB94"/>
              </a:solidFill>
              <a:prstDash val="solid"/>
              <a:miter lim="400000"/>
            </a:ln>
          </a:top>
          <a:bottom>
            <a:ln w="25400" cap="flat">
              <a:solidFill>
                <a:srgbClr val="C6BB94"/>
              </a:solidFill>
              <a:prstDash val="solid"/>
              <a:miter lim="400000"/>
            </a:ln>
          </a:bottom>
          <a:insideH>
            <a:ln w="12700" cap="flat">
              <a:solidFill>
                <a:srgbClr val="DBD2B2"/>
              </a:solidFill>
              <a:prstDash val="solid"/>
              <a:miter lim="400000"/>
            </a:ln>
          </a:insideH>
          <a:insideV>
            <a:ln w="12700" cap="flat">
              <a:noFill/>
              <a:miter lim="400000"/>
            </a:ln>
          </a:insideV>
        </a:tcBdr>
        <a:fill>
          <a:noFill/>
        </a:fill>
      </a:tcStyle>
    </a:lastRow>
    <a:fir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C6BB94"/>
              </a:solidFill>
              <a:prstDash val="solid"/>
              <a:miter lim="400000"/>
            </a:ln>
          </a:top>
          <a:bottom>
            <a:ln w="25400" cap="flat">
              <a:solidFill>
                <a:srgbClr val="C6BB94"/>
              </a:solidFill>
              <a:prstDash val="solid"/>
              <a:miter lim="400000"/>
            </a:ln>
          </a:bottom>
          <a:insideH>
            <a:ln w="12700" cap="flat">
              <a:solidFill>
                <a:srgbClr val="DBD2B2"/>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89"/>
  </p:normalViewPr>
  <p:slideViewPr>
    <p:cSldViewPr snapToGrid="0" snapToObjects="1">
      <p:cViewPr varScale="1">
        <p:scale>
          <a:sx n="54" d="100"/>
          <a:sy n="54" d="100"/>
        </p:scale>
        <p:origin x="792"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 name="Shape 122"/>
          <p:cNvSpPr>
            <a:spLocks noGrp="1" noRot="1" noChangeAspect="1"/>
          </p:cNvSpPr>
          <p:nvPr>
            <p:ph type="sldImg"/>
          </p:nvPr>
        </p:nvSpPr>
        <p:spPr>
          <a:xfrm>
            <a:off x="1143000" y="685800"/>
            <a:ext cx="4572000" cy="3429000"/>
          </a:xfrm>
          <a:prstGeom prst="rect">
            <a:avLst/>
          </a:prstGeom>
        </p:spPr>
        <p:txBody>
          <a:bodyPr/>
          <a:lstStyle/>
          <a:p>
            <a:endParaRPr/>
          </a:p>
        </p:txBody>
      </p:sp>
      <p:sp>
        <p:nvSpPr>
          <p:cNvPr id="123" name="Shape 12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el &amp; Untertitel">
    <p:spTree>
      <p:nvGrpSpPr>
        <p:cNvPr id="1" name=""/>
        <p:cNvGrpSpPr/>
        <p:nvPr/>
      </p:nvGrpSpPr>
      <p:grpSpPr>
        <a:xfrm>
          <a:off x="0" y="0"/>
          <a:ext cx="0" cy="0"/>
          <a:chOff x="0" y="0"/>
          <a:chExt cx="0" cy="0"/>
        </a:xfrm>
      </p:grpSpPr>
      <p:sp>
        <p:nvSpPr>
          <p:cNvPr id="13" name="Linie"/>
          <p:cNvSpPr/>
          <p:nvPr/>
        </p:nvSpPr>
        <p:spPr>
          <a:xfrm>
            <a:off x="952500" y="7289800"/>
            <a:ext cx="22479000" cy="0"/>
          </a:xfrm>
          <a:prstGeom prst="line">
            <a:avLst/>
          </a:prstGeom>
          <a:ln w="12700">
            <a:solidFill>
              <a:srgbClr val="444444">
                <a:alpha val="30000"/>
              </a:srgbClr>
            </a:solidFill>
            <a:miter lim="400000"/>
          </a:ln>
        </p:spPr>
        <p:txBody>
          <a:bodyPr lIns="50800" tIns="50800" rIns="50800" bIns="50800" anchor="ctr"/>
          <a:lstStyle/>
          <a:p>
            <a:pPr algn="l" defTabSz="449580">
              <a:defRPr sz="4200">
                <a:solidFill>
                  <a:srgbClr val="5B5854"/>
                </a:solidFill>
              </a:defRPr>
            </a:pPr>
            <a:endParaRPr/>
          </a:p>
        </p:txBody>
      </p:sp>
      <p:sp>
        <p:nvSpPr>
          <p:cNvPr id="14" name="Titeltext"/>
          <p:cNvSpPr txBox="1">
            <a:spLocks noGrp="1"/>
          </p:cNvSpPr>
          <p:nvPr>
            <p:ph type="title"/>
          </p:nvPr>
        </p:nvSpPr>
        <p:spPr>
          <a:xfrm>
            <a:off x="952500" y="4229100"/>
            <a:ext cx="22479000" cy="2857500"/>
          </a:xfrm>
          <a:prstGeom prst="rect">
            <a:avLst/>
          </a:prstGeom>
        </p:spPr>
        <p:txBody>
          <a:bodyPr anchor="b"/>
          <a:lstStyle/>
          <a:p>
            <a:r>
              <a:t>Titeltext</a:t>
            </a:r>
          </a:p>
        </p:txBody>
      </p:sp>
      <p:sp>
        <p:nvSpPr>
          <p:cNvPr id="15" name="Textebene 1…"/>
          <p:cNvSpPr txBox="1">
            <a:spLocks noGrp="1"/>
          </p:cNvSpPr>
          <p:nvPr>
            <p:ph type="body" sz="quarter" idx="1"/>
          </p:nvPr>
        </p:nvSpPr>
        <p:spPr>
          <a:xfrm>
            <a:off x="952500" y="7823200"/>
            <a:ext cx="22479000" cy="1155700"/>
          </a:xfrm>
          <a:prstGeom prst="rect">
            <a:avLst/>
          </a:prstGeom>
        </p:spPr>
        <p:txBody>
          <a:bodyPr anchor="t"/>
          <a:lstStyle>
            <a:lvl1pPr marL="0" indent="0">
              <a:lnSpc>
                <a:spcPct val="120000"/>
              </a:lnSpc>
              <a:spcBef>
                <a:spcPts val="0"/>
              </a:spcBef>
              <a:buSzTx/>
              <a:buNone/>
              <a:defRPr sz="5000"/>
            </a:lvl1pPr>
            <a:lvl2pPr marL="0" indent="0">
              <a:lnSpc>
                <a:spcPct val="120000"/>
              </a:lnSpc>
              <a:spcBef>
                <a:spcPts val="0"/>
              </a:spcBef>
              <a:buSzTx/>
              <a:buNone/>
              <a:defRPr sz="5000"/>
            </a:lvl2pPr>
            <a:lvl3pPr marL="0" indent="0">
              <a:lnSpc>
                <a:spcPct val="120000"/>
              </a:lnSpc>
              <a:spcBef>
                <a:spcPts val="0"/>
              </a:spcBef>
              <a:buSzTx/>
              <a:buNone/>
              <a:defRPr sz="5000"/>
            </a:lvl3pPr>
            <a:lvl4pPr marL="0" indent="0">
              <a:lnSpc>
                <a:spcPct val="120000"/>
              </a:lnSpc>
              <a:spcBef>
                <a:spcPts val="0"/>
              </a:spcBef>
              <a:buSzTx/>
              <a:buNone/>
              <a:defRPr sz="5000"/>
            </a:lvl4pPr>
            <a:lvl5pPr marL="0" indent="0">
              <a:lnSpc>
                <a:spcPct val="120000"/>
              </a:lnSpc>
              <a:spcBef>
                <a:spcPts val="0"/>
              </a:spcBef>
              <a:buSzTx/>
              <a:buNone/>
              <a:defRPr sz="5000"/>
            </a:lvl5pPr>
          </a:lstStyle>
          <a:p>
            <a:r>
              <a:t>Textebene 1</a:t>
            </a:r>
          </a:p>
          <a:p>
            <a:pPr lvl="1"/>
            <a:r>
              <a:t>Textebene 2</a:t>
            </a:r>
          </a:p>
          <a:p>
            <a:pPr lvl="2"/>
            <a:r>
              <a:t>Textebene 3</a:t>
            </a:r>
          </a:p>
          <a:p>
            <a:pPr lvl="3"/>
            <a:r>
              <a:t>Textebene 4</a:t>
            </a:r>
          </a:p>
          <a:p>
            <a:pPr lvl="4"/>
            <a:r>
              <a:t>Textebene 5</a:t>
            </a:r>
          </a:p>
        </p:txBody>
      </p:sp>
      <p:sp>
        <p:nvSpPr>
          <p:cNvPr id="16" name="Foliennummer"/>
          <p:cNvSpPr txBox="1">
            <a:spLocks noGrp="1"/>
          </p:cNvSpPr>
          <p:nvPr>
            <p:ph type="sldNum" sz="quarter" idx="2"/>
          </p:nvPr>
        </p:nvSpPr>
        <p:spPr>
          <a:xfrm>
            <a:off x="22898099" y="12319000"/>
            <a:ext cx="419101" cy="457200"/>
          </a:xfrm>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Zitat">
    <p:spTree>
      <p:nvGrpSpPr>
        <p:cNvPr id="1" name=""/>
        <p:cNvGrpSpPr/>
        <p:nvPr/>
      </p:nvGrpSpPr>
      <p:grpSpPr>
        <a:xfrm>
          <a:off x="0" y="0"/>
          <a:ext cx="0" cy="0"/>
          <a:chOff x="0" y="0"/>
          <a:chExt cx="0" cy="0"/>
        </a:xfrm>
      </p:grpSpPr>
      <p:sp>
        <p:nvSpPr>
          <p:cNvPr id="99" name="–Christian Bauer"/>
          <p:cNvSpPr txBox="1">
            <a:spLocks noGrp="1"/>
          </p:cNvSpPr>
          <p:nvPr>
            <p:ph type="body" sz="quarter" idx="21"/>
          </p:nvPr>
        </p:nvSpPr>
        <p:spPr>
          <a:xfrm>
            <a:off x="952500" y="8318500"/>
            <a:ext cx="22479000" cy="711200"/>
          </a:xfrm>
          <a:prstGeom prst="rect">
            <a:avLst/>
          </a:prstGeom>
        </p:spPr>
        <p:txBody>
          <a:bodyPr anchor="t">
            <a:spAutoFit/>
          </a:bodyPr>
          <a:lstStyle>
            <a:lvl1pPr marL="0" indent="0" algn="ctr">
              <a:lnSpc>
                <a:spcPct val="140000"/>
              </a:lnSpc>
              <a:spcBef>
                <a:spcPts val="0"/>
              </a:spcBef>
              <a:buSzTx/>
              <a:buNone/>
              <a:defRPr sz="4200" i="1">
                <a:solidFill>
                  <a:srgbClr val="9D9D9D"/>
                </a:solidFill>
              </a:defRPr>
            </a:lvl1pPr>
          </a:lstStyle>
          <a:p>
            <a:r>
              <a:t>–Christian Bauer</a:t>
            </a:r>
          </a:p>
        </p:txBody>
      </p:sp>
      <p:sp>
        <p:nvSpPr>
          <p:cNvPr id="100" name="„Zitat hier eingeben.“"/>
          <p:cNvSpPr txBox="1">
            <a:spLocks noGrp="1"/>
          </p:cNvSpPr>
          <p:nvPr>
            <p:ph type="body" sz="quarter" idx="22"/>
          </p:nvPr>
        </p:nvSpPr>
        <p:spPr>
          <a:xfrm>
            <a:off x="2387600" y="6064448"/>
            <a:ext cx="19621500" cy="838201"/>
          </a:xfrm>
          <a:prstGeom prst="rect">
            <a:avLst/>
          </a:prstGeom>
        </p:spPr>
        <p:txBody>
          <a:bodyPr>
            <a:spAutoFit/>
          </a:bodyPr>
          <a:lstStyle>
            <a:lvl1pPr marL="0" indent="0" algn="ctr">
              <a:lnSpc>
                <a:spcPct val="120000"/>
              </a:lnSpc>
              <a:spcBef>
                <a:spcPts val="0"/>
              </a:spcBef>
              <a:buSzTx/>
              <a:buNone/>
              <a:defRPr sz="5000"/>
            </a:lvl1pPr>
          </a:lstStyle>
          <a:p>
            <a:r>
              <a:t>„Zitat hier eingeben.“ </a:t>
            </a:r>
          </a:p>
        </p:txBody>
      </p:sp>
      <p:sp>
        <p:nvSpPr>
          <p:cNvPr id="101"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oto">
    <p:spTree>
      <p:nvGrpSpPr>
        <p:cNvPr id="1" name=""/>
        <p:cNvGrpSpPr/>
        <p:nvPr/>
      </p:nvGrpSpPr>
      <p:grpSpPr>
        <a:xfrm>
          <a:off x="0" y="0"/>
          <a:ext cx="0" cy="0"/>
          <a:chOff x="0" y="0"/>
          <a:chExt cx="0" cy="0"/>
        </a:xfrm>
      </p:grpSpPr>
      <p:sp>
        <p:nvSpPr>
          <p:cNvPr id="108" name="142761833_2880x1921.jpeg"/>
          <p:cNvSpPr>
            <a:spLocks noGrp="1"/>
          </p:cNvSpPr>
          <p:nvPr>
            <p:ph type="pic" idx="21"/>
          </p:nvPr>
        </p:nvSpPr>
        <p:spPr>
          <a:xfrm>
            <a:off x="0" y="-876300"/>
            <a:ext cx="24384000" cy="16264467"/>
          </a:xfrm>
          <a:prstGeom prst="rect">
            <a:avLst/>
          </a:prstGeom>
        </p:spPr>
        <p:txBody>
          <a:bodyPr lIns="91439" tIns="45719" rIns="91439" bIns="45719" anchor="t">
            <a:noAutofit/>
          </a:bodyPr>
          <a:lstStyle/>
          <a:p>
            <a:endParaRPr/>
          </a:p>
        </p:txBody>
      </p:sp>
      <p:sp>
        <p:nvSpPr>
          <p:cNvPr id="109"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Leer">
    <p:spTree>
      <p:nvGrpSpPr>
        <p:cNvPr id="1" name=""/>
        <p:cNvGrpSpPr/>
        <p:nvPr/>
      </p:nvGrpSpPr>
      <p:grpSpPr>
        <a:xfrm>
          <a:off x="0" y="0"/>
          <a:ext cx="0" cy="0"/>
          <a:chOff x="0" y="0"/>
          <a:chExt cx="0" cy="0"/>
        </a:xfrm>
      </p:grpSpPr>
      <p:sp>
        <p:nvSpPr>
          <p:cNvPr id="116"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Foto - Horizontal">
    <p:spTree>
      <p:nvGrpSpPr>
        <p:cNvPr id="1" name=""/>
        <p:cNvGrpSpPr/>
        <p:nvPr/>
      </p:nvGrpSpPr>
      <p:grpSpPr>
        <a:xfrm>
          <a:off x="0" y="0"/>
          <a:ext cx="0" cy="0"/>
          <a:chOff x="0" y="0"/>
          <a:chExt cx="0" cy="0"/>
        </a:xfrm>
      </p:grpSpPr>
      <p:sp>
        <p:nvSpPr>
          <p:cNvPr id="23" name="Bild"/>
          <p:cNvSpPr>
            <a:spLocks noGrp="1"/>
          </p:cNvSpPr>
          <p:nvPr>
            <p:ph type="pic" idx="21"/>
          </p:nvPr>
        </p:nvSpPr>
        <p:spPr>
          <a:xfrm>
            <a:off x="927100" y="-1765300"/>
            <a:ext cx="22529800" cy="15019865"/>
          </a:xfrm>
          <a:prstGeom prst="rect">
            <a:avLst/>
          </a:prstGeom>
          <a:ln w="9525">
            <a:round/>
          </a:ln>
        </p:spPr>
        <p:txBody>
          <a:bodyPr lIns="91439" tIns="45719" rIns="91439" bIns="45719" anchor="t">
            <a:noAutofit/>
          </a:bodyPr>
          <a:lstStyle/>
          <a:p>
            <a:endParaRPr/>
          </a:p>
        </p:txBody>
      </p:sp>
      <p:sp>
        <p:nvSpPr>
          <p:cNvPr id="24" name="Titeltext"/>
          <p:cNvSpPr txBox="1">
            <a:spLocks noGrp="1"/>
          </p:cNvSpPr>
          <p:nvPr>
            <p:ph type="title"/>
          </p:nvPr>
        </p:nvSpPr>
        <p:spPr>
          <a:xfrm>
            <a:off x="952500" y="9982200"/>
            <a:ext cx="22479000" cy="1574800"/>
          </a:xfrm>
          <a:prstGeom prst="rect">
            <a:avLst/>
          </a:prstGeom>
        </p:spPr>
        <p:txBody>
          <a:bodyPr anchor="b"/>
          <a:lstStyle/>
          <a:p>
            <a:r>
              <a:t>Titeltext</a:t>
            </a:r>
          </a:p>
        </p:txBody>
      </p:sp>
      <p:sp>
        <p:nvSpPr>
          <p:cNvPr id="25" name="Textebene 1…"/>
          <p:cNvSpPr txBox="1">
            <a:spLocks noGrp="1"/>
          </p:cNvSpPr>
          <p:nvPr>
            <p:ph type="body" sz="quarter" idx="1"/>
          </p:nvPr>
        </p:nvSpPr>
        <p:spPr>
          <a:xfrm>
            <a:off x="952500" y="11620500"/>
            <a:ext cx="22479000" cy="1181100"/>
          </a:xfrm>
          <a:prstGeom prst="rect">
            <a:avLst/>
          </a:prstGeom>
        </p:spPr>
        <p:txBody>
          <a:bodyPr anchor="t"/>
          <a:lstStyle>
            <a:lvl1pPr marL="0" indent="0">
              <a:lnSpc>
                <a:spcPct val="120000"/>
              </a:lnSpc>
              <a:spcBef>
                <a:spcPts val="0"/>
              </a:spcBef>
              <a:buSzTx/>
              <a:buNone/>
              <a:defRPr sz="5000"/>
            </a:lvl1pPr>
            <a:lvl2pPr marL="0" indent="0">
              <a:lnSpc>
                <a:spcPct val="120000"/>
              </a:lnSpc>
              <a:spcBef>
                <a:spcPts val="0"/>
              </a:spcBef>
              <a:buSzTx/>
              <a:buNone/>
              <a:defRPr sz="5000"/>
            </a:lvl2pPr>
            <a:lvl3pPr marL="0" indent="0">
              <a:lnSpc>
                <a:spcPct val="120000"/>
              </a:lnSpc>
              <a:spcBef>
                <a:spcPts val="0"/>
              </a:spcBef>
              <a:buSzTx/>
              <a:buNone/>
              <a:defRPr sz="5000"/>
            </a:lvl3pPr>
            <a:lvl4pPr marL="0" indent="0">
              <a:lnSpc>
                <a:spcPct val="120000"/>
              </a:lnSpc>
              <a:spcBef>
                <a:spcPts val="0"/>
              </a:spcBef>
              <a:buSzTx/>
              <a:buNone/>
              <a:defRPr sz="5000"/>
            </a:lvl4pPr>
            <a:lvl5pPr marL="0" indent="0">
              <a:lnSpc>
                <a:spcPct val="120000"/>
              </a:lnSpc>
              <a:spcBef>
                <a:spcPts val="0"/>
              </a:spcBef>
              <a:buSzTx/>
              <a:buNone/>
              <a:defRPr sz="5000"/>
            </a:lvl5pPr>
          </a:lstStyle>
          <a:p>
            <a:r>
              <a:t>Textebene 1</a:t>
            </a:r>
          </a:p>
          <a:p>
            <a:pPr lvl="1"/>
            <a:r>
              <a:t>Textebene 2</a:t>
            </a:r>
          </a:p>
          <a:p>
            <a:pPr lvl="2"/>
            <a:r>
              <a:t>Textebene 3</a:t>
            </a:r>
          </a:p>
          <a:p>
            <a:pPr lvl="3"/>
            <a:r>
              <a:t>Textebene 4</a:t>
            </a:r>
          </a:p>
          <a:p>
            <a:pPr lvl="4"/>
            <a:r>
              <a:t>Textebene 5</a:t>
            </a:r>
          </a:p>
        </p:txBody>
      </p:sp>
      <p:sp>
        <p:nvSpPr>
          <p:cNvPr id="26"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el - Mitte">
    <p:spTree>
      <p:nvGrpSpPr>
        <p:cNvPr id="1" name=""/>
        <p:cNvGrpSpPr/>
        <p:nvPr/>
      </p:nvGrpSpPr>
      <p:grpSpPr>
        <a:xfrm>
          <a:off x="0" y="0"/>
          <a:ext cx="0" cy="0"/>
          <a:chOff x="0" y="0"/>
          <a:chExt cx="0" cy="0"/>
        </a:xfrm>
      </p:grpSpPr>
      <p:sp>
        <p:nvSpPr>
          <p:cNvPr id="33" name="Titeltext"/>
          <p:cNvSpPr txBox="1">
            <a:spLocks noGrp="1"/>
          </p:cNvSpPr>
          <p:nvPr>
            <p:ph type="title"/>
          </p:nvPr>
        </p:nvSpPr>
        <p:spPr>
          <a:xfrm>
            <a:off x="952500" y="5435600"/>
            <a:ext cx="22479000" cy="2857500"/>
          </a:xfrm>
          <a:prstGeom prst="rect">
            <a:avLst/>
          </a:prstGeom>
        </p:spPr>
        <p:txBody>
          <a:bodyPr/>
          <a:lstStyle/>
          <a:p>
            <a:r>
              <a:t>Titeltext</a:t>
            </a:r>
          </a:p>
        </p:txBody>
      </p:sp>
      <p:sp>
        <p:nvSpPr>
          <p:cNvPr id="34"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Foto - Vertikal">
    <p:spTree>
      <p:nvGrpSpPr>
        <p:cNvPr id="1" name=""/>
        <p:cNvGrpSpPr/>
        <p:nvPr/>
      </p:nvGrpSpPr>
      <p:grpSpPr>
        <a:xfrm>
          <a:off x="0" y="0"/>
          <a:ext cx="0" cy="0"/>
          <a:chOff x="0" y="0"/>
          <a:chExt cx="0" cy="0"/>
        </a:xfrm>
      </p:grpSpPr>
      <p:sp>
        <p:nvSpPr>
          <p:cNvPr id="41" name="Bild"/>
          <p:cNvSpPr>
            <a:spLocks noGrp="1"/>
          </p:cNvSpPr>
          <p:nvPr>
            <p:ph type="pic" idx="21"/>
          </p:nvPr>
        </p:nvSpPr>
        <p:spPr>
          <a:xfrm>
            <a:off x="12623800" y="-1346200"/>
            <a:ext cx="10928468" cy="16319500"/>
          </a:xfrm>
          <a:prstGeom prst="rect">
            <a:avLst/>
          </a:prstGeom>
          <a:ln w="9525">
            <a:round/>
          </a:ln>
        </p:spPr>
        <p:txBody>
          <a:bodyPr lIns="91439" tIns="45719" rIns="91439" bIns="45719" anchor="t">
            <a:noAutofit/>
          </a:bodyPr>
          <a:lstStyle/>
          <a:p>
            <a:endParaRPr/>
          </a:p>
        </p:txBody>
      </p:sp>
      <p:sp>
        <p:nvSpPr>
          <p:cNvPr id="42" name="Titeltext"/>
          <p:cNvSpPr txBox="1">
            <a:spLocks noGrp="1"/>
          </p:cNvSpPr>
          <p:nvPr>
            <p:ph type="title"/>
          </p:nvPr>
        </p:nvSpPr>
        <p:spPr>
          <a:xfrm>
            <a:off x="952500" y="3378200"/>
            <a:ext cx="10934700" cy="8534400"/>
          </a:xfrm>
          <a:prstGeom prst="rect">
            <a:avLst/>
          </a:prstGeom>
        </p:spPr>
        <p:txBody>
          <a:bodyPr anchor="t"/>
          <a:lstStyle/>
          <a:p>
            <a:r>
              <a:t>Titeltext</a:t>
            </a:r>
          </a:p>
        </p:txBody>
      </p:sp>
      <p:sp>
        <p:nvSpPr>
          <p:cNvPr id="43" name="Textebene 1…"/>
          <p:cNvSpPr txBox="1">
            <a:spLocks noGrp="1"/>
          </p:cNvSpPr>
          <p:nvPr>
            <p:ph type="body" sz="quarter" idx="1"/>
          </p:nvPr>
        </p:nvSpPr>
        <p:spPr>
          <a:xfrm>
            <a:off x="952500" y="1638300"/>
            <a:ext cx="10934700" cy="1181100"/>
          </a:xfrm>
          <a:prstGeom prst="rect">
            <a:avLst/>
          </a:prstGeom>
        </p:spPr>
        <p:txBody>
          <a:bodyPr anchor="t"/>
          <a:lstStyle>
            <a:lvl1pPr marL="0" indent="0">
              <a:lnSpc>
                <a:spcPct val="120000"/>
              </a:lnSpc>
              <a:spcBef>
                <a:spcPts val="0"/>
              </a:spcBef>
              <a:buSzTx/>
              <a:buNone/>
              <a:defRPr sz="5000"/>
            </a:lvl1pPr>
            <a:lvl2pPr marL="0" indent="0">
              <a:lnSpc>
                <a:spcPct val="120000"/>
              </a:lnSpc>
              <a:spcBef>
                <a:spcPts val="0"/>
              </a:spcBef>
              <a:buSzTx/>
              <a:buNone/>
              <a:defRPr sz="5000"/>
            </a:lvl2pPr>
            <a:lvl3pPr marL="0" indent="0">
              <a:lnSpc>
                <a:spcPct val="120000"/>
              </a:lnSpc>
              <a:spcBef>
                <a:spcPts val="0"/>
              </a:spcBef>
              <a:buSzTx/>
              <a:buNone/>
              <a:defRPr sz="5000"/>
            </a:lvl3pPr>
            <a:lvl4pPr marL="0" indent="0">
              <a:lnSpc>
                <a:spcPct val="120000"/>
              </a:lnSpc>
              <a:spcBef>
                <a:spcPts val="0"/>
              </a:spcBef>
              <a:buSzTx/>
              <a:buNone/>
              <a:defRPr sz="5000"/>
            </a:lvl4pPr>
            <a:lvl5pPr marL="0" indent="0">
              <a:lnSpc>
                <a:spcPct val="120000"/>
              </a:lnSpc>
              <a:spcBef>
                <a:spcPts val="0"/>
              </a:spcBef>
              <a:buSzTx/>
              <a:buNone/>
              <a:defRPr sz="5000"/>
            </a:lvl5pPr>
          </a:lstStyle>
          <a:p>
            <a:r>
              <a:t>Textebene 1</a:t>
            </a:r>
          </a:p>
          <a:p>
            <a:pPr lvl="1"/>
            <a:r>
              <a:t>Textebene 2</a:t>
            </a:r>
          </a:p>
          <a:p>
            <a:pPr lvl="2"/>
            <a:r>
              <a:t>Textebene 3</a:t>
            </a:r>
          </a:p>
          <a:p>
            <a:pPr lvl="3"/>
            <a:r>
              <a:t>Textebene 4</a:t>
            </a:r>
          </a:p>
          <a:p>
            <a:pPr lvl="4"/>
            <a:r>
              <a:t>Textebene 5</a:t>
            </a:r>
          </a:p>
        </p:txBody>
      </p:sp>
      <p:sp>
        <p:nvSpPr>
          <p:cNvPr id="44"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el - Oben">
    <p:spTree>
      <p:nvGrpSpPr>
        <p:cNvPr id="1" name=""/>
        <p:cNvGrpSpPr/>
        <p:nvPr/>
      </p:nvGrpSpPr>
      <p:grpSpPr>
        <a:xfrm>
          <a:off x="0" y="0"/>
          <a:ext cx="0" cy="0"/>
          <a:chOff x="0" y="0"/>
          <a:chExt cx="0" cy="0"/>
        </a:xfrm>
      </p:grpSpPr>
      <p:sp>
        <p:nvSpPr>
          <p:cNvPr id="51" name="Linie"/>
          <p:cNvSpPr/>
          <p:nvPr/>
        </p:nvSpPr>
        <p:spPr>
          <a:xfrm>
            <a:off x="952500" y="3619500"/>
            <a:ext cx="22494922" cy="0"/>
          </a:xfrm>
          <a:prstGeom prst="line">
            <a:avLst/>
          </a:prstGeom>
          <a:ln w="12700">
            <a:solidFill>
              <a:srgbClr val="444444">
                <a:alpha val="30000"/>
              </a:srgbClr>
            </a:solidFill>
            <a:miter lim="400000"/>
          </a:ln>
        </p:spPr>
        <p:txBody>
          <a:bodyPr lIns="50800" tIns="50800" rIns="50800" bIns="50800" anchor="ctr"/>
          <a:lstStyle/>
          <a:p>
            <a:pPr algn="l" defTabSz="449580">
              <a:defRPr sz="4200">
                <a:solidFill>
                  <a:srgbClr val="5B5854"/>
                </a:solidFill>
              </a:defRPr>
            </a:pPr>
            <a:endParaRPr/>
          </a:p>
        </p:txBody>
      </p:sp>
      <p:sp>
        <p:nvSpPr>
          <p:cNvPr id="52" name="Titeltext"/>
          <p:cNvSpPr txBox="1">
            <a:spLocks noGrp="1"/>
          </p:cNvSpPr>
          <p:nvPr>
            <p:ph type="title"/>
          </p:nvPr>
        </p:nvSpPr>
        <p:spPr>
          <a:prstGeom prst="rect">
            <a:avLst/>
          </a:prstGeom>
        </p:spPr>
        <p:txBody>
          <a:bodyPr/>
          <a:lstStyle/>
          <a:p>
            <a:r>
              <a:t>Titeltext</a:t>
            </a:r>
          </a:p>
        </p:txBody>
      </p:sp>
      <p:sp>
        <p:nvSpPr>
          <p:cNvPr id="53"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el &amp; Aufzählung">
    <p:spTree>
      <p:nvGrpSpPr>
        <p:cNvPr id="1" name=""/>
        <p:cNvGrpSpPr/>
        <p:nvPr/>
      </p:nvGrpSpPr>
      <p:grpSpPr>
        <a:xfrm>
          <a:off x="0" y="0"/>
          <a:ext cx="0" cy="0"/>
          <a:chOff x="0" y="0"/>
          <a:chExt cx="0" cy="0"/>
        </a:xfrm>
      </p:grpSpPr>
      <p:sp>
        <p:nvSpPr>
          <p:cNvPr id="60" name="Linie"/>
          <p:cNvSpPr/>
          <p:nvPr/>
        </p:nvSpPr>
        <p:spPr>
          <a:xfrm>
            <a:off x="952500" y="3619500"/>
            <a:ext cx="22479000" cy="0"/>
          </a:xfrm>
          <a:prstGeom prst="line">
            <a:avLst/>
          </a:prstGeom>
          <a:ln w="12700">
            <a:solidFill>
              <a:srgbClr val="444444">
                <a:alpha val="30000"/>
              </a:srgbClr>
            </a:solidFill>
            <a:miter lim="400000"/>
          </a:ln>
        </p:spPr>
        <p:txBody>
          <a:bodyPr lIns="50800" tIns="50800" rIns="50800" bIns="50800" anchor="ctr"/>
          <a:lstStyle/>
          <a:p>
            <a:pPr algn="l" defTabSz="449580">
              <a:defRPr sz="4200">
                <a:solidFill>
                  <a:srgbClr val="5B5854"/>
                </a:solidFill>
              </a:defRPr>
            </a:pPr>
            <a:endParaRPr/>
          </a:p>
        </p:txBody>
      </p:sp>
      <p:sp>
        <p:nvSpPr>
          <p:cNvPr id="61" name="Titeltext"/>
          <p:cNvSpPr txBox="1">
            <a:spLocks noGrp="1"/>
          </p:cNvSpPr>
          <p:nvPr>
            <p:ph type="title"/>
          </p:nvPr>
        </p:nvSpPr>
        <p:spPr>
          <a:prstGeom prst="rect">
            <a:avLst/>
          </a:prstGeom>
        </p:spPr>
        <p:txBody>
          <a:bodyPr/>
          <a:lstStyle/>
          <a:p>
            <a:r>
              <a:t>Titeltext</a:t>
            </a:r>
          </a:p>
        </p:txBody>
      </p:sp>
      <p:sp>
        <p:nvSpPr>
          <p:cNvPr id="62" name="Textebene 1…"/>
          <p:cNvSpPr txBox="1">
            <a:spLocks noGrp="1"/>
          </p:cNvSpPr>
          <p:nvPr>
            <p:ph type="body" idx="1"/>
          </p:nvPr>
        </p:nvSpPr>
        <p:spPr>
          <a:xfrm>
            <a:off x="952500" y="4267200"/>
            <a:ext cx="22479000" cy="80518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Textebene 1</a:t>
            </a:r>
          </a:p>
          <a:p>
            <a:pPr lvl="1"/>
            <a:r>
              <a:t>Textebene 2</a:t>
            </a:r>
          </a:p>
          <a:p>
            <a:pPr lvl="2"/>
            <a:r>
              <a:t>Textebene 3</a:t>
            </a:r>
          </a:p>
          <a:p>
            <a:pPr lvl="3"/>
            <a:r>
              <a:t>Textebene 4</a:t>
            </a:r>
          </a:p>
          <a:p>
            <a:pPr lvl="4"/>
            <a:r>
              <a:t>Textebene 5</a:t>
            </a:r>
          </a:p>
        </p:txBody>
      </p:sp>
      <p:sp>
        <p:nvSpPr>
          <p:cNvPr id="63"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el, Aufzählung &amp; Foto">
    <p:spTree>
      <p:nvGrpSpPr>
        <p:cNvPr id="1" name=""/>
        <p:cNvGrpSpPr/>
        <p:nvPr/>
      </p:nvGrpSpPr>
      <p:grpSpPr>
        <a:xfrm>
          <a:off x="0" y="0"/>
          <a:ext cx="0" cy="0"/>
          <a:chOff x="0" y="0"/>
          <a:chExt cx="0" cy="0"/>
        </a:xfrm>
      </p:grpSpPr>
      <p:sp>
        <p:nvSpPr>
          <p:cNvPr id="70" name="Linie"/>
          <p:cNvSpPr/>
          <p:nvPr/>
        </p:nvSpPr>
        <p:spPr>
          <a:xfrm>
            <a:off x="952500" y="3619500"/>
            <a:ext cx="22479000" cy="0"/>
          </a:xfrm>
          <a:prstGeom prst="line">
            <a:avLst/>
          </a:prstGeom>
          <a:ln w="12700">
            <a:solidFill>
              <a:srgbClr val="444444">
                <a:alpha val="30000"/>
              </a:srgbClr>
            </a:solidFill>
            <a:miter lim="400000"/>
          </a:ln>
        </p:spPr>
        <p:txBody>
          <a:bodyPr lIns="50800" tIns="50800" rIns="50800" bIns="50800" anchor="ctr"/>
          <a:lstStyle/>
          <a:p>
            <a:pPr algn="l" defTabSz="449580">
              <a:defRPr sz="4200">
                <a:solidFill>
                  <a:srgbClr val="5B5854"/>
                </a:solidFill>
              </a:defRPr>
            </a:pPr>
            <a:endParaRPr/>
          </a:p>
        </p:txBody>
      </p:sp>
      <p:sp>
        <p:nvSpPr>
          <p:cNvPr id="71" name="Bild"/>
          <p:cNvSpPr>
            <a:spLocks noGrp="1"/>
          </p:cNvSpPr>
          <p:nvPr>
            <p:ph type="pic" sz="half" idx="21"/>
          </p:nvPr>
        </p:nvSpPr>
        <p:spPr>
          <a:xfrm>
            <a:off x="381000" y="4229100"/>
            <a:ext cx="11684000" cy="7789334"/>
          </a:xfrm>
          <a:prstGeom prst="rect">
            <a:avLst/>
          </a:prstGeom>
          <a:ln w="9525">
            <a:round/>
          </a:ln>
        </p:spPr>
        <p:txBody>
          <a:bodyPr lIns="91439" tIns="45719" rIns="91439" bIns="45719" anchor="t">
            <a:noAutofit/>
          </a:bodyPr>
          <a:lstStyle/>
          <a:p>
            <a:endParaRPr/>
          </a:p>
        </p:txBody>
      </p:sp>
      <p:sp>
        <p:nvSpPr>
          <p:cNvPr id="72" name="Titeltext"/>
          <p:cNvSpPr txBox="1">
            <a:spLocks noGrp="1"/>
          </p:cNvSpPr>
          <p:nvPr>
            <p:ph type="title"/>
          </p:nvPr>
        </p:nvSpPr>
        <p:spPr>
          <a:prstGeom prst="rect">
            <a:avLst/>
          </a:prstGeom>
        </p:spPr>
        <p:txBody>
          <a:bodyPr/>
          <a:lstStyle/>
          <a:p>
            <a:r>
              <a:t>Titeltext</a:t>
            </a:r>
          </a:p>
        </p:txBody>
      </p:sp>
      <p:sp>
        <p:nvSpPr>
          <p:cNvPr id="73" name="Textebene 1…"/>
          <p:cNvSpPr txBox="1">
            <a:spLocks noGrp="1"/>
          </p:cNvSpPr>
          <p:nvPr>
            <p:ph type="body" sz="half" idx="1"/>
          </p:nvPr>
        </p:nvSpPr>
        <p:spPr>
          <a:xfrm>
            <a:off x="12687300" y="4114800"/>
            <a:ext cx="10744200" cy="7950200"/>
          </a:xfrm>
          <a:prstGeom prst="rect">
            <a:avLst/>
          </a:prstGeom>
        </p:spPr>
        <p:txBody>
          <a:bodyPr/>
          <a:lstStyle>
            <a:lvl1pPr marL="495300" indent="-495300">
              <a:spcBef>
                <a:spcPts val="4500"/>
              </a:spcBef>
              <a:buSzPct val="30000"/>
              <a:buBlip>
                <a:blip r:embed="rId2"/>
              </a:buBlip>
              <a:defRPr sz="4200"/>
            </a:lvl1pPr>
            <a:lvl2pPr marL="990600" indent="-495300">
              <a:spcBef>
                <a:spcPts val="4500"/>
              </a:spcBef>
              <a:buSzPct val="30000"/>
              <a:buBlip>
                <a:blip r:embed="rId2"/>
              </a:buBlip>
              <a:defRPr sz="4200"/>
            </a:lvl2pPr>
            <a:lvl3pPr marL="1485900" indent="-495300">
              <a:spcBef>
                <a:spcPts val="4500"/>
              </a:spcBef>
              <a:buSzPct val="30000"/>
              <a:buBlip>
                <a:blip r:embed="rId2"/>
              </a:buBlip>
              <a:defRPr sz="4200"/>
            </a:lvl3pPr>
            <a:lvl4pPr marL="1981200" indent="-495300">
              <a:spcBef>
                <a:spcPts val="4500"/>
              </a:spcBef>
              <a:buSzPct val="30000"/>
              <a:buBlip>
                <a:blip r:embed="rId2"/>
              </a:buBlip>
              <a:defRPr sz="4200"/>
            </a:lvl4pPr>
            <a:lvl5pPr marL="2476500" indent="-495300">
              <a:spcBef>
                <a:spcPts val="4500"/>
              </a:spcBef>
              <a:buSzPct val="30000"/>
              <a:buBlip>
                <a:blip r:embed="rId2"/>
              </a:buBlip>
              <a:defRPr sz="4200"/>
            </a:lvl5pPr>
          </a:lstStyle>
          <a:p>
            <a:r>
              <a:t>Textebene 1</a:t>
            </a:r>
          </a:p>
          <a:p>
            <a:pPr lvl="1"/>
            <a:r>
              <a:t>Textebene 2</a:t>
            </a:r>
          </a:p>
          <a:p>
            <a:pPr lvl="2"/>
            <a:r>
              <a:t>Textebene 3</a:t>
            </a:r>
          </a:p>
          <a:p>
            <a:pPr lvl="3"/>
            <a:r>
              <a:t>Textebene 4</a:t>
            </a:r>
          </a:p>
          <a:p>
            <a:pPr lvl="4"/>
            <a:r>
              <a:t>Textebene 5</a:t>
            </a:r>
          </a:p>
        </p:txBody>
      </p:sp>
      <p:sp>
        <p:nvSpPr>
          <p:cNvPr id="74"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Aufzählungszeichen">
    <p:spTree>
      <p:nvGrpSpPr>
        <p:cNvPr id="1" name=""/>
        <p:cNvGrpSpPr/>
        <p:nvPr/>
      </p:nvGrpSpPr>
      <p:grpSpPr>
        <a:xfrm>
          <a:off x="0" y="0"/>
          <a:ext cx="0" cy="0"/>
          <a:chOff x="0" y="0"/>
          <a:chExt cx="0" cy="0"/>
        </a:xfrm>
      </p:grpSpPr>
      <p:sp>
        <p:nvSpPr>
          <p:cNvPr id="81" name="Textebene 1…"/>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Textebene 1</a:t>
            </a:r>
          </a:p>
          <a:p>
            <a:pPr lvl="1"/>
            <a:r>
              <a:t>Textebene 2</a:t>
            </a:r>
          </a:p>
          <a:p>
            <a:pPr lvl="2"/>
            <a:r>
              <a:t>Textebene 3</a:t>
            </a:r>
          </a:p>
          <a:p>
            <a:pPr lvl="3"/>
            <a:r>
              <a:t>Textebene 4</a:t>
            </a:r>
          </a:p>
          <a:p>
            <a:pPr lvl="4"/>
            <a:r>
              <a:t>Textebene 5</a:t>
            </a:r>
          </a:p>
        </p:txBody>
      </p:sp>
      <p:sp>
        <p:nvSpPr>
          <p:cNvPr id="82"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Foto - 3 Stück">
    <p:spTree>
      <p:nvGrpSpPr>
        <p:cNvPr id="1" name=""/>
        <p:cNvGrpSpPr/>
        <p:nvPr/>
      </p:nvGrpSpPr>
      <p:grpSpPr>
        <a:xfrm>
          <a:off x="0" y="0"/>
          <a:ext cx="0" cy="0"/>
          <a:chOff x="0" y="0"/>
          <a:chExt cx="0" cy="0"/>
        </a:xfrm>
      </p:grpSpPr>
      <p:sp>
        <p:nvSpPr>
          <p:cNvPr id="89" name="Bild"/>
          <p:cNvSpPr>
            <a:spLocks noGrp="1"/>
          </p:cNvSpPr>
          <p:nvPr>
            <p:ph type="pic" sz="half" idx="21"/>
          </p:nvPr>
        </p:nvSpPr>
        <p:spPr>
          <a:xfrm>
            <a:off x="13208000" y="520700"/>
            <a:ext cx="10909968" cy="7277100"/>
          </a:xfrm>
          <a:prstGeom prst="rect">
            <a:avLst/>
          </a:prstGeom>
          <a:ln w="9525">
            <a:round/>
          </a:ln>
        </p:spPr>
        <p:txBody>
          <a:bodyPr lIns="91439" tIns="45719" rIns="91439" bIns="45719" anchor="t">
            <a:noAutofit/>
          </a:bodyPr>
          <a:lstStyle/>
          <a:p>
            <a:endParaRPr/>
          </a:p>
        </p:txBody>
      </p:sp>
      <p:sp>
        <p:nvSpPr>
          <p:cNvPr id="90" name="Bild"/>
          <p:cNvSpPr>
            <a:spLocks noGrp="1"/>
          </p:cNvSpPr>
          <p:nvPr>
            <p:ph type="pic" sz="half" idx="22"/>
          </p:nvPr>
        </p:nvSpPr>
        <p:spPr>
          <a:xfrm>
            <a:off x="13208000" y="6146800"/>
            <a:ext cx="10160000" cy="6773334"/>
          </a:xfrm>
          <a:prstGeom prst="rect">
            <a:avLst/>
          </a:prstGeom>
          <a:ln w="9525">
            <a:round/>
          </a:ln>
        </p:spPr>
        <p:txBody>
          <a:bodyPr lIns="91439" tIns="45719" rIns="91439" bIns="45719" anchor="t">
            <a:noAutofit/>
          </a:bodyPr>
          <a:lstStyle/>
          <a:p>
            <a:endParaRPr/>
          </a:p>
        </p:txBody>
      </p:sp>
      <p:sp>
        <p:nvSpPr>
          <p:cNvPr id="91" name="Bild"/>
          <p:cNvSpPr>
            <a:spLocks noGrp="1"/>
          </p:cNvSpPr>
          <p:nvPr>
            <p:ph type="pic" idx="23"/>
          </p:nvPr>
        </p:nvSpPr>
        <p:spPr>
          <a:xfrm>
            <a:off x="736600" y="-1397000"/>
            <a:ext cx="11855474" cy="17703800"/>
          </a:xfrm>
          <a:prstGeom prst="rect">
            <a:avLst/>
          </a:prstGeom>
          <a:ln w="9525">
            <a:round/>
          </a:ln>
        </p:spPr>
        <p:txBody>
          <a:bodyPr lIns="91439" tIns="45719" rIns="91439" bIns="45719" anchor="t">
            <a:noAutofit/>
          </a:bodyPr>
          <a:lstStyle/>
          <a:p>
            <a:endParaRPr/>
          </a:p>
        </p:txBody>
      </p:sp>
      <p:sp>
        <p:nvSpPr>
          <p:cNvPr id="92" name="Foliennummer"/>
          <p:cNvSpPr txBox="1">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cstate="email">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Linie"/>
          <p:cNvSpPr/>
          <p:nvPr/>
        </p:nvSpPr>
        <p:spPr>
          <a:xfrm>
            <a:off x="952500" y="13004800"/>
            <a:ext cx="22479000" cy="0"/>
          </a:xfrm>
          <a:prstGeom prst="line">
            <a:avLst/>
          </a:prstGeom>
          <a:ln w="762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3" name="Linie"/>
          <p:cNvSpPr/>
          <p:nvPr/>
        </p:nvSpPr>
        <p:spPr>
          <a:xfrm>
            <a:off x="952500" y="711200"/>
            <a:ext cx="22479000"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4" name="Textebene 1…"/>
          <p:cNvSpPr txBox="1">
            <a:spLocks noGrp="1"/>
          </p:cNvSpPr>
          <p:nvPr>
            <p:ph type="body" idx="1"/>
          </p:nvPr>
        </p:nvSpPr>
        <p:spPr>
          <a:xfrm>
            <a:off x="952500" y="1384300"/>
            <a:ext cx="22479000" cy="10947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buBlip>
                <a:blip r:embed="rId15"/>
              </a:buBlip>
            </a:lvl1pPr>
            <a:lvl2pPr>
              <a:buBlip>
                <a:blip r:embed="rId15"/>
              </a:buBlip>
            </a:lvl2pPr>
            <a:lvl3pPr>
              <a:buBlip>
                <a:blip r:embed="rId15"/>
              </a:buBlip>
            </a:lvl3pPr>
            <a:lvl4pPr>
              <a:buBlip>
                <a:blip r:embed="rId15"/>
              </a:buBlip>
            </a:lvl4pPr>
            <a:lvl5pPr>
              <a:buBlip>
                <a:blip r:embed="rId15"/>
              </a:buBlip>
            </a:lvl5pPr>
          </a:lstStyle>
          <a:p>
            <a:r>
              <a:t>Textebene 1</a:t>
            </a:r>
          </a:p>
          <a:p>
            <a:pPr lvl="1"/>
            <a:r>
              <a:t>Textebene 2</a:t>
            </a:r>
          </a:p>
          <a:p>
            <a:pPr lvl="2"/>
            <a:r>
              <a:t>Textebene 3</a:t>
            </a:r>
          </a:p>
          <a:p>
            <a:pPr lvl="3"/>
            <a:r>
              <a:t>Textebene 4</a:t>
            </a:r>
          </a:p>
          <a:p>
            <a:pPr lvl="4"/>
            <a:r>
              <a:t>Textebene 5</a:t>
            </a:r>
          </a:p>
        </p:txBody>
      </p:sp>
      <p:sp>
        <p:nvSpPr>
          <p:cNvPr id="5" name="Titeltext"/>
          <p:cNvSpPr txBox="1">
            <a:spLocks noGrp="1"/>
          </p:cNvSpPr>
          <p:nvPr>
            <p:ph type="title"/>
          </p:nvPr>
        </p:nvSpPr>
        <p:spPr>
          <a:xfrm>
            <a:off x="952500" y="838200"/>
            <a:ext cx="22479000" cy="26797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Titeltext</a:t>
            </a:r>
          </a:p>
        </p:txBody>
      </p:sp>
      <p:sp>
        <p:nvSpPr>
          <p:cNvPr id="6" name="Foliennummer"/>
          <p:cNvSpPr txBox="1">
            <a:spLocks noGrp="1"/>
          </p:cNvSpPr>
          <p:nvPr>
            <p:ph type="sldNum" sz="quarter" idx="2"/>
          </p:nvPr>
        </p:nvSpPr>
        <p:spPr>
          <a:xfrm>
            <a:off x="22923499" y="12319000"/>
            <a:ext cx="419101" cy="457200"/>
          </a:xfrm>
          <a:prstGeom prst="rect">
            <a:avLst/>
          </a:prstGeom>
          <a:ln w="12700">
            <a:miter lim="400000"/>
          </a:ln>
        </p:spPr>
        <p:txBody>
          <a:bodyPr wrap="none" lIns="50800" tIns="50800" rIns="50800" bIns="50800">
            <a:spAutoFit/>
          </a:bodyPr>
          <a:lstStyle>
            <a:lvl1pPr>
              <a:defRPr sz="2400"/>
            </a:lvl1pPr>
          </a:lstStyle>
          <a:p>
            <a:fld id="{86CB4B4D-7CA3-9044-876B-883B54F8677D}" type="slidenum">
              <a:t>‹Nr.›</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l" defTabSz="825500" rtl="0" latinLnBrk="0">
        <a:lnSpc>
          <a:spcPct val="90000"/>
        </a:lnSpc>
        <a:spcBef>
          <a:spcPts val="0"/>
        </a:spcBef>
        <a:spcAft>
          <a:spcPts val="0"/>
        </a:spcAft>
        <a:buClrTx/>
        <a:buSzTx/>
        <a:buFontTx/>
        <a:buNone/>
        <a:tabLst/>
        <a:defRPr sz="8700" b="0" i="0" u="none" strike="noStrike" cap="all" spc="0" baseline="0">
          <a:solidFill>
            <a:srgbClr val="606060"/>
          </a:solidFill>
          <a:uFillTx/>
          <a:latin typeface="+mj-lt"/>
          <a:ea typeface="+mj-ea"/>
          <a:cs typeface="+mj-cs"/>
          <a:sym typeface="Gill Sans Light"/>
        </a:defRPr>
      </a:lvl1pPr>
      <a:lvl2pPr marL="0" marR="0" indent="0" algn="l" defTabSz="825500" rtl="0" latinLnBrk="0">
        <a:lnSpc>
          <a:spcPct val="90000"/>
        </a:lnSpc>
        <a:spcBef>
          <a:spcPts val="0"/>
        </a:spcBef>
        <a:spcAft>
          <a:spcPts val="0"/>
        </a:spcAft>
        <a:buClrTx/>
        <a:buSzTx/>
        <a:buFontTx/>
        <a:buNone/>
        <a:tabLst/>
        <a:defRPr sz="8700" b="0" i="0" u="none" strike="noStrike" cap="all" spc="0" baseline="0">
          <a:solidFill>
            <a:srgbClr val="606060"/>
          </a:solidFill>
          <a:uFillTx/>
          <a:latin typeface="+mj-lt"/>
          <a:ea typeface="+mj-ea"/>
          <a:cs typeface="+mj-cs"/>
          <a:sym typeface="Gill Sans Light"/>
        </a:defRPr>
      </a:lvl2pPr>
      <a:lvl3pPr marL="0" marR="0" indent="0" algn="l" defTabSz="825500" rtl="0" latinLnBrk="0">
        <a:lnSpc>
          <a:spcPct val="90000"/>
        </a:lnSpc>
        <a:spcBef>
          <a:spcPts val="0"/>
        </a:spcBef>
        <a:spcAft>
          <a:spcPts val="0"/>
        </a:spcAft>
        <a:buClrTx/>
        <a:buSzTx/>
        <a:buFontTx/>
        <a:buNone/>
        <a:tabLst/>
        <a:defRPr sz="8700" b="0" i="0" u="none" strike="noStrike" cap="all" spc="0" baseline="0">
          <a:solidFill>
            <a:srgbClr val="606060"/>
          </a:solidFill>
          <a:uFillTx/>
          <a:latin typeface="+mj-lt"/>
          <a:ea typeface="+mj-ea"/>
          <a:cs typeface="+mj-cs"/>
          <a:sym typeface="Gill Sans Light"/>
        </a:defRPr>
      </a:lvl3pPr>
      <a:lvl4pPr marL="0" marR="0" indent="0" algn="l" defTabSz="825500" rtl="0" latinLnBrk="0">
        <a:lnSpc>
          <a:spcPct val="90000"/>
        </a:lnSpc>
        <a:spcBef>
          <a:spcPts val="0"/>
        </a:spcBef>
        <a:spcAft>
          <a:spcPts val="0"/>
        </a:spcAft>
        <a:buClrTx/>
        <a:buSzTx/>
        <a:buFontTx/>
        <a:buNone/>
        <a:tabLst/>
        <a:defRPr sz="8700" b="0" i="0" u="none" strike="noStrike" cap="all" spc="0" baseline="0">
          <a:solidFill>
            <a:srgbClr val="606060"/>
          </a:solidFill>
          <a:uFillTx/>
          <a:latin typeface="+mj-lt"/>
          <a:ea typeface="+mj-ea"/>
          <a:cs typeface="+mj-cs"/>
          <a:sym typeface="Gill Sans Light"/>
        </a:defRPr>
      </a:lvl4pPr>
      <a:lvl5pPr marL="0" marR="0" indent="0" algn="l" defTabSz="825500" rtl="0" latinLnBrk="0">
        <a:lnSpc>
          <a:spcPct val="90000"/>
        </a:lnSpc>
        <a:spcBef>
          <a:spcPts val="0"/>
        </a:spcBef>
        <a:spcAft>
          <a:spcPts val="0"/>
        </a:spcAft>
        <a:buClrTx/>
        <a:buSzTx/>
        <a:buFontTx/>
        <a:buNone/>
        <a:tabLst/>
        <a:defRPr sz="8700" b="0" i="0" u="none" strike="noStrike" cap="all" spc="0" baseline="0">
          <a:solidFill>
            <a:srgbClr val="606060"/>
          </a:solidFill>
          <a:uFillTx/>
          <a:latin typeface="+mj-lt"/>
          <a:ea typeface="+mj-ea"/>
          <a:cs typeface="+mj-cs"/>
          <a:sym typeface="Gill Sans Light"/>
        </a:defRPr>
      </a:lvl5pPr>
      <a:lvl6pPr marL="0" marR="0" indent="0" algn="l" defTabSz="825500" rtl="0" latinLnBrk="0">
        <a:lnSpc>
          <a:spcPct val="90000"/>
        </a:lnSpc>
        <a:spcBef>
          <a:spcPts val="0"/>
        </a:spcBef>
        <a:spcAft>
          <a:spcPts val="0"/>
        </a:spcAft>
        <a:buClrTx/>
        <a:buSzTx/>
        <a:buFontTx/>
        <a:buNone/>
        <a:tabLst/>
        <a:defRPr sz="8700" b="0" i="0" u="none" strike="noStrike" cap="all" spc="0" baseline="0">
          <a:solidFill>
            <a:srgbClr val="606060"/>
          </a:solidFill>
          <a:uFillTx/>
          <a:latin typeface="+mj-lt"/>
          <a:ea typeface="+mj-ea"/>
          <a:cs typeface="+mj-cs"/>
          <a:sym typeface="Gill Sans Light"/>
        </a:defRPr>
      </a:lvl6pPr>
      <a:lvl7pPr marL="0" marR="0" indent="0" algn="l" defTabSz="825500" rtl="0" latinLnBrk="0">
        <a:lnSpc>
          <a:spcPct val="90000"/>
        </a:lnSpc>
        <a:spcBef>
          <a:spcPts val="0"/>
        </a:spcBef>
        <a:spcAft>
          <a:spcPts val="0"/>
        </a:spcAft>
        <a:buClrTx/>
        <a:buSzTx/>
        <a:buFontTx/>
        <a:buNone/>
        <a:tabLst/>
        <a:defRPr sz="8700" b="0" i="0" u="none" strike="noStrike" cap="all" spc="0" baseline="0">
          <a:solidFill>
            <a:srgbClr val="606060"/>
          </a:solidFill>
          <a:uFillTx/>
          <a:latin typeface="+mj-lt"/>
          <a:ea typeface="+mj-ea"/>
          <a:cs typeface="+mj-cs"/>
          <a:sym typeface="Gill Sans Light"/>
        </a:defRPr>
      </a:lvl7pPr>
      <a:lvl8pPr marL="0" marR="0" indent="0" algn="l" defTabSz="825500" rtl="0" latinLnBrk="0">
        <a:lnSpc>
          <a:spcPct val="90000"/>
        </a:lnSpc>
        <a:spcBef>
          <a:spcPts val="0"/>
        </a:spcBef>
        <a:spcAft>
          <a:spcPts val="0"/>
        </a:spcAft>
        <a:buClrTx/>
        <a:buSzTx/>
        <a:buFontTx/>
        <a:buNone/>
        <a:tabLst/>
        <a:defRPr sz="8700" b="0" i="0" u="none" strike="noStrike" cap="all" spc="0" baseline="0">
          <a:solidFill>
            <a:srgbClr val="606060"/>
          </a:solidFill>
          <a:uFillTx/>
          <a:latin typeface="+mj-lt"/>
          <a:ea typeface="+mj-ea"/>
          <a:cs typeface="+mj-cs"/>
          <a:sym typeface="Gill Sans Light"/>
        </a:defRPr>
      </a:lvl8pPr>
      <a:lvl9pPr marL="0" marR="0" indent="0" algn="l" defTabSz="825500" rtl="0" latinLnBrk="0">
        <a:lnSpc>
          <a:spcPct val="90000"/>
        </a:lnSpc>
        <a:spcBef>
          <a:spcPts val="0"/>
        </a:spcBef>
        <a:spcAft>
          <a:spcPts val="0"/>
        </a:spcAft>
        <a:buClrTx/>
        <a:buSzTx/>
        <a:buFontTx/>
        <a:buNone/>
        <a:tabLst/>
        <a:defRPr sz="8700" b="0" i="0" u="none" strike="noStrike" cap="all" spc="0" baseline="0">
          <a:solidFill>
            <a:srgbClr val="606060"/>
          </a:solidFill>
          <a:uFillTx/>
          <a:latin typeface="+mj-lt"/>
          <a:ea typeface="+mj-ea"/>
          <a:cs typeface="+mj-cs"/>
          <a:sym typeface="Gill Sans Light"/>
        </a:defRPr>
      </a:lvl9pPr>
    </p:titleStyle>
    <p:bodyStyle>
      <a:lvl1pPr marL="571500" marR="0" indent="-571500" algn="l" defTabSz="825500" rtl="0" latinLnBrk="0">
        <a:lnSpc>
          <a:spcPct val="100000"/>
        </a:lnSpc>
        <a:spcBef>
          <a:spcPts val="5900"/>
        </a:spcBef>
        <a:spcAft>
          <a:spcPts val="0"/>
        </a:spcAft>
        <a:buClrTx/>
        <a:buSzPct val="30000"/>
        <a:buFontTx/>
        <a:buBlip>
          <a:blip r:embed="rId15"/>
        </a:buBlip>
        <a:tabLst/>
        <a:defRPr sz="4600" b="0" i="0" u="none" strike="noStrike" cap="none" spc="0" baseline="0">
          <a:solidFill>
            <a:srgbClr val="606060"/>
          </a:solidFill>
          <a:uFillTx/>
          <a:latin typeface="+mn-lt"/>
          <a:ea typeface="+mn-ea"/>
          <a:cs typeface="+mn-cs"/>
          <a:sym typeface="Gill Sans"/>
        </a:defRPr>
      </a:lvl1pPr>
      <a:lvl2pPr marL="1143000" marR="0" indent="-571500" algn="l" defTabSz="825500" rtl="0" latinLnBrk="0">
        <a:lnSpc>
          <a:spcPct val="100000"/>
        </a:lnSpc>
        <a:spcBef>
          <a:spcPts val="5900"/>
        </a:spcBef>
        <a:spcAft>
          <a:spcPts val="0"/>
        </a:spcAft>
        <a:buClrTx/>
        <a:buSzPct val="30000"/>
        <a:buFontTx/>
        <a:buBlip>
          <a:blip r:embed="rId15"/>
        </a:buBlip>
        <a:tabLst/>
        <a:defRPr sz="4600" b="0" i="0" u="none" strike="noStrike" cap="none" spc="0" baseline="0">
          <a:solidFill>
            <a:srgbClr val="606060"/>
          </a:solidFill>
          <a:uFillTx/>
          <a:latin typeface="+mn-lt"/>
          <a:ea typeface="+mn-ea"/>
          <a:cs typeface="+mn-cs"/>
          <a:sym typeface="Gill Sans"/>
        </a:defRPr>
      </a:lvl2pPr>
      <a:lvl3pPr marL="1714500" marR="0" indent="-571500" algn="l" defTabSz="825500" rtl="0" latinLnBrk="0">
        <a:lnSpc>
          <a:spcPct val="100000"/>
        </a:lnSpc>
        <a:spcBef>
          <a:spcPts val="5900"/>
        </a:spcBef>
        <a:spcAft>
          <a:spcPts val="0"/>
        </a:spcAft>
        <a:buClrTx/>
        <a:buSzPct val="30000"/>
        <a:buFontTx/>
        <a:buBlip>
          <a:blip r:embed="rId15"/>
        </a:buBlip>
        <a:tabLst/>
        <a:defRPr sz="4600" b="0" i="0" u="none" strike="noStrike" cap="none" spc="0" baseline="0">
          <a:solidFill>
            <a:srgbClr val="606060"/>
          </a:solidFill>
          <a:uFillTx/>
          <a:latin typeface="+mn-lt"/>
          <a:ea typeface="+mn-ea"/>
          <a:cs typeface="+mn-cs"/>
          <a:sym typeface="Gill Sans"/>
        </a:defRPr>
      </a:lvl3pPr>
      <a:lvl4pPr marL="2286000" marR="0" indent="-571500" algn="l" defTabSz="825500" rtl="0" latinLnBrk="0">
        <a:lnSpc>
          <a:spcPct val="100000"/>
        </a:lnSpc>
        <a:spcBef>
          <a:spcPts val="5900"/>
        </a:spcBef>
        <a:spcAft>
          <a:spcPts val="0"/>
        </a:spcAft>
        <a:buClrTx/>
        <a:buSzPct val="30000"/>
        <a:buFontTx/>
        <a:buBlip>
          <a:blip r:embed="rId15"/>
        </a:buBlip>
        <a:tabLst/>
        <a:defRPr sz="4600" b="0" i="0" u="none" strike="noStrike" cap="none" spc="0" baseline="0">
          <a:solidFill>
            <a:srgbClr val="606060"/>
          </a:solidFill>
          <a:uFillTx/>
          <a:latin typeface="+mn-lt"/>
          <a:ea typeface="+mn-ea"/>
          <a:cs typeface="+mn-cs"/>
          <a:sym typeface="Gill Sans"/>
        </a:defRPr>
      </a:lvl4pPr>
      <a:lvl5pPr marL="2857500" marR="0" indent="-571500" algn="l" defTabSz="825500" rtl="0" latinLnBrk="0">
        <a:lnSpc>
          <a:spcPct val="100000"/>
        </a:lnSpc>
        <a:spcBef>
          <a:spcPts val="5900"/>
        </a:spcBef>
        <a:spcAft>
          <a:spcPts val="0"/>
        </a:spcAft>
        <a:buClrTx/>
        <a:buSzPct val="30000"/>
        <a:buFontTx/>
        <a:buBlip>
          <a:blip r:embed="rId15"/>
        </a:buBlip>
        <a:tabLst/>
        <a:defRPr sz="4600" b="0" i="0" u="none" strike="noStrike" cap="none" spc="0" baseline="0">
          <a:solidFill>
            <a:srgbClr val="606060"/>
          </a:solidFill>
          <a:uFillTx/>
          <a:latin typeface="+mn-lt"/>
          <a:ea typeface="+mn-ea"/>
          <a:cs typeface="+mn-cs"/>
          <a:sym typeface="Gill Sans"/>
        </a:defRPr>
      </a:lvl5pPr>
      <a:lvl6pPr marL="3429000" marR="0" indent="-571500" algn="l" defTabSz="825500" rtl="0" latinLnBrk="0">
        <a:lnSpc>
          <a:spcPct val="100000"/>
        </a:lnSpc>
        <a:spcBef>
          <a:spcPts val="5900"/>
        </a:spcBef>
        <a:spcAft>
          <a:spcPts val="0"/>
        </a:spcAft>
        <a:buClrTx/>
        <a:buSzPct val="30000"/>
        <a:buFontTx/>
        <a:buBlip>
          <a:blip r:embed="rId15"/>
        </a:buBlip>
        <a:tabLst/>
        <a:defRPr sz="4600" b="0" i="0" u="none" strike="noStrike" cap="none" spc="0" baseline="0">
          <a:solidFill>
            <a:srgbClr val="606060"/>
          </a:solidFill>
          <a:uFillTx/>
          <a:latin typeface="+mn-lt"/>
          <a:ea typeface="+mn-ea"/>
          <a:cs typeface="+mn-cs"/>
          <a:sym typeface="Gill Sans"/>
        </a:defRPr>
      </a:lvl6pPr>
      <a:lvl7pPr marL="4000500" marR="0" indent="-571500" algn="l" defTabSz="825500" rtl="0" latinLnBrk="0">
        <a:lnSpc>
          <a:spcPct val="100000"/>
        </a:lnSpc>
        <a:spcBef>
          <a:spcPts val="5900"/>
        </a:spcBef>
        <a:spcAft>
          <a:spcPts val="0"/>
        </a:spcAft>
        <a:buClrTx/>
        <a:buSzPct val="30000"/>
        <a:buFontTx/>
        <a:buBlip>
          <a:blip r:embed="rId15"/>
        </a:buBlip>
        <a:tabLst/>
        <a:defRPr sz="4600" b="0" i="0" u="none" strike="noStrike" cap="none" spc="0" baseline="0">
          <a:solidFill>
            <a:srgbClr val="606060"/>
          </a:solidFill>
          <a:uFillTx/>
          <a:latin typeface="+mn-lt"/>
          <a:ea typeface="+mn-ea"/>
          <a:cs typeface="+mn-cs"/>
          <a:sym typeface="Gill Sans"/>
        </a:defRPr>
      </a:lvl7pPr>
      <a:lvl8pPr marL="4572000" marR="0" indent="-571500" algn="l" defTabSz="825500" rtl="0" latinLnBrk="0">
        <a:lnSpc>
          <a:spcPct val="100000"/>
        </a:lnSpc>
        <a:spcBef>
          <a:spcPts val="5900"/>
        </a:spcBef>
        <a:spcAft>
          <a:spcPts val="0"/>
        </a:spcAft>
        <a:buClrTx/>
        <a:buSzPct val="30000"/>
        <a:buFontTx/>
        <a:buBlip>
          <a:blip r:embed="rId15"/>
        </a:buBlip>
        <a:tabLst/>
        <a:defRPr sz="4600" b="0" i="0" u="none" strike="noStrike" cap="none" spc="0" baseline="0">
          <a:solidFill>
            <a:srgbClr val="606060"/>
          </a:solidFill>
          <a:uFillTx/>
          <a:latin typeface="+mn-lt"/>
          <a:ea typeface="+mn-ea"/>
          <a:cs typeface="+mn-cs"/>
          <a:sym typeface="Gill Sans"/>
        </a:defRPr>
      </a:lvl8pPr>
      <a:lvl9pPr marL="5143500" marR="0" indent="-571500" algn="l" defTabSz="825500" rtl="0" latinLnBrk="0">
        <a:lnSpc>
          <a:spcPct val="100000"/>
        </a:lnSpc>
        <a:spcBef>
          <a:spcPts val="5900"/>
        </a:spcBef>
        <a:spcAft>
          <a:spcPts val="0"/>
        </a:spcAft>
        <a:buClrTx/>
        <a:buSzPct val="30000"/>
        <a:buFontTx/>
        <a:buBlip>
          <a:blip r:embed="rId15"/>
        </a:buBlip>
        <a:tabLst/>
        <a:defRPr sz="4600" b="0" i="0" u="none" strike="noStrike" cap="none" spc="0" baseline="0">
          <a:solidFill>
            <a:srgbClr val="606060"/>
          </a:solidFill>
          <a:uFillTx/>
          <a:latin typeface="+mn-lt"/>
          <a:ea typeface="+mn-ea"/>
          <a:cs typeface="+mn-cs"/>
          <a:sym typeface="Gill Sans"/>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3.tif"/><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4.pn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image" Target="../media/image15.tif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4.pn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4.pn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4.pn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6.tif"/><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jpe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image" Target="../media/image9.tiff"/></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Die Herrschaft Justinians"/>
          <p:cNvSpPr txBox="1">
            <a:spLocks noGrp="1"/>
          </p:cNvSpPr>
          <p:nvPr>
            <p:ph type="title"/>
          </p:nvPr>
        </p:nvSpPr>
        <p:spPr>
          <a:xfrm>
            <a:off x="1485067" y="1095574"/>
            <a:ext cx="22479001" cy="1574801"/>
          </a:xfrm>
          <a:prstGeom prst="rect">
            <a:avLst/>
          </a:prstGeom>
        </p:spPr>
        <p:txBody>
          <a:bodyPr/>
          <a:lstStyle>
            <a:lvl1pPr algn="ctr"/>
          </a:lstStyle>
          <a:p>
            <a:r>
              <a:t>Die Herrschaft Justinians</a:t>
            </a:r>
          </a:p>
        </p:txBody>
      </p:sp>
      <p:sp>
        <p:nvSpPr>
          <p:cNvPr id="126" name="Vorlesung: Die Spätantike…"/>
          <p:cNvSpPr txBox="1"/>
          <p:nvPr/>
        </p:nvSpPr>
        <p:spPr>
          <a:xfrm>
            <a:off x="920750" y="11529095"/>
            <a:ext cx="14846300" cy="17322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pPr algn="l" defTabSz="457200">
              <a:defRPr sz="2400">
                <a:solidFill>
                  <a:srgbClr val="5B5854"/>
                </a:solidFill>
                <a:uFill>
                  <a:solidFill>
                    <a:srgbClr val="000000"/>
                  </a:solidFill>
                </a:uFill>
              </a:defRPr>
            </a:pPr>
            <a:r>
              <a:rPr lang="de-DE" dirty="0"/>
              <a:t>Brückenkurs</a:t>
            </a:r>
            <a:r>
              <a:rPr dirty="0"/>
              <a:t>: Die </a:t>
            </a:r>
            <a:r>
              <a:rPr dirty="0" err="1"/>
              <a:t>Spätantike</a:t>
            </a:r>
            <a:endParaRPr dirty="0"/>
          </a:p>
          <a:p>
            <a:pPr algn="l" defTabSz="457200">
              <a:defRPr sz="2400">
                <a:solidFill>
                  <a:srgbClr val="5B5854"/>
                </a:solidFill>
              </a:defRPr>
            </a:pPr>
            <a:r>
              <a:rPr dirty="0"/>
              <a:t>WS 2021/22</a:t>
            </a:r>
          </a:p>
          <a:p>
            <a:pPr algn="l" defTabSz="457200">
              <a:defRPr sz="2400">
                <a:solidFill>
                  <a:srgbClr val="5B5854"/>
                </a:solidFill>
              </a:defRPr>
            </a:pPr>
            <a:r>
              <a:rPr dirty="0"/>
              <a:t>Dr. Timo </a:t>
            </a:r>
            <a:r>
              <a:rPr dirty="0" err="1"/>
              <a:t>Klär</a:t>
            </a:r>
            <a:endParaRPr dirty="0"/>
          </a:p>
        </p:txBody>
      </p:sp>
      <p:pic>
        <p:nvPicPr>
          <p:cNvPr id="127" name="Audioaufnahme.m4a" descr="Audioaufnahme.m4a"/>
          <p:cNvPicPr>
            <a:picLocks/>
          </p:cNvPicPr>
          <p:nvPr>
            <a:audioFile r:link="rId2"/>
            <p:extLst>
              <p:ext uri="{DAA4B4D4-6D71-4841-9C94-3DE7FCFB9230}">
                <p14:media xmlns:p14="http://schemas.microsoft.com/office/powerpoint/2010/main" r:embed="rId1"/>
              </p:ext>
            </p:extLst>
          </p:nvPr>
        </p:nvPicPr>
        <p:blipFill>
          <a:blip r:embed="rId4"/>
          <a:stretch>
            <a:fillRect/>
          </a:stretch>
        </p:blipFill>
        <p:spPr>
          <a:xfrm>
            <a:off x="4577351" y="6858247"/>
            <a:ext cx="571500" cy="571500"/>
          </a:xfrm>
          <a:prstGeom prst="rect">
            <a:avLst/>
          </a:prstGeom>
          <a:ln w="12700">
            <a:miter lim="400000"/>
          </a:ln>
        </p:spPr>
      </p:pic>
      <p:pic>
        <p:nvPicPr>
          <p:cNvPr id="128" name="Bild" descr="Bild"/>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6213745" y="3048540"/>
            <a:ext cx="13021404" cy="8190914"/>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20" fill="hold"/>
                                        <p:tgtEl>
                                          <p:spTgt spid="1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2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 name="III. Die Religionspolitik Justinians"/>
          <p:cNvSpPr txBox="1">
            <a:spLocks noGrp="1"/>
          </p:cNvSpPr>
          <p:nvPr>
            <p:ph type="title"/>
          </p:nvPr>
        </p:nvSpPr>
        <p:spPr>
          <a:prstGeom prst="rect">
            <a:avLst/>
          </a:prstGeom>
        </p:spPr>
        <p:txBody>
          <a:bodyPr/>
          <a:lstStyle>
            <a:lvl1pPr algn="ctr"/>
          </a:lstStyle>
          <a:p>
            <a:r>
              <a:t>III. Die Religionspolitik Justinians</a:t>
            </a:r>
          </a:p>
        </p:txBody>
      </p:sp>
      <p:sp>
        <p:nvSpPr>
          <p:cNvPr id="178" name="Radikalisierung der Religionspolitik: Kampf gegen das Heidentum.…"/>
          <p:cNvSpPr txBox="1">
            <a:spLocks noGrp="1"/>
          </p:cNvSpPr>
          <p:nvPr>
            <p:ph type="body" sz="half" idx="1"/>
          </p:nvPr>
        </p:nvSpPr>
        <p:spPr>
          <a:xfrm>
            <a:off x="955135" y="3227067"/>
            <a:ext cx="12699456" cy="10442894"/>
          </a:xfrm>
          <a:prstGeom prst="rect">
            <a:avLst/>
          </a:prstGeom>
        </p:spPr>
        <p:txBody>
          <a:bodyPr/>
          <a:lstStyle/>
          <a:p>
            <a:pPr marL="521804" indent="-521804">
              <a:buClr>
                <a:srgbClr val="BEBEBE"/>
              </a:buClr>
              <a:buSzPct val="125000"/>
              <a:buChar char="•"/>
              <a:defRPr sz="3800"/>
            </a:pPr>
            <a:r>
              <a:rPr dirty="0" err="1"/>
              <a:t>Radikalisierung</a:t>
            </a:r>
            <a:r>
              <a:rPr dirty="0"/>
              <a:t> der </a:t>
            </a:r>
            <a:r>
              <a:rPr dirty="0" err="1"/>
              <a:t>Religionspolitik</a:t>
            </a:r>
            <a:r>
              <a:rPr dirty="0"/>
              <a:t>: </a:t>
            </a:r>
            <a:r>
              <a:rPr dirty="0" err="1"/>
              <a:t>Kampf</a:t>
            </a:r>
            <a:r>
              <a:rPr dirty="0"/>
              <a:t> </a:t>
            </a:r>
            <a:r>
              <a:rPr dirty="0" err="1"/>
              <a:t>gegen</a:t>
            </a:r>
            <a:r>
              <a:rPr dirty="0"/>
              <a:t> das </a:t>
            </a:r>
            <a:r>
              <a:rPr dirty="0" err="1"/>
              <a:t>Heidentum</a:t>
            </a:r>
            <a:r>
              <a:rPr dirty="0"/>
              <a:t>.</a:t>
            </a:r>
          </a:p>
          <a:p>
            <a:pPr marL="521804" indent="-521804">
              <a:buClr>
                <a:srgbClr val="BEBEBE"/>
              </a:buClr>
              <a:buSzPct val="125000"/>
              <a:buChar char="•"/>
              <a:defRPr sz="3800"/>
            </a:pPr>
            <a:r>
              <a:rPr dirty="0"/>
              <a:t>529 n. Chr. </a:t>
            </a:r>
            <a:r>
              <a:rPr dirty="0" err="1"/>
              <a:t>Aufforderung</a:t>
            </a:r>
            <a:r>
              <a:rPr dirty="0"/>
              <a:t> an alle </a:t>
            </a:r>
            <a:r>
              <a:rPr dirty="0" err="1"/>
              <a:t>Heiden</a:t>
            </a:r>
            <a:r>
              <a:rPr dirty="0"/>
              <a:t> </a:t>
            </a:r>
            <a:r>
              <a:rPr dirty="0" err="1"/>
              <a:t>zu</a:t>
            </a:r>
            <a:r>
              <a:rPr dirty="0"/>
              <a:t> </a:t>
            </a:r>
            <a:r>
              <a:rPr dirty="0" err="1"/>
              <a:t>konvertieren</a:t>
            </a:r>
            <a:r>
              <a:rPr dirty="0"/>
              <a:t>.</a:t>
            </a:r>
          </a:p>
          <a:p>
            <a:pPr marL="521804" indent="-521804">
              <a:buClr>
                <a:srgbClr val="BEBEBE"/>
              </a:buClr>
              <a:buSzPct val="125000"/>
              <a:buChar char="•"/>
              <a:defRPr sz="3800"/>
            </a:pPr>
            <a:r>
              <a:rPr dirty="0" err="1"/>
              <a:t>Ungetaufte</a:t>
            </a:r>
            <a:r>
              <a:rPr dirty="0"/>
              <a:t> </a:t>
            </a:r>
            <a:r>
              <a:rPr dirty="0" err="1"/>
              <a:t>verloren</a:t>
            </a:r>
            <a:r>
              <a:rPr dirty="0"/>
              <a:t> </a:t>
            </a:r>
            <a:r>
              <a:rPr dirty="0" err="1"/>
              <a:t>bürgerliche</a:t>
            </a:r>
            <a:r>
              <a:rPr dirty="0"/>
              <a:t> </a:t>
            </a:r>
            <a:r>
              <a:rPr dirty="0" err="1"/>
              <a:t>Rechte</a:t>
            </a:r>
            <a:r>
              <a:rPr dirty="0"/>
              <a:t>.</a:t>
            </a:r>
          </a:p>
          <a:p>
            <a:pPr marL="521804" indent="-521804">
              <a:buClr>
                <a:srgbClr val="BEBEBE"/>
              </a:buClr>
              <a:buSzPct val="125000"/>
              <a:buChar char="•"/>
              <a:defRPr sz="3800"/>
            </a:pPr>
            <a:r>
              <a:rPr dirty="0" err="1"/>
              <a:t>Regelrechte</a:t>
            </a:r>
            <a:r>
              <a:rPr dirty="0"/>
              <a:t> </a:t>
            </a:r>
            <a:r>
              <a:rPr dirty="0" err="1"/>
              <a:t>Säuberung</a:t>
            </a:r>
            <a:r>
              <a:rPr dirty="0"/>
              <a:t> </a:t>
            </a:r>
            <a:r>
              <a:rPr dirty="0" err="1"/>
              <a:t>innerhalb</a:t>
            </a:r>
            <a:r>
              <a:rPr dirty="0"/>
              <a:t> der </a:t>
            </a:r>
            <a:r>
              <a:rPr dirty="0" err="1"/>
              <a:t>Aristokratie</a:t>
            </a:r>
            <a:r>
              <a:rPr dirty="0"/>
              <a:t>, da </a:t>
            </a:r>
            <a:r>
              <a:rPr dirty="0" err="1"/>
              <a:t>Senatoren</a:t>
            </a:r>
            <a:r>
              <a:rPr dirty="0"/>
              <a:t> </a:t>
            </a:r>
            <a:r>
              <a:rPr dirty="0" err="1"/>
              <a:t>immer</a:t>
            </a:r>
            <a:r>
              <a:rPr dirty="0"/>
              <a:t> </a:t>
            </a:r>
            <a:r>
              <a:rPr dirty="0" err="1"/>
              <a:t>noch</a:t>
            </a:r>
            <a:r>
              <a:rPr dirty="0"/>
              <a:t> </a:t>
            </a:r>
            <a:r>
              <a:rPr dirty="0" err="1"/>
              <a:t>heidnische</a:t>
            </a:r>
            <a:r>
              <a:rPr dirty="0"/>
              <a:t> </a:t>
            </a:r>
            <a:r>
              <a:rPr dirty="0" err="1"/>
              <a:t>Praktiken</a:t>
            </a:r>
            <a:r>
              <a:rPr dirty="0"/>
              <a:t> </a:t>
            </a:r>
            <a:r>
              <a:rPr dirty="0" err="1"/>
              <a:t>ausübten</a:t>
            </a:r>
            <a:r>
              <a:rPr dirty="0"/>
              <a:t>.</a:t>
            </a:r>
          </a:p>
          <a:p>
            <a:pPr marL="521804" indent="-521804">
              <a:buClr>
                <a:srgbClr val="BEBEBE"/>
              </a:buClr>
              <a:buSzPct val="125000"/>
              <a:buChar char="•"/>
              <a:defRPr sz="3800"/>
            </a:pPr>
            <a:r>
              <a:rPr dirty="0" err="1"/>
              <a:t>Missionszüge</a:t>
            </a:r>
            <a:r>
              <a:rPr dirty="0"/>
              <a:t> </a:t>
            </a:r>
            <a:r>
              <a:rPr dirty="0" err="1"/>
              <a:t>auch</a:t>
            </a:r>
            <a:r>
              <a:rPr dirty="0"/>
              <a:t> in </a:t>
            </a:r>
            <a:r>
              <a:rPr dirty="0" err="1"/>
              <a:t>Provinzen</a:t>
            </a:r>
            <a:r>
              <a:rPr dirty="0"/>
              <a:t>, </a:t>
            </a:r>
            <a:r>
              <a:rPr dirty="0" err="1"/>
              <a:t>etwa</a:t>
            </a:r>
            <a:r>
              <a:rPr dirty="0"/>
              <a:t> </a:t>
            </a:r>
            <a:r>
              <a:rPr dirty="0" err="1"/>
              <a:t>im</a:t>
            </a:r>
            <a:r>
              <a:rPr dirty="0"/>
              <a:t> </a:t>
            </a:r>
            <a:r>
              <a:rPr dirty="0" err="1"/>
              <a:t>Inneren</a:t>
            </a:r>
            <a:r>
              <a:rPr dirty="0"/>
              <a:t> </a:t>
            </a:r>
            <a:r>
              <a:rPr dirty="0" err="1"/>
              <a:t>Kleinasiens</a:t>
            </a:r>
            <a:r>
              <a:rPr dirty="0"/>
              <a:t> und </a:t>
            </a:r>
            <a:r>
              <a:rPr dirty="0" err="1"/>
              <a:t>im</a:t>
            </a:r>
            <a:r>
              <a:rPr dirty="0"/>
              <a:t> </a:t>
            </a:r>
            <a:r>
              <a:rPr dirty="0" err="1"/>
              <a:t>Süden</a:t>
            </a:r>
            <a:r>
              <a:rPr dirty="0"/>
              <a:t> </a:t>
            </a:r>
            <a:r>
              <a:rPr dirty="0" err="1"/>
              <a:t>Ägyptens</a:t>
            </a:r>
            <a:r>
              <a:rPr dirty="0"/>
              <a:t>.</a:t>
            </a:r>
          </a:p>
          <a:p>
            <a:pPr marL="521804" indent="-521804">
              <a:buClr>
                <a:srgbClr val="BEBEBE"/>
              </a:buClr>
              <a:buSzPct val="125000"/>
              <a:buChar char="•"/>
              <a:defRPr sz="3800"/>
            </a:pPr>
            <a:r>
              <a:rPr dirty="0" err="1"/>
              <a:t>Auflösung</a:t>
            </a:r>
            <a:r>
              <a:rPr dirty="0"/>
              <a:t> der Akademie von </a:t>
            </a:r>
            <a:r>
              <a:rPr dirty="0" err="1"/>
              <a:t>Athen</a:t>
            </a:r>
            <a:r>
              <a:rPr dirty="0"/>
              <a:t> 529 n. Chr. </a:t>
            </a:r>
          </a:p>
          <a:p>
            <a:pPr marL="521804" indent="-521804">
              <a:buClr>
                <a:srgbClr val="BEBEBE"/>
              </a:buClr>
              <a:buSzPct val="125000"/>
              <a:buChar char="•"/>
              <a:defRPr sz="3800"/>
            </a:pPr>
            <a:r>
              <a:rPr dirty="0" err="1"/>
              <a:t>Heidenverfolgungen</a:t>
            </a:r>
            <a:r>
              <a:rPr dirty="0"/>
              <a:t> 545/546 und 562.</a:t>
            </a:r>
          </a:p>
        </p:txBody>
      </p:sp>
      <p:sp>
        <p:nvSpPr>
          <p:cNvPr id="179" name="Johann Martin Bernatz, Blick auf die Sultan-Ahmed-Moschee in Istanbul vom ehemaligen Hippodrom mit dem Ägyptischen Obelisken, Öl auf Leinwand, 19. Jh."/>
          <p:cNvSpPr txBox="1"/>
          <p:nvPr/>
        </p:nvSpPr>
        <p:spPr>
          <a:xfrm>
            <a:off x="14398096" y="11651952"/>
            <a:ext cx="7322607" cy="1054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200"/>
            </a:lvl1pPr>
          </a:lstStyle>
          <a:p>
            <a:r>
              <a:t>Johann Martin Bernatz, Blick auf die Sultan-Ahmed-Moschee in Istanbul vom ehemaligen Hippodrom mit dem Ägyptischen Obelisken, Öl auf Leinwand, 19. Jh. </a:t>
            </a:r>
          </a:p>
        </p:txBody>
      </p:sp>
      <p:pic>
        <p:nvPicPr>
          <p:cNvPr id="180" name="Audioaufnahme.m4a" descr="Audioaufnahme.m4a"/>
          <p:cNvPicPr>
            <a:picLocks/>
          </p:cNvPicPr>
          <p:nvPr>
            <a:audioFile r:link="rId2"/>
            <p:extLst>
              <p:ext uri="{DAA4B4D4-6D71-4841-9C94-3DE7FCFB9230}">
                <p14:media xmlns:p14="http://schemas.microsoft.com/office/powerpoint/2010/main" r:embed="rId1"/>
              </p:ext>
            </p:extLst>
          </p:nvPr>
        </p:nvPicPr>
        <p:blipFill>
          <a:blip r:embed="rId4"/>
          <a:stretch>
            <a:fillRect/>
          </a:stretch>
        </p:blipFill>
        <p:spPr>
          <a:xfrm>
            <a:off x="12661694" y="11788310"/>
            <a:ext cx="571500" cy="571500"/>
          </a:xfrm>
          <a:prstGeom prst="rect">
            <a:avLst/>
          </a:prstGeom>
          <a:ln w="12700">
            <a:miter lim="400000"/>
          </a:ln>
        </p:spPr>
      </p:pic>
      <p:pic>
        <p:nvPicPr>
          <p:cNvPr id="181" name="Bild" descr="Bild"/>
          <p:cNvPicPr>
            <a:picLocks noChangeAspect="1"/>
          </p:cNvPicPr>
          <p:nvPr/>
        </p:nvPicPr>
        <p:blipFill>
          <a:blip r:embed="rId5"/>
          <a:stretch>
            <a:fillRect/>
          </a:stretch>
        </p:blipFill>
        <p:spPr>
          <a:xfrm>
            <a:off x="13594696" y="4649370"/>
            <a:ext cx="9834169" cy="662823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993" fill="hold"/>
                                        <p:tgtEl>
                                          <p:spTgt spid="18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8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III. Die Religionspolitik Justinians"/>
          <p:cNvSpPr txBox="1">
            <a:spLocks noGrp="1"/>
          </p:cNvSpPr>
          <p:nvPr>
            <p:ph type="title"/>
          </p:nvPr>
        </p:nvSpPr>
        <p:spPr>
          <a:prstGeom prst="rect">
            <a:avLst/>
          </a:prstGeom>
        </p:spPr>
        <p:txBody>
          <a:bodyPr/>
          <a:lstStyle/>
          <a:p>
            <a:pPr algn="ctr"/>
            <a:endParaRPr/>
          </a:p>
          <a:p>
            <a:pPr algn="ctr"/>
            <a:r>
              <a:t>III. Die Religionspolitik Justinians</a:t>
            </a:r>
          </a:p>
        </p:txBody>
      </p:sp>
      <p:sp>
        <p:nvSpPr>
          <p:cNvPr id="184" name="Maßnahmen gegen die Juden.…"/>
          <p:cNvSpPr txBox="1">
            <a:spLocks noGrp="1"/>
          </p:cNvSpPr>
          <p:nvPr>
            <p:ph type="body" idx="1"/>
          </p:nvPr>
        </p:nvSpPr>
        <p:spPr>
          <a:prstGeom prst="rect">
            <a:avLst/>
          </a:prstGeom>
        </p:spPr>
        <p:txBody>
          <a:bodyPr>
            <a:normAutofit lnSpcReduction="10000"/>
          </a:bodyPr>
          <a:lstStyle/>
          <a:p>
            <a:pPr marL="521804" indent="-521804">
              <a:spcBef>
                <a:spcPts val="4500"/>
              </a:spcBef>
              <a:buClr>
                <a:srgbClr val="BEBEBE"/>
              </a:buClr>
              <a:buSzPct val="125000"/>
              <a:buChar char="•"/>
              <a:defRPr sz="4200"/>
            </a:pPr>
            <a:r>
              <a:t>Maßnahmen gegen die Juden.</a:t>
            </a:r>
          </a:p>
          <a:p>
            <a:pPr marL="521804" indent="-521804">
              <a:spcBef>
                <a:spcPts val="4500"/>
              </a:spcBef>
              <a:buClr>
                <a:srgbClr val="BEBEBE"/>
              </a:buClr>
              <a:buSzPct val="125000"/>
              <a:buChar char="•"/>
              <a:defRPr sz="4200"/>
            </a:pPr>
            <a:r>
              <a:t>Juden immer noch besser gestellt als Heiden: Religion war prinzipiell anerkannt und genoss gewissen Schutz.</a:t>
            </a:r>
          </a:p>
          <a:p>
            <a:pPr marL="521804" indent="-521804">
              <a:spcBef>
                <a:spcPts val="4500"/>
              </a:spcBef>
              <a:buClr>
                <a:srgbClr val="BEBEBE"/>
              </a:buClr>
              <a:buSzPct val="125000"/>
              <a:buChar char="•"/>
              <a:defRPr sz="4200"/>
            </a:pPr>
            <a:r>
              <a:t>Synagogen durften bleiben, jedoch Errichtung neuer Einrichtungen verboten.</a:t>
            </a:r>
          </a:p>
          <a:p>
            <a:pPr marL="521804" indent="-521804">
              <a:spcBef>
                <a:spcPts val="4500"/>
              </a:spcBef>
              <a:buClr>
                <a:srgbClr val="BEBEBE"/>
              </a:buClr>
              <a:buSzPct val="125000"/>
              <a:buChar char="•"/>
              <a:defRPr sz="4200"/>
            </a:pPr>
            <a:r>
              <a:t>Kein Arbeitszwang am Sabbat.</a:t>
            </a:r>
          </a:p>
          <a:p>
            <a:pPr marL="521804" indent="-521804">
              <a:spcBef>
                <a:spcPts val="4500"/>
              </a:spcBef>
              <a:buClr>
                <a:srgbClr val="BEBEBE"/>
              </a:buClr>
              <a:buSzPct val="125000"/>
              <a:buChar char="•"/>
              <a:defRPr sz="4200"/>
            </a:pPr>
            <a:r>
              <a:t>Anders in Provinz </a:t>
            </a:r>
            <a:r>
              <a:rPr i="1"/>
              <a:t>Africa</a:t>
            </a:r>
            <a:r>
              <a:t>: Umwandlung aller Synagogen in Kirchen.</a:t>
            </a:r>
          </a:p>
          <a:p>
            <a:pPr marL="521804" indent="-521804">
              <a:spcBef>
                <a:spcPts val="4500"/>
              </a:spcBef>
              <a:buClr>
                <a:srgbClr val="BEBEBE"/>
              </a:buClr>
              <a:buSzPct val="125000"/>
              <a:buChar char="•"/>
              <a:defRPr sz="4200"/>
            </a:pPr>
            <a:r>
              <a:t>Samaritaner unter Justinian bedeutend. Manichäer wurden hart bedrängt. Massenselbstmord der Montanisten.</a:t>
            </a:r>
          </a:p>
        </p:txBody>
      </p:sp>
      <p:pic>
        <p:nvPicPr>
          <p:cNvPr id="185" name="Audioaufnahme.m4a" descr="Audioaufnahme.m4a"/>
          <p:cNvPicPr>
            <a:picLocks/>
          </p:cNvPicPr>
          <p:nvPr>
            <a:audioFile r:link="rId2"/>
            <p:extLst>
              <p:ext uri="{DAA4B4D4-6D71-4841-9C94-3DE7FCFB9230}">
                <p14:media xmlns:p14="http://schemas.microsoft.com/office/powerpoint/2010/main" r:embed="rId1"/>
              </p:ext>
            </p:extLst>
          </p:nvPr>
        </p:nvPicPr>
        <p:blipFill>
          <a:blip r:embed="rId4"/>
          <a:stretch>
            <a:fillRect/>
          </a:stretch>
        </p:blipFill>
        <p:spPr>
          <a:xfrm>
            <a:off x="20092737" y="12033250"/>
            <a:ext cx="571500" cy="5715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169" fill="hold"/>
                                        <p:tgtEl>
                                          <p:spTgt spid="18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8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 name="Bild" descr="Bild"/>
          <p:cNvPicPr>
            <a:picLocks noGrp="1" noChangeAspect="1"/>
          </p:cNvPicPr>
          <p:nvPr>
            <p:ph type="pic" idx="21"/>
          </p:nvPr>
        </p:nvPicPr>
        <p:blipFill>
          <a:blip r:embed="rId4" cstate="email">
            <a:extLst>
              <a:ext uri="{28A0092B-C50C-407E-A947-70E740481C1C}">
                <a14:useLocalDpi xmlns:a14="http://schemas.microsoft.com/office/drawing/2010/main"/>
              </a:ext>
            </a:extLst>
          </a:blip>
          <a:srcRect/>
          <a:stretch>
            <a:fillRect/>
          </a:stretch>
        </p:blipFill>
        <p:spPr>
          <a:xfrm>
            <a:off x="1982686" y="4410075"/>
            <a:ext cx="8752919" cy="7772400"/>
          </a:xfrm>
          <a:prstGeom prst="rect">
            <a:avLst/>
          </a:prstGeom>
          <a:ln w="12700">
            <a:miter lim="400000"/>
          </a:ln>
        </p:spPr>
      </p:pic>
      <p:sp>
        <p:nvSpPr>
          <p:cNvPr id="188" name="III. Die Religionspolitik Justinians"/>
          <p:cNvSpPr txBox="1">
            <a:spLocks noGrp="1"/>
          </p:cNvSpPr>
          <p:nvPr>
            <p:ph type="title"/>
          </p:nvPr>
        </p:nvSpPr>
        <p:spPr>
          <a:prstGeom prst="rect">
            <a:avLst/>
          </a:prstGeom>
        </p:spPr>
        <p:txBody>
          <a:bodyPr/>
          <a:lstStyle/>
          <a:p>
            <a:pPr algn="ctr"/>
            <a:endParaRPr/>
          </a:p>
          <a:p>
            <a:pPr algn="ctr"/>
            <a:r>
              <a:t>III. Die Religionspolitik Justinians</a:t>
            </a:r>
          </a:p>
        </p:txBody>
      </p:sp>
      <p:sp>
        <p:nvSpPr>
          <p:cNvPr id="189" name="Innerchristliche Auseinandersetzungen bedeutender: Streitpunkte Konzil von Chalcedon 451 (Frage, ob Christus auch Gott sei: Kompromiss: zwei Naturen Christi, er sei wahrer Mensch und wahrer Gott).…"/>
          <p:cNvSpPr txBox="1">
            <a:spLocks noGrp="1"/>
          </p:cNvSpPr>
          <p:nvPr>
            <p:ph type="body" sz="half" idx="1"/>
          </p:nvPr>
        </p:nvSpPr>
        <p:spPr>
          <a:prstGeom prst="rect">
            <a:avLst/>
          </a:prstGeom>
        </p:spPr>
        <p:txBody>
          <a:bodyPr>
            <a:normAutofit lnSpcReduction="10000"/>
          </a:bodyPr>
          <a:lstStyle/>
          <a:p>
            <a:pPr marL="433097" indent="-433097" defTabSz="379475">
              <a:spcBef>
                <a:spcPts val="900"/>
              </a:spcBef>
              <a:buClr>
                <a:srgbClr val="BEBEBE"/>
              </a:buClr>
              <a:buSzPct val="125000"/>
              <a:buChar char="•"/>
              <a:defRPr sz="3486">
                <a:solidFill>
                  <a:srgbClr val="5B5854"/>
                </a:solidFill>
              </a:defRPr>
            </a:pPr>
            <a:r>
              <a:t>Innerchristliche Auseinandersetzungen bedeutender: Streitpunkte Konzil von Chalcedon 451 (Frage, ob Christus auch Gott sei: Kompromiss: zwei Naturen Christi, er sei wahrer Mensch und wahrer Gott).</a:t>
            </a:r>
          </a:p>
          <a:p>
            <a:pPr marL="433097" indent="-433097" defTabSz="379475">
              <a:spcBef>
                <a:spcPts val="900"/>
              </a:spcBef>
              <a:buClr>
                <a:srgbClr val="BEBEBE"/>
              </a:buClr>
              <a:buSzPct val="125000"/>
              <a:buChar char="•"/>
              <a:defRPr sz="3486">
                <a:solidFill>
                  <a:srgbClr val="5B5854"/>
                </a:solidFill>
              </a:defRPr>
            </a:pPr>
            <a:r>
              <a:t>Gegenposition in östlichen Provinzen: Eine Natur Christi, in der das Wort Fleisch geworden sei (Miaphysiten).</a:t>
            </a:r>
          </a:p>
          <a:p>
            <a:pPr marL="433097" indent="-433097" defTabSz="379475">
              <a:spcBef>
                <a:spcPts val="900"/>
              </a:spcBef>
              <a:buClr>
                <a:srgbClr val="BEBEBE"/>
              </a:buClr>
              <a:buSzPct val="125000"/>
              <a:buChar char="•"/>
              <a:defRPr sz="3486">
                <a:solidFill>
                  <a:srgbClr val="5B5854"/>
                </a:solidFill>
              </a:defRPr>
            </a:pPr>
            <a:r>
              <a:t>Streitigkeiten sind Kern des christlichen Glaubens: Christus als Retter.</a:t>
            </a:r>
          </a:p>
          <a:p>
            <a:pPr marL="433097" indent="-433097" defTabSz="379475">
              <a:spcBef>
                <a:spcPts val="900"/>
              </a:spcBef>
              <a:buClr>
                <a:srgbClr val="BEBEBE"/>
              </a:buClr>
              <a:buSzPct val="125000"/>
              <a:buChar char="•"/>
              <a:defRPr sz="3486">
                <a:solidFill>
                  <a:srgbClr val="5B5854"/>
                </a:solidFill>
              </a:defRPr>
            </a:pPr>
            <a:r>
              <a:t>Justinian fromm. Streitigkeiten vom Kaiser ernst genommen. Wankelmütigkeit des Kaisers spiegelt Bemühen allen Bewohnern des Reiches gerecht zu werden und seinen persönlichen Glauben außen vor zu lassen.</a:t>
            </a:r>
          </a:p>
          <a:p>
            <a:pPr marL="433097" indent="-433097" defTabSz="379475">
              <a:spcBef>
                <a:spcPts val="900"/>
              </a:spcBef>
              <a:buClr>
                <a:srgbClr val="BEBEBE"/>
              </a:buClr>
              <a:buSzPct val="125000"/>
              <a:buChar char="•"/>
              <a:defRPr sz="3486">
                <a:solidFill>
                  <a:srgbClr val="5B5854"/>
                </a:solidFill>
              </a:defRPr>
            </a:pPr>
            <a:r>
              <a:t>Kaiser Sympathie für Chalkedon.</a:t>
            </a:r>
          </a:p>
        </p:txBody>
      </p:sp>
      <p:sp>
        <p:nvSpPr>
          <p:cNvPr id="190" name="Vasily Surikov, Das Vierte Ökumenische Konzil von Chalkedon, Öl auf Leinwand 1876."/>
          <p:cNvSpPr txBox="1"/>
          <p:nvPr/>
        </p:nvSpPr>
        <p:spPr>
          <a:xfrm>
            <a:off x="2491715" y="12206287"/>
            <a:ext cx="7734861" cy="736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200"/>
            </a:lvl1pPr>
          </a:lstStyle>
          <a:p>
            <a:r>
              <a:t>Vasily Surikov, Das Vierte Ökumenische Konzil von Chalkedon, Öl auf Leinwand 1876.</a:t>
            </a:r>
          </a:p>
        </p:txBody>
      </p:sp>
      <p:pic>
        <p:nvPicPr>
          <p:cNvPr id="191"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1425702" y="8089900"/>
            <a:ext cx="571500" cy="5715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941" fill="hold"/>
                                        <p:tgtEl>
                                          <p:spTgt spid="19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9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 name="Bild" descr="Bild"/>
          <p:cNvPicPr>
            <a:picLocks noGrp="1" noChangeAspect="1"/>
          </p:cNvPicPr>
          <p:nvPr>
            <p:ph type="pic" idx="21"/>
          </p:nvPr>
        </p:nvPicPr>
        <p:blipFill>
          <a:blip r:embed="rId4" cstate="email">
            <a:extLst>
              <a:ext uri="{28A0092B-C50C-407E-A947-70E740481C1C}">
                <a14:useLocalDpi xmlns:a14="http://schemas.microsoft.com/office/drawing/2010/main"/>
              </a:ext>
            </a:extLst>
          </a:blip>
          <a:srcRect/>
          <a:stretch>
            <a:fillRect/>
          </a:stretch>
        </p:blipFill>
        <p:spPr>
          <a:xfrm>
            <a:off x="987045" y="5142981"/>
            <a:ext cx="10744201" cy="5909311"/>
          </a:xfrm>
          <a:prstGeom prst="rect">
            <a:avLst/>
          </a:prstGeom>
          <a:ln w="12700">
            <a:miter lim="400000"/>
          </a:ln>
        </p:spPr>
      </p:pic>
      <p:sp>
        <p:nvSpPr>
          <p:cNvPr id="194" name="III. Die Religionspolitik Justinians"/>
          <p:cNvSpPr txBox="1">
            <a:spLocks noGrp="1"/>
          </p:cNvSpPr>
          <p:nvPr>
            <p:ph type="title"/>
          </p:nvPr>
        </p:nvSpPr>
        <p:spPr>
          <a:prstGeom prst="rect">
            <a:avLst/>
          </a:prstGeom>
        </p:spPr>
        <p:txBody>
          <a:bodyPr/>
          <a:lstStyle/>
          <a:p>
            <a:pPr algn="ctr"/>
            <a:endParaRPr/>
          </a:p>
          <a:p>
            <a:pPr algn="ctr"/>
            <a:r>
              <a:t>III. Die Religionspolitik Justinians</a:t>
            </a:r>
          </a:p>
        </p:txBody>
      </p:sp>
      <p:sp>
        <p:nvSpPr>
          <p:cNvPr id="195" name="Vermeidung allzu harter Maßnahmen gegen Miaphysiten.…"/>
          <p:cNvSpPr txBox="1">
            <a:spLocks noGrp="1"/>
          </p:cNvSpPr>
          <p:nvPr>
            <p:ph type="body" sz="half" idx="1"/>
          </p:nvPr>
        </p:nvSpPr>
        <p:spPr>
          <a:xfrm>
            <a:off x="12687300" y="4724400"/>
            <a:ext cx="10744200" cy="7950200"/>
          </a:xfrm>
          <a:prstGeom prst="rect">
            <a:avLst/>
          </a:prstGeom>
        </p:spPr>
        <p:txBody>
          <a:bodyPr>
            <a:normAutofit lnSpcReduction="10000"/>
          </a:bodyPr>
          <a:lstStyle/>
          <a:p>
            <a:pPr marL="506150" indent="-506150" defTabSz="443484">
              <a:spcBef>
                <a:spcPts val="1100"/>
              </a:spcBef>
              <a:buClr>
                <a:srgbClr val="BEBEBE"/>
              </a:buClr>
              <a:buSzPct val="125000"/>
              <a:buChar char="•"/>
              <a:defRPr sz="4074">
                <a:solidFill>
                  <a:srgbClr val="5B5854"/>
                </a:solidFill>
              </a:defRPr>
            </a:pPr>
            <a:r>
              <a:t>Vermeidung allzu harter Maßnahmen gegen Miaphysiten.</a:t>
            </a:r>
          </a:p>
          <a:p>
            <a:pPr marL="506150" indent="-506150" defTabSz="443484">
              <a:spcBef>
                <a:spcPts val="1100"/>
              </a:spcBef>
              <a:buClr>
                <a:srgbClr val="BEBEBE"/>
              </a:buClr>
              <a:buSzPct val="125000"/>
              <a:buChar char="•"/>
              <a:defRPr sz="4074">
                <a:solidFill>
                  <a:srgbClr val="5B5854"/>
                </a:solidFill>
              </a:defRPr>
            </a:pPr>
            <a:r>
              <a:t>Drei-Kapitel-Streit führt zu Problemen.</a:t>
            </a:r>
          </a:p>
          <a:p>
            <a:pPr marL="506150" indent="-506150" defTabSz="443484">
              <a:spcBef>
                <a:spcPts val="1100"/>
              </a:spcBef>
              <a:buClr>
                <a:srgbClr val="BEBEBE"/>
              </a:buClr>
              <a:buSzPct val="125000"/>
              <a:buChar char="•"/>
              <a:defRPr sz="4074">
                <a:solidFill>
                  <a:srgbClr val="5B5854"/>
                </a:solidFill>
              </a:defRPr>
            </a:pPr>
            <a:r>
              <a:t>553 Fünftes Ökumenisches Konzil von Konstantinopel führt zu neuchalkedonischer Theologie und zu tieferer Kluft zwischen Konstantinopel und orientalischen Nationalkirchen.</a:t>
            </a:r>
          </a:p>
          <a:p>
            <a:pPr marL="506150" indent="-506150" defTabSz="443484">
              <a:spcBef>
                <a:spcPts val="1100"/>
              </a:spcBef>
              <a:buClr>
                <a:srgbClr val="BEBEBE"/>
              </a:buClr>
              <a:buSzPct val="125000"/>
              <a:buChar char="•"/>
              <a:defRPr sz="4074">
                <a:solidFill>
                  <a:srgbClr val="5B5854"/>
                </a:solidFill>
              </a:defRPr>
            </a:pPr>
            <a:r>
              <a:t>Kirchenpolitik Justinians von Selbstherrlichkeit geprägt. </a:t>
            </a:r>
          </a:p>
          <a:p>
            <a:pPr marL="506150" indent="-506150" defTabSz="443484">
              <a:spcBef>
                <a:spcPts val="1100"/>
              </a:spcBef>
              <a:buClr>
                <a:srgbClr val="BEBEBE"/>
              </a:buClr>
              <a:buSzPct val="125000"/>
              <a:buChar char="•"/>
              <a:defRPr sz="4074">
                <a:solidFill>
                  <a:srgbClr val="5B5854"/>
                </a:solidFill>
              </a:defRPr>
            </a:pPr>
            <a:r>
              <a:t>Sichtbare Präsenz der Kirche durch Bauten: Hagia Sophia (Weihe 27. Dezember 537 n. Chr.).</a:t>
            </a:r>
          </a:p>
        </p:txBody>
      </p:sp>
      <p:sp>
        <p:nvSpPr>
          <p:cNvPr id="196" name="Das Oströmische Reich beim Herrschaftsantritt Justinians"/>
          <p:cNvSpPr txBox="1"/>
          <p:nvPr/>
        </p:nvSpPr>
        <p:spPr>
          <a:xfrm>
            <a:off x="2697841" y="11427517"/>
            <a:ext cx="7322608" cy="419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200"/>
            </a:lvl1pPr>
          </a:lstStyle>
          <a:p>
            <a:r>
              <a:t>Das Oströmische Reich beim Herrschaftsantritt Justinians</a:t>
            </a:r>
          </a:p>
        </p:txBody>
      </p:sp>
      <p:pic>
        <p:nvPicPr>
          <p:cNvPr id="197"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2115800" y="11560868"/>
            <a:ext cx="571500" cy="5715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255" fill="hold"/>
                                        <p:tgtEl>
                                          <p:spTgt spid="19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9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 name="Bild" descr="Bild"/>
          <p:cNvPicPr>
            <a:picLocks noGrp="1" noChangeAspect="1"/>
          </p:cNvPicPr>
          <p:nvPr>
            <p:ph type="pic" idx="21"/>
          </p:nvPr>
        </p:nvPicPr>
        <p:blipFill>
          <a:blip r:embed="rId4" cstate="email">
            <a:extLst>
              <a:ext uri="{28A0092B-C50C-407E-A947-70E740481C1C}">
                <a14:useLocalDpi xmlns:a14="http://schemas.microsoft.com/office/drawing/2010/main"/>
              </a:ext>
            </a:extLst>
          </a:blip>
          <a:srcRect/>
          <a:stretch>
            <a:fillRect/>
          </a:stretch>
        </p:blipFill>
        <p:spPr>
          <a:xfrm>
            <a:off x="1253715" y="4211436"/>
            <a:ext cx="10210860" cy="7772401"/>
          </a:xfrm>
          <a:prstGeom prst="rect">
            <a:avLst/>
          </a:prstGeom>
          <a:ln w="12700">
            <a:miter lim="400000"/>
          </a:ln>
        </p:spPr>
      </p:pic>
      <p:sp>
        <p:nvSpPr>
          <p:cNvPr id="200" name="IV. Aussenpolitik Iustinans"/>
          <p:cNvSpPr txBox="1">
            <a:spLocks noGrp="1"/>
          </p:cNvSpPr>
          <p:nvPr>
            <p:ph type="title"/>
          </p:nvPr>
        </p:nvSpPr>
        <p:spPr>
          <a:prstGeom prst="rect">
            <a:avLst/>
          </a:prstGeom>
        </p:spPr>
        <p:txBody>
          <a:bodyPr/>
          <a:lstStyle/>
          <a:p>
            <a:pPr algn="ctr"/>
            <a:endParaRPr/>
          </a:p>
          <a:p>
            <a:pPr algn="ctr"/>
            <a:r>
              <a:t>IV. Aussenpolitik Iustinans</a:t>
            </a:r>
          </a:p>
        </p:txBody>
      </p:sp>
      <p:sp>
        <p:nvSpPr>
          <p:cNvPr id="201" name="recuperatio imperii.…"/>
          <p:cNvSpPr txBox="1">
            <a:spLocks noGrp="1"/>
          </p:cNvSpPr>
          <p:nvPr>
            <p:ph type="body" sz="half" idx="1"/>
          </p:nvPr>
        </p:nvSpPr>
        <p:spPr>
          <a:prstGeom prst="rect">
            <a:avLst/>
          </a:prstGeom>
        </p:spPr>
        <p:txBody>
          <a:bodyPr>
            <a:normAutofit lnSpcReduction="10000"/>
          </a:bodyPr>
          <a:lstStyle/>
          <a:p>
            <a:pPr marL="401789" indent="-401789" defTabSz="635634">
              <a:spcBef>
                <a:spcPts val="3400"/>
              </a:spcBef>
              <a:buClr>
                <a:srgbClr val="BEBEBE"/>
              </a:buClr>
              <a:buSzPct val="125000"/>
              <a:buChar char="•"/>
              <a:defRPr sz="3234" i="1"/>
            </a:pPr>
            <a:r>
              <a:t>recuperatio imperii</a:t>
            </a:r>
            <a:r>
              <a:rPr i="0"/>
              <a:t>.</a:t>
            </a:r>
          </a:p>
          <a:p>
            <a:pPr marL="401789" indent="-401789" defTabSz="635634">
              <a:spcBef>
                <a:spcPts val="3400"/>
              </a:spcBef>
              <a:buClr>
                <a:srgbClr val="BEBEBE"/>
              </a:buClr>
              <a:buSzPct val="125000"/>
              <a:buChar char="•"/>
              <a:defRPr sz="3234" i="1"/>
            </a:pPr>
            <a:r>
              <a:rPr i="0"/>
              <a:t>Feldzüge führte Kaiser nicht mehr persönlich, sondern durch zwei ergebene Militärs: Belisar und Narses.</a:t>
            </a:r>
          </a:p>
          <a:p>
            <a:pPr marL="401789" indent="-401789" defTabSz="635634">
              <a:spcBef>
                <a:spcPts val="3400"/>
              </a:spcBef>
              <a:buClr>
                <a:srgbClr val="BEBEBE"/>
              </a:buClr>
              <a:buSzPct val="125000"/>
              <a:buChar char="•"/>
              <a:defRPr sz="3234" i="1"/>
            </a:pPr>
            <a:r>
              <a:rPr i="0"/>
              <a:t>Belisar: Bild eines treu ergebenen Soldaten. Narses: Taktiker und Diplomat.</a:t>
            </a:r>
          </a:p>
          <a:p>
            <a:pPr marL="401789" indent="-401789" defTabSz="635634">
              <a:spcBef>
                <a:spcPts val="3400"/>
              </a:spcBef>
              <a:buClr>
                <a:srgbClr val="BEBEBE"/>
              </a:buClr>
              <a:buSzPct val="125000"/>
              <a:buChar char="•"/>
              <a:defRPr sz="3234" i="1"/>
            </a:pPr>
            <a:r>
              <a:rPr i="0"/>
              <a:t>Expansionistische Bestrebungen hohe Belastung für Bevölkerung.</a:t>
            </a:r>
          </a:p>
          <a:p>
            <a:pPr marL="401789" indent="-401789" defTabSz="635634">
              <a:spcBef>
                <a:spcPts val="3400"/>
              </a:spcBef>
              <a:buClr>
                <a:srgbClr val="BEBEBE"/>
              </a:buClr>
              <a:buSzPct val="125000"/>
              <a:buChar char="•"/>
              <a:defRPr sz="3234" i="1"/>
            </a:pPr>
            <a:r>
              <a:rPr i="0"/>
              <a:t>Balkan und Persien Krisenherde.</a:t>
            </a:r>
          </a:p>
          <a:p>
            <a:pPr marL="401789" indent="-401789" defTabSz="635634">
              <a:spcBef>
                <a:spcPts val="3400"/>
              </a:spcBef>
              <a:buClr>
                <a:srgbClr val="BEBEBE"/>
              </a:buClr>
              <a:buSzPct val="125000"/>
              <a:buChar char="•"/>
              <a:defRPr sz="3234" i="1"/>
            </a:pPr>
            <a:r>
              <a:rPr i="0"/>
              <a:t>Expansion im Westen seit 533 (zunächst Vandalen, ab 535 Ostgotenreich in Italien mit drei Vorstößen bis 553 erobert).</a:t>
            </a:r>
          </a:p>
          <a:p>
            <a:pPr marL="401789" indent="-401789" defTabSz="635634">
              <a:spcBef>
                <a:spcPts val="3400"/>
              </a:spcBef>
              <a:buClr>
                <a:srgbClr val="BEBEBE"/>
              </a:buClr>
              <a:buSzPct val="125000"/>
              <a:buChar char="•"/>
              <a:defRPr sz="3234" i="1"/>
            </a:pPr>
            <a:r>
              <a:rPr i="0"/>
              <a:t>Eroberung eines Küstenstreifens in Hispanien.</a:t>
            </a:r>
          </a:p>
        </p:txBody>
      </p:sp>
      <p:sp>
        <p:nvSpPr>
          <p:cNvPr id="202" name="Die Hagia Sophia im Jahre 2005"/>
          <p:cNvSpPr txBox="1"/>
          <p:nvPr/>
        </p:nvSpPr>
        <p:spPr>
          <a:xfrm>
            <a:off x="2697841" y="12265717"/>
            <a:ext cx="7322608" cy="419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200"/>
            </a:lvl1pPr>
          </a:lstStyle>
          <a:p>
            <a:r>
              <a:t>Die Hagia Sophia im Jahre 2005</a:t>
            </a:r>
          </a:p>
        </p:txBody>
      </p:sp>
      <p:pic>
        <p:nvPicPr>
          <p:cNvPr id="203"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2115800" y="11816872"/>
            <a:ext cx="571500" cy="5715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1849" fill="hold"/>
                                        <p:tgtEl>
                                          <p:spTgt spid="20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0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 name="Bild" descr="Bild"/>
          <p:cNvPicPr>
            <a:picLocks noGrp="1" noChangeAspect="1"/>
          </p:cNvPicPr>
          <p:nvPr>
            <p:ph type="pic" idx="21"/>
          </p:nvPr>
        </p:nvPicPr>
        <p:blipFill>
          <a:blip r:embed="rId4" cstate="email">
            <a:extLst>
              <a:ext uri="{28A0092B-C50C-407E-A947-70E740481C1C}">
                <a14:useLocalDpi xmlns:a14="http://schemas.microsoft.com/office/drawing/2010/main"/>
              </a:ext>
            </a:extLst>
          </a:blip>
          <a:srcRect/>
          <a:stretch>
            <a:fillRect/>
          </a:stretch>
        </p:blipFill>
        <p:spPr>
          <a:xfrm>
            <a:off x="14002205" y="4143375"/>
            <a:ext cx="6164844" cy="7824023"/>
          </a:xfrm>
          <a:prstGeom prst="rect">
            <a:avLst/>
          </a:prstGeom>
          <a:ln w="12700">
            <a:miter lim="400000"/>
          </a:ln>
        </p:spPr>
      </p:pic>
      <p:sp>
        <p:nvSpPr>
          <p:cNvPr id="206" name="V. Zusammenfassung"/>
          <p:cNvSpPr txBox="1">
            <a:spLocks noGrp="1"/>
          </p:cNvSpPr>
          <p:nvPr>
            <p:ph type="title"/>
          </p:nvPr>
        </p:nvSpPr>
        <p:spPr>
          <a:xfrm>
            <a:off x="1079500" y="901700"/>
            <a:ext cx="22682200" cy="3057525"/>
          </a:xfrm>
          <a:prstGeom prst="rect">
            <a:avLst/>
          </a:prstGeom>
        </p:spPr>
        <p:txBody>
          <a:bodyPr/>
          <a:lstStyle/>
          <a:p>
            <a:pPr algn="ctr"/>
            <a:endParaRPr/>
          </a:p>
          <a:p>
            <a:pPr algn="ctr"/>
            <a:r>
              <a:t>V. Zusammenfassung</a:t>
            </a:r>
          </a:p>
        </p:txBody>
      </p:sp>
      <p:sp>
        <p:nvSpPr>
          <p:cNvPr id="207" name="Grandioses Selbstbewusstsein des Kaisers: vorchristliches und christliches Gedankengut vereint in Person.…"/>
          <p:cNvSpPr txBox="1">
            <a:spLocks noGrp="1"/>
          </p:cNvSpPr>
          <p:nvPr>
            <p:ph type="body" sz="quarter" idx="1"/>
          </p:nvPr>
        </p:nvSpPr>
        <p:spPr>
          <a:xfrm>
            <a:off x="2282434" y="5112324"/>
            <a:ext cx="10934701" cy="6054726"/>
          </a:xfrm>
          <a:prstGeom prst="rect">
            <a:avLst/>
          </a:prstGeom>
        </p:spPr>
        <p:txBody>
          <a:bodyPr>
            <a:normAutofit lnSpcReduction="10000"/>
          </a:bodyPr>
          <a:lstStyle/>
          <a:p>
            <a:pPr marL="427879" indent="-427879" defTabSz="676909">
              <a:lnSpc>
                <a:spcPct val="100000"/>
              </a:lnSpc>
              <a:spcBef>
                <a:spcPts val="3600"/>
              </a:spcBef>
              <a:buClr>
                <a:srgbClr val="BEBEBE"/>
              </a:buClr>
              <a:buSzPct val="125000"/>
              <a:buChar char="•"/>
              <a:defRPr sz="3443"/>
            </a:pPr>
            <a:r>
              <a:rPr dirty="0" err="1"/>
              <a:t>Grandioses</a:t>
            </a:r>
            <a:r>
              <a:rPr dirty="0"/>
              <a:t> </a:t>
            </a:r>
            <a:r>
              <a:rPr dirty="0" err="1"/>
              <a:t>Selbstbewusstsein</a:t>
            </a:r>
            <a:r>
              <a:rPr dirty="0"/>
              <a:t> des Kaisers: </a:t>
            </a:r>
            <a:r>
              <a:rPr dirty="0" err="1"/>
              <a:t>vorchristliches</a:t>
            </a:r>
            <a:r>
              <a:rPr dirty="0"/>
              <a:t> und </a:t>
            </a:r>
            <a:r>
              <a:rPr dirty="0" err="1"/>
              <a:t>christliches</a:t>
            </a:r>
            <a:r>
              <a:rPr dirty="0"/>
              <a:t> </a:t>
            </a:r>
            <a:r>
              <a:rPr dirty="0" err="1"/>
              <a:t>Gedankengut</a:t>
            </a:r>
            <a:r>
              <a:rPr dirty="0"/>
              <a:t> </a:t>
            </a:r>
            <a:r>
              <a:rPr dirty="0" err="1"/>
              <a:t>vereint</a:t>
            </a:r>
            <a:r>
              <a:rPr dirty="0"/>
              <a:t> in Person.</a:t>
            </a:r>
          </a:p>
          <a:p>
            <a:pPr marL="427879" indent="-427879" defTabSz="676909">
              <a:lnSpc>
                <a:spcPct val="100000"/>
              </a:lnSpc>
              <a:spcBef>
                <a:spcPts val="3600"/>
              </a:spcBef>
              <a:buClr>
                <a:srgbClr val="BEBEBE"/>
              </a:buClr>
              <a:buSzPct val="125000"/>
              <a:buChar char="•"/>
              <a:defRPr sz="3443"/>
            </a:pPr>
            <a:r>
              <a:rPr dirty="0" err="1"/>
              <a:t>Große</a:t>
            </a:r>
            <a:r>
              <a:rPr dirty="0"/>
              <a:t> Tradition </a:t>
            </a:r>
            <a:r>
              <a:rPr dirty="0" err="1"/>
              <a:t>Roms</a:t>
            </a:r>
            <a:r>
              <a:rPr dirty="0"/>
              <a:t>: </a:t>
            </a:r>
            <a:r>
              <a:rPr dirty="0" err="1"/>
              <a:t>Eroberung</a:t>
            </a:r>
            <a:r>
              <a:rPr dirty="0"/>
              <a:t> und </a:t>
            </a:r>
            <a:r>
              <a:rPr dirty="0" err="1"/>
              <a:t>Schaffung</a:t>
            </a:r>
            <a:r>
              <a:rPr dirty="0"/>
              <a:t> </a:t>
            </a:r>
            <a:r>
              <a:rPr dirty="0" err="1"/>
              <a:t>einer</a:t>
            </a:r>
            <a:r>
              <a:rPr dirty="0"/>
              <a:t> </a:t>
            </a:r>
            <a:r>
              <a:rPr dirty="0" err="1"/>
              <a:t>Gesetzessammlung</a:t>
            </a:r>
            <a:r>
              <a:rPr dirty="0"/>
              <a:t>.</a:t>
            </a:r>
          </a:p>
          <a:p>
            <a:pPr marL="427879" indent="-427879" defTabSz="676909">
              <a:lnSpc>
                <a:spcPct val="100000"/>
              </a:lnSpc>
              <a:spcBef>
                <a:spcPts val="3600"/>
              </a:spcBef>
              <a:buClr>
                <a:srgbClr val="BEBEBE"/>
              </a:buClr>
              <a:buSzPct val="125000"/>
              <a:buChar char="•"/>
              <a:defRPr sz="3443"/>
            </a:pPr>
            <a:r>
              <a:rPr dirty="0"/>
              <a:t>Tradition Salomon und Jesu Christi: </a:t>
            </a:r>
            <a:r>
              <a:rPr dirty="0" err="1"/>
              <a:t>Frömmigkeit</a:t>
            </a:r>
            <a:r>
              <a:rPr dirty="0"/>
              <a:t> und </a:t>
            </a:r>
            <a:r>
              <a:rPr dirty="0" err="1"/>
              <a:t>Kirchenbauten</a:t>
            </a:r>
            <a:r>
              <a:rPr dirty="0"/>
              <a:t>.</a:t>
            </a:r>
          </a:p>
          <a:p>
            <a:pPr marL="427879" indent="-427879" defTabSz="676909">
              <a:lnSpc>
                <a:spcPct val="100000"/>
              </a:lnSpc>
              <a:spcBef>
                <a:spcPts val="3600"/>
              </a:spcBef>
              <a:buClr>
                <a:srgbClr val="BEBEBE"/>
              </a:buClr>
              <a:buSzPct val="125000"/>
              <a:buChar char="•"/>
              <a:defRPr sz="3443"/>
            </a:pPr>
            <a:r>
              <a:rPr dirty="0" err="1"/>
              <a:t>Eingriff</a:t>
            </a:r>
            <a:r>
              <a:rPr dirty="0"/>
              <a:t> in </a:t>
            </a:r>
            <a:r>
              <a:rPr dirty="0" err="1"/>
              <a:t>kirchliche</a:t>
            </a:r>
            <a:r>
              <a:rPr dirty="0"/>
              <a:t> </a:t>
            </a:r>
            <a:r>
              <a:rPr dirty="0" err="1"/>
              <a:t>Angelegenheiten</a:t>
            </a:r>
            <a:r>
              <a:rPr dirty="0"/>
              <a:t>. </a:t>
            </a:r>
          </a:p>
          <a:p>
            <a:pPr marL="427879" indent="-427879" defTabSz="676909">
              <a:lnSpc>
                <a:spcPct val="100000"/>
              </a:lnSpc>
              <a:spcBef>
                <a:spcPts val="3600"/>
              </a:spcBef>
              <a:buClr>
                <a:srgbClr val="BEBEBE"/>
              </a:buClr>
              <a:buSzPct val="125000"/>
              <a:buChar char="•"/>
              <a:defRPr sz="3443"/>
            </a:pPr>
            <a:r>
              <a:rPr dirty="0" err="1"/>
              <a:t>Streben</a:t>
            </a:r>
            <a:r>
              <a:rPr dirty="0"/>
              <a:t> </a:t>
            </a:r>
            <a:r>
              <a:rPr dirty="0" err="1"/>
              <a:t>nach</a:t>
            </a:r>
            <a:r>
              <a:rPr dirty="0"/>
              <a:t> </a:t>
            </a:r>
            <a:r>
              <a:rPr i="1" dirty="0" err="1"/>
              <a:t>symphonía</a:t>
            </a:r>
            <a:r>
              <a:rPr dirty="0"/>
              <a:t>.</a:t>
            </a:r>
          </a:p>
        </p:txBody>
      </p:sp>
      <p:sp>
        <p:nvSpPr>
          <p:cNvPr id="208" name="Jesus Christus als Pantokrator aus dem monumentalen Deësis-Mosaik an der Südempore der Hagia Sophia"/>
          <p:cNvSpPr txBox="1"/>
          <p:nvPr/>
        </p:nvSpPr>
        <p:spPr>
          <a:xfrm>
            <a:off x="13217258" y="12098734"/>
            <a:ext cx="7734861" cy="736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defRPr sz="2200"/>
            </a:pPr>
            <a:r>
              <a:t>Jesus Christus als </a:t>
            </a:r>
            <a:r>
              <a:rPr>
                <a:solidFill>
                  <a:srgbClr val="5B5854"/>
                </a:solidFill>
              </a:rPr>
              <a:t>Pantokrator</a:t>
            </a:r>
            <a:r>
              <a:t> aus dem monumentalen </a:t>
            </a:r>
            <a:r>
              <a:rPr>
                <a:solidFill>
                  <a:srgbClr val="5B5854"/>
                </a:solidFill>
              </a:rPr>
              <a:t>Deësis</a:t>
            </a:r>
            <a:r>
              <a:t>-Mosaik an der Südempore der Hagia Sophia</a:t>
            </a:r>
          </a:p>
        </p:txBody>
      </p:sp>
      <p:pic>
        <p:nvPicPr>
          <p:cNvPr id="209"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20666369" y="7853937"/>
            <a:ext cx="571500" cy="5715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254" fill="hold"/>
                                        <p:tgtEl>
                                          <p:spTgt spid="20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0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 name="Bild" descr="Bild"/>
          <p:cNvPicPr>
            <a:picLocks noGrp="1" noChangeAspect="1"/>
          </p:cNvPicPr>
          <p:nvPr>
            <p:ph type="pic" idx="21"/>
          </p:nvPr>
        </p:nvPicPr>
        <p:blipFill>
          <a:blip r:embed="rId4" cstate="email">
            <a:extLst>
              <a:ext uri="{28A0092B-C50C-407E-A947-70E740481C1C}">
                <a14:useLocalDpi xmlns:a14="http://schemas.microsoft.com/office/drawing/2010/main"/>
              </a:ext>
            </a:extLst>
          </a:blip>
          <a:srcRect/>
          <a:stretch>
            <a:fillRect/>
          </a:stretch>
        </p:blipFill>
        <p:spPr>
          <a:xfrm>
            <a:off x="14867267" y="3748285"/>
            <a:ext cx="5826697" cy="7768929"/>
          </a:xfrm>
          <a:prstGeom prst="rect">
            <a:avLst/>
          </a:prstGeom>
          <a:ln w="12700">
            <a:miter lim="400000"/>
          </a:ln>
        </p:spPr>
      </p:pic>
      <p:sp>
        <p:nvSpPr>
          <p:cNvPr id="212" name="V. Zusammenfassung"/>
          <p:cNvSpPr txBox="1">
            <a:spLocks noGrp="1"/>
          </p:cNvSpPr>
          <p:nvPr>
            <p:ph type="title"/>
          </p:nvPr>
        </p:nvSpPr>
        <p:spPr>
          <a:xfrm>
            <a:off x="1206500" y="777081"/>
            <a:ext cx="22682200" cy="3057526"/>
          </a:xfrm>
          <a:prstGeom prst="rect">
            <a:avLst/>
          </a:prstGeom>
        </p:spPr>
        <p:txBody>
          <a:bodyPr/>
          <a:lstStyle/>
          <a:p>
            <a:pPr algn="ctr"/>
            <a:endParaRPr/>
          </a:p>
          <a:p>
            <a:pPr algn="ctr"/>
            <a:r>
              <a:t>V. Zusammenfassung</a:t>
            </a:r>
          </a:p>
        </p:txBody>
      </p:sp>
      <p:sp>
        <p:nvSpPr>
          <p:cNvPr id="213" name="Ein Engel auf der römischen Engelsburg steckt sein Schwert wieder in die Scheide, ein Symbol für das Ende der Pest im Jahr 590."/>
          <p:cNvSpPr txBox="1"/>
          <p:nvPr/>
        </p:nvSpPr>
        <p:spPr>
          <a:xfrm>
            <a:off x="12948659" y="11649295"/>
            <a:ext cx="10119882" cy="736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200">
                <a:solidFill>
                  <a:srgbClr val="5B5854"/>
                </a:solidFill>
              </a:defRPr>
            </a:lvl1pPr>
          </a:lstStyle>
          <a:p>
            <a:r>
              <a:t>Ein Engel auf der römischen Engelsburg steckt sein Schwert wieder in die Scheide, ein Symbol für das Ende der Pest im Jahr 590. </a:t>
            </a:r>
          </a:p>
        </p:txBody>
      </p:sp>
      <p:sp>
        <p:nvSpPr>
          <p:cNvPr id="214" name="Ab 540er Jahren: Niederlagen in Außenpolitik und Rückschläge in Religionspolitik, außerdem Naturkatastrophen und Seuchen, wie etwa die Pest seit 540.…"/>
          <p:cNvSpPr txBox="1">
            <a:spLocks noGrp="1"/>
          </p:cNvSpPr>
          <p:nvPr>
            <p:ph type="body" sz="quarter" idx="1"/>
          </p:nvPr>
        </p:nvSpPr>
        <p:spPr>
          <a:xfrm>
            <a:off x="2875549" y="5000338"/>
            <a:ext cx="10934701" cy="6054726"/>
          </a:xfrm>
          <a:prstGeom prst="rect">
            <a:avLst/>
          </a:prstGeom>
        </p:spPr>
        <p:txBody>
          <a:bodyPr/>
          <a:lstStyle/>
          <a:p>
            <a:pPr marL="313082" indent="-313082" defTabSz="495300">
              <a:lnSpc>
                <a:spcPct val="100000"/>
              </a:lnSpc>
              <a:spcBef>
                <a:spcPts val="2700"/>
              </a:spcBef>
              <a:buClr>
                <a:srgbClr val="BEBEBE"/>
              </a:buClr>
              <a:buSzPct val="125000"/>
              <a:buChar char="•"/>
              <a:defRPr sz="2520"/>
            </a:pPr>
            <a:r>
              <a:rPr dirty="0"/>
              <a:t>Ab 540er Jahren: </a:t>
            </a:r>
            <a:r>
              <a:rPr dirty="0" err="1"/>
              <a:t>Niederlagen</a:t>
            </a:r>
            <a:r>
              <a:rPr dirty="0"/>
              <a:t> in </a:t>
            </a:r>
            <a:r>
              <a:rPr dirty="0" err="1"/>
              <a:t>Außenpolitik</a:t>
            </a:r>
            <a:r>
              <a:rPr dirty="0"/>
              <a:t> und </a:t>
            </a:r>
            <a:r>
              <a:rPr dirty="0" err="1"/>
              <a:t>Rückschläge</a:t>
            </a:r>
            <a:r>
              <a:rPr dirty="0"/>
              <a:t> in </a:t>
            </a:r>
            <a:r>
              <a:rPr dirty="0" err="1"/>
              <a:t>Religionspolitik</a:t>
            </a:r>
            <a:r>
              <a:rPr dirty="0"/>
              <a:t>, </a:t>
            </a:r>
            <a:r>
              <a:rPr dirty="0" err="1"/>
              <a:t>außerdem</a:t>
            </a:r>
            <a:r>
              <a:rPr dirty="0"/>
              <a:t> </a:t>
            </a:r>
            <a:r>
              <a:rPr dirty="0" err="1"/>
              <a:t>Naturkatastrophen</a:t>
            </a:r>
            <a:r>
              <a:rPr dirty="0"/>
              <a:t> und </a:t>
            </a:r>
            <a:r>
              <a:rPr dirty="0" err="1"/>
              <a:t>Seuchen</a:t>
            </a:r>
            <a:r>
              <a:rPr dirty="0"/>
              <a:t>, </a:t>
            </a:r>
            <a:r>
              <a:rPr dirty="0" err="1"/>
              <a:t>wie</a:t>
            </a:r>
            <a:r>
              <a:rPr dirty="0"/>
              <a:t> </a:t>
            </a:r>
            <a:r>
              <a:rPr dirty="0" err="1"/>
              <a:t>etwa</a:t>
            </a:r>
            <a:r>
              <a:rPr dirty="0"/>
              <a:t> die Pest </a:t>
            </a:r>
            <a:r>
              <a:rPr dirty="0" err="1"/>
              <a:t>seit</a:t>
            </a:r>
            <a:r>
              <a:rPr dirty="0"/>
              <a:t> 540.</a:t>
            </a:r>
          </a:p>
          <a:p>
            <a:pPr marL="313082" indent="-313082" defTabSz="495300">
              <a:lnSpc>
                <a:spcPct val="100000"/>
              </a:lnSpc>
              <a:spcBef>
                <a:spcPts val="2700"/>
              </a:spcBef>
              <a:buClr>
                <a:srgbClr val="BEBEBE"/>
              </a:buClr>
              <a:buSzPct val="125000"/>
              <a:buChar char="•"/>
              <a:defRPr sz="2520"/>
            </a:pPr>
            <a:r>
              <a:rPr dirty="0"/>
              <a:t>548 Tod </a:t>
            </a:r>
            <a:r>
              <a:rPr dirty="0" err="1"/>
              <a:t>Theodoras</a:t>
            </a:r>
            <a:r>
              <a:rPr dirty="0"/>
              <a:t>.</a:t>
            </a:r>
          </a:p>
          <a:p>
            <a:pPr marL="313082" indent="-313082" defTabSz="495300">
              <a:lnSpc>
                <a:spcPct val="100000"/>
              </a:lnSpc>
              <a:spcBef>
                <a:spcPts val="2700"/>
              </a:spcBef>
              <a:buClr>
                <a:srgbClr val="BEBEBE"/>
              </a:buClr>
              <a:buSzPct val="125000"/>
              <a:buChar char="•"/>
              <a:defRPr sz="2520"/>
            </a:pPr>
            <a:r>
              <a:rPr dirty="0"/>
              <a:t>558 </a:t>
            </a:r>
            <a:r>
              <a:rPr dirty="0" err="1"/>
              <a:t>Einsturz</a:t>
            </a:r>
            <a:r>
              <a:rPr dirty="0"/>
              <a:t> der Kugel der Hagia Sophia.</a:t>
            </a:r>
          </a:p>
          <a:p>
            <a:pPr marL="313082" indent="-313082" defTabSz="495300">
              <a:lnSpc>
                <a:spcPct val="100000"/>
              </a:lnSpc>
              <a:spcBef>
                <a:spcPts val="2700"/>
              </a:spcBef>
              <a:buClr>
                <a:srgbClr val="BEBEBE"/>
              </a:buClr>
              <a:buSzPct val="125000"/>
              <a:buChar char="•"/>
              <a:defRPr sz="2520"/>
            </a:pPr>
            <a:r>
              <a:rPr dirty="0" err="1"/>
              <a:t>Beginnender</a:t>
            </a:r>
            <a:r>
              <a:rPr dirty="0"/>
              <a:t> </a:t>
            </a:r>
            <a:r>
              <a:rPr dirty="0" err="1"/>
              <a:t>Pessimismus</a:t>
            </a:r>
            <a:r>
              <a:rPr dirty="0"/>
              <a:t> des Kaisers </a:t>
            </a:r>
            <a:r>
              <a:rPr dirty="0" err="1"/>
              <a:t>führt</a:t>
            </a:r>
            <a:r>
              <a:rPr dirty="0"/>
              <a:t> </a:t>
            </a:r>
            <a:r>
              <a:rPr dirty="0" err="1"/>
              <a:t>zu</a:t>
            </a:r>
            <a:r>
              <a:rPr dirty="0"/>
              <a:t> </a:t>
            </a:r>
            <a:r>
              <a:rPr dirty="0" err="1"/>
              <a:t>verstärkter</a:t>
            </a:r>
            <a:r>
              <a:rPr dirty="0"/>
              <a:t> </a:t>
            </a:r>
            <a:r>
              <a:rPr dirty="0" err="1"/>
              <a:t>Hinwendung</a:t>
            </a:r>
            <a:r>
              <a:rPr dirty="0"/>
              <a:t> </a:t>
            </a:r>
            <a:r>
              <a:rPr dirty="0" err="1"/>
              <a:t>zur</a:t>
            </a:r>
            <a:r>
              <a:rPr dirty="0"/>
              <a:t> Religion.</a:t>
            </a:r>
          </a:p>
          <a:p>
            <a:pPr marL="313082" indent="-313082" defTabSz="495300">
              <a:lnSpc>
                <a:spcPct val="100000"/>
              </a:lnSpc>
              <a:spcBef>
                <a:spcPts val="2700"/>
              </a:spcBef>
              <a:buClr>
                <a:srgbClr val="BEBEBE"/>
              </a:buClr>
              <a:buSzPct val="125000"/>
              <a:buChar char="•"/>
              <a:defRPr sz="2520"/>
            </a:pPr>
            <a:r>
              <a:rPr dirty="0" err="1"/>
              <a:t>Zweiteilung</a:t>
            </a:r>
            <a:r>
              <a:rPr dirty="0"/>
              <a:t> der </a:t>
            </a:r>
            <a:r>
              <a:rPr dirty="0" err="1"/>
              <a:t>Herrschaft</a:t>
            </a:r>
            <a:r>
              <a:rPr dirty="0"/>
              <a:t>: </a:t>
            </a:r>
            <a:r>
              <a:rPr dirty="0" err="1"/>
              <a:t>Erfolg</a:t>
            </a:r>
            <a:r>
              <a:rPr dirty="0"/>
              <a:t> und Triumph, </a:t>
            </a:r>
            <a:r>
              <a:rPr dirty="0" err="1"/>
              <a:t>aber</a:t>
            </a:r>
            <a:r>
              <a:rPr dirty="0"/>
              <a:t> </a:t>
            </a:r>
            <a:r>
              <a:rPr dirty="0" err="1"/>
              <a:t>auch</a:t>
            </a:r>
            <a:r>
              <a:rPr dirty="0"/>
              <a:t> </a:t>
            </a:r>
            <a:r>
              <a:rPr dirty="0" err="1"/>
              <a:t>Niederlagen</a:t>
            </a:r>
            <a:r>
              <a:rPr dirty="0"/>
              <a:t> und </a:t>
            </a:r>
            <a:r>
              <a:rPr dirty="0" err="1"/>
              <a:t>Sündenbewusstsein</a:t>
            </a:r>
            <a:r>
              <a:rPr dirty="0"/>
              <a:t>.</a:t>
            </a:r>
          </a:p>
          <a:p>
            <a:pPr marL="313082" indent="-313082" defTabSz="495300">
              <a:lnSpc>
                <a:spcPct val="100000"/>
              </a:lnSpc>
              <a:spcBef>
                <a:spcPts val="2700"/>
              </a:spcBef>
              <a:buClr>
                <a:srgbClr val="BEBEBE"/>
              </a:buClr>
              <a:buSzPct val="125000"/>
              <a:buChar char="•"/>
              <a:defRPr sz="2520"/>
            </a:pPr>
            <a:r>
              <a:rPr dirty="0"/>
              <a:t>In </a:t>
            </a:r>
            <a:r>
              <a:rPr dirty="0" err="1"/>
              <a:t>Agonie</a:t>
            </a:r>
            <a:r>
              <a:rPr dirty="0"/>
              <a:t> </a:t>
            </a:r>
            <a:r>
              <a:rPr dirty="0" err="1"/>
              <a:t>entfaltete</a:t>
            </a:r>
            <a:r>
              <a:rPr dirty="0"/>
              <a:t> </a:t>
            </a:r>
            <a:r>
              <a:rPr dirty="0" err="1"/>
              <a:t>Römisches</a:t>
            </a:r>
            <a:r>
              <a:rPr dirty="0"/>
              <a:t> Reich </a:t>
            </a:r>
            <a:r>
              <a:rPr dirty="0" err="1"/>
              <a:t>prägende</a:t>
            </a:r>
            <a:r>
              <a:rPr dirty="0"/>
              <a:t> </a:t>
            </a:r>
            <a:r>
              <a:rPr dirty="0" err="1"/>
              <a:t>Wirkung</a:t>
            </a:r>
            <a:r>
              <a:rPr dirty="0"/>
              <a:t> </a:t>
            </a:r>
            <a:r>
              <a:rPr dirty="0" err="1"/>
              <a:t>für</a:t>
            </a:r>
            <a:r>
              <a:rPr dirty="0"/>
              <a:t> </a:t>
            </a:r>
            <a:r>
              <a:rPr dirty="0" err="1"/>
              <a:t>Kulturen</a:t>
            </a:r>
            <a:r>
              <a:rPr dirty="0"/>
              <a:t> der </a:t>
            </a:r>
            <a:r>
              <a:rPr dirty="0" err="1"/>
              <a:t>Mittelmeerwelt</a:t>
            </a:r>
            <a:r>
              <a:rPr dirty="0"/>
              <a:t>. </a:t>
            </a:r>
            <a:endParaRPr sz="720" dirty="0"/>
          </a:p>
        </p:txBody>
      </p:sp>
      <p:pic>
        <p:nvPicPr>
          <p:cNvPr id="215"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20936951" y="7456201"/>
            <a:ext cx="571500" cy="5715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033" fill="hold"/>
                                        <p:tgtEl>
                                          <p:spTgt spid="2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21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Weiterführende Literatur zu Justinian"/>
          <p:cNvSpPr txBox="1">
            <a:spLocks noGrp="1"/>
          </p:cNvSpPr>
          <p:nvPr>
            <p:ph type="title"/>
          </p:nvPr>
        </p:nvSpPr>
        <p:spPr>
          <a:prstGeom prst="rect">
            <a:avLst/>
          </a:prstGeom>
        </p:spPr>
        <p:txBody>
          <a:bodyPr/>
          <a:lstStyle>
            <a:lvl1pPr algn="ctr"/>
          </a:lstStyle>
          <a:p>
            <a:r>
              <a:t>Weiterführende Literatur zu Justinian</a:t>
            </a:r>
          </a:p>
        </p:txBody>
      </p:sp>
      <p:sp>
        <p:nvSpPr>
          <p:cNvPr id="218" name="Mischa Meier: Das andere Zeitalter Justinians. Kontingenzerfahrung und Kontingenzbewältigung im 6. Jahrhundert n. Chr., Göttingen 2003.…"/>
          <p:cNvSpPr txBox="1">
            <a:spLocks noGrp="1"/>
          </p:cNvSpPr>
          <p:nvPr>
            <p:ph type="body" idx="1"/>
          </p:nvPr>
        </p:nvSpPr>
        <p:spPr>
          <a:prstGeom prst="rect">
            <a:avLst/>
          </a:prstGeom>
        </p:spPr>
        <p:txBody>
          <a:bodyPr>
            <a:normAutofit lnSpcReduction="10000"/>
          </a:bodyPr>
          <a:lstStyle/>
          <a:p>
            <a:pPr marL="400050" indent="-400050" defTabSz="577850">
              <a:spcBef>
                <a:spcPts val="4100"/>
              </a:spcBef>
              <a:buClr>
                <a:srgbClr val="BEBEBE"/>
              </a:buClr>
              <a:buSzPct val="125000"/>
              <a:buChar char="•"/>
              <a:defRPr sz="3220"/>
            </a:pPr>
            <a:r>
              <a:t>Mischa Meier: </a:t>
            </a:r>
            <a:r>
              <a:rPr i="1"/>
              <a:t>Das andere Zeitalter Justinians. Kontingenzerfahrung und Kontingenzbewältigung im 6. Jahrhundert n. Chr., </a:t>
            </a:r>
            <a:r>
              <a:t>Göttingen 2003. </a:t>
            </a:r>
          </a:p>
          <a:p>
            <a:pPr marL="400050" indent="-400050" defTabSz="577850">
              <a:spcBef>
                <a:spcPts val="4100"/>
              </a:spcBef>
              <a:buClr>
                <a:srgbClr val="BEBEBE"/>
              </a:buClr>
              <a:buSzPct val="125000"/>
              <a:buChar char="•"/>
              <a:defRPr sz="3220"/>
            </a:pPr>
            <a:r>
              <a:t>Edward Watts: </a:t>
            </a:r>
            <a:r>
              <a:rPr i="1"/>
              <a:t>Justinian, Malalas, and the End of Athenian Philosophical Teaching in AD 529</a:t>
            </a:r>
            <a:r>
              <a:t>, in: JRS 94 (2004), S. 168–182. </a:t>
            </a:r>
          </a:p>
          <a:p>
            <a:pPr marL="400050" indent="-400050" defTabSz="577850">
              <a:spcBef>
                <a:spcPts val="4100"/>
              </a:spcBef>
              <a:buClr>
                <a:srgbClr val="BEBEBE"/>
              </a:buClr>
              <a:buSzPct val="125000"/>
              <a:buChar char="•"/>
              <a:defRPr sz="3220"/>
            </a:pPr>
            <a:r>
              <a:t>Peter Sarris: </a:t>
            </a:r>
            <a:r>
              <a:rPr i="1"/>
              <a:t>Economy and Society in the Age of Justinian</a:t>
            </a:r>
            <a:r>
              <a:t>, Cambridge 2006.</a:t>
            </a:r>
          </a:p>
          <a:p>
            <a:pPr marL="434836" indent="-434836" defTabSz="577850">
              <a:spcBef>
                <a:spcPts val="4100"/>
              </a:spcBef>
              <a:buClr>
                <a:srgbClr val="BEBEBE"/>
              </a:buClr>
              <a:buSzPct val="125000"/>
              <a:buChar char="•"/>
              <a:defRPr sz="3220"/>
            </a:pPr>
            <a:r>
              <a:t>Brian Croke:</a:t>
            </a:r>
            <a:r>
              <a:rPr i="1"/>
              <a:t> Justinian under Justin. Reconfiguring a Reign</a:t>
            </a:r>
            <a:r>
              <a:t>, in: ByzZ 100 (2007), S. 13–56. </a:t>
            </a:r>
            <a:endParaRPr i="1"/>
          </a:p>
          <a:p>
            <a:pPr marL="434836" indent="-434836" defTabSz="577850">
              <a:spcBef>
                <a:spcPts val="4100"/>
              </a:spcBef>
              <a:buClr>
                <a:srgbClr val="BEBEBE"/>
              </a:buClr>
              <a:buSzPct val="125000"/>
              <a:buChar char="•"/>
              <a:defRPr sz="3220"/>
            </a:pPr>
            <a:r>
              <a:t>Peter Bell: </a:t>
            </a:r>
            <a:r>
              <a:rPr i="1"/>
              <a:t>Social Conflict in the Age of Justinian, </a:t>
            </a:r>
            <a:r>
              <a:t>Oxford 2013.</a:t>
            </a:r>
          </a:p>
          <a:p>
            <a:pPr marL="400050" indent="-400050" defTabSz="577850">
              <a:spcBef>
                <a:spcPts val="4100"/>
              </a:spcBef>
              <a:buClr>
                <a:srgbClr val="BEBEBE"/>
              </a:buClr>
              <a:buSzPct val="125000"/>
              <a:buChar char="•"/>
              <a:defRPr sz="3220"/>
            </a:pPr>
            <a:r>
              <a:t>Mischa Meier: T</a:t>
            </a:r>
            <a:r>
              <a:rPr i="1"/>
              <a:t>he ‘Justinianic Plague’: the economic consequences of the pandemic in the eastern Roman empire and its cultural and religious effects, </a:t>
            </a:r>
            <a:r>
              <a:t>in: EME 24 (2016), S. 267–292. </a:t>
            </a:r>
          </a:p>
          <a:p>
            <a:pPr marL="400050" indent="-400050" defTabSz="577850">
              <a:spcBef>
                <a:spcPts val="4100"/>
              </a:spcBef>
              <a:buClr>
                <a:srgbClr val="BEBEBE"/>
              </a:buClr>
              <a:buSzPct val="125000"/>
              <a:buChar char="•"/>
              <a:defRPr sz="3220"/>
            </a:pPr>
            <a:r>
              <a:rPr>
                <a:solidFill>
                  <a:srgbClr val="5B5854"/>
                </a:solidFill>
              </a:rPr>
              <a:t>Ján Bakyta:</a:t>
            </a:r>
            <a:r>
              <a:rPr>
                <a:solidFill>
                  <a:srgbClr val="202122"/>
                </a:solidFill>
              </a:rPr>
              <a:t> </a:t>
            </a:r>
            <a:r>
              <a:rPr i="1"/>
              <a:t>Iustinianos – der neue Augustus? Adoption, Name und Propaganda eines künftigen Kaisers</a:t>
            </a:r>
            <a:r>
              <a:t>, in: GLP 2017/2, S. 201–223.</a:t>
            </a:r>
          </a:p>
          <a:p>
            <a:pPr marL="400050" indent="-400050" defTabSz="577850">
              <a:spcBef>
                <a:spcPts val="4100"/>
              </a:spcBef>
              <a:buClr>
                <a:srgbClr val="BEBEBE"/>
              </a:buClr>
              <a:buSzPct val="125000"/>
              <a:buChar char="•"/>
              <a:defRPr sz="3220"/>
            </a:pPr>
            <a:r>
              <a:t>Peter Heather: </a:t>
            </a:r>
            <a:r>
              <a:rPr i="1"/>
              <a:t>Rome Resurgent. War and Empire in the Age of Justinian</a:t>
            </a:r>
            <a:r>
              <a:t>, Oxford 2018.</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0. Einführung - Der Triumphzug Belisars"/>
          <p:cNvSpPr txBox="1">
            <a:spLocks noGrp="1"/>
          </p:cNvSpPr>
          <p:nvPr>
            <p:ph type="title"/>
          </p:nvPr>
        </p:nvSpPr>
        <p:spPr>
          <a:xfrm>
            <a:off x="1180743" y="825500"/>
            <a:ext cx="22479001" cy="2679700"/>
          </a:xfrm>
          <a:prstGeom prst="rect">
            <a:avLst/>
          </a:prstGeom>
        </p:spPr>
        <p:txBody>
          <a:bodyPr/>
          <a:lstStyle>
            <a:lvl1pPr algn="ctr"/>
          </a:lstStyle>
          <a:p>
            <a:r>
              <a:t>0. Einführung - Der Triumphzug Belisars</a:t>
            </a:r>
          </a:p>
        </p:txBody>
      </p:sp>
      <p:sp>
        <p:nvSpPr>
          <p:cNvPr id="131" name="Sieg über Vandalen 534 n. Chr. wird durch Triumphzug des Feldherren Belizar gefeiert.…"/>
          <p:cNvSpPr txBox="1">
            <a:spLocks noGrp="1"/>
          </p:cNvSpPr>
          <p:nvPr>
            <p:ph type="body" sz="half" idx="1"/>
          </p:nvPr>
        </p:nvSpPr>
        <p:spPr>
          <a:xfrm>
            <a:off x="12687300" y="4102100"/>
            <a:ext cx="10744200" cy="7950200"/>
          </a:xfrm>
          <a:prstGeom prst="rect">
            <a:avLst/>
          </a:prstGeom>
        </p:spPr>
        <p:txBody>
          <a:bodyPr/>
          <a:lstStyle/>
          <a:p>
            <a:pPr marL="521804" indent="-521804" defTabSz="457200">
              <a:spcBef>
                <a:spcPts val="1200"/>
              </a:spcBef>
              <a:buClr>
                <a:srgbClr val="BEBEBE"/>
              </a:buClr>
              <a:buSzPct val="125000"/>
              <a:buChar char="•"/>
              <a:defRPr>
                <a:solidFill>
                  <a:srgbClr val="5B5854"/>
                </a:solidFill>
              </a:defRPr>
            </a:pPr>
            <a:r>
              <a:t>Sieg über Vandalen 534 n. Chr. wird durch Triumphzug des Feldherren Belizar gefeiert. </a:t>
            </a:r>
          </a:p>
          <a:p>
            <a:pPr marL="521804" indent="-521804" defTabSz="457200">
              <a:spcBef>
                <a:spcPts val="1200"/>
              </a:spcBef>
              <a:buClr>
                <a:srgbClr val="BEBEBE"/>
              </a:buClr>
              <a:buSzPct val="125000"/>
              <a:buChar char="•"/>
              <a:defRPr>
                <a:solidFill>
                  <a:srgbClr val="5B5854"/>
                </a:solidFill>
              </a:defRPr>
            </a:pPr>
            <a:r>
              <a:t>Erster Feldzug eines Privatmannes seit mehr als 500 Jahren. </a:t>
            </a:r>
          </a:p>
          <a:p>
            <a:pPr marL="521804" indent="-521804" defTabSz="457200">
              <a:spcBef>
                <a:spcPts val="1200"/>
              </a:spcBef>
              <a:buClr>
                <a:srgbClr val="BEBEBE"/>
              </a:buClr>
              <a:buSzPct val="125000"/>
              <a:buChar char="•"/>
              <a:defRPr>
                <a:solidFill>
                  <a:srgbClr val="5B5854"/>
                </a:solidFill>
              </a:defRPr>
            </a:pPr>
            <a:r>
              <a:t>Bewusste Anknüpfung an alte Tradition durch Justinian.</a:t>
            </a:r>
          </a:p>
          <a:p>
            <a:pPr marL="521804" indent="-521804" defTabSz="457200">
              <a:spcBef>
                <a:spcPts val="1200"/>
              </a:spcBef>
              <a:buClr>
                <a:srgbClr val="BEBEBE"/>
              </a:buClr>
              <a:buSzPct val="125000"/>
              <a:buChar char="•"/>
              <a:defRPr>
                <a:solidFill>
                  <a:srgbClr val="5B5854"/>
                </a:solidFill>
              </a:defRPr>
            </a:pPr>
            <a:r>
              <a:t>Neu: christliche und mittelalterliche Elemente im Einklang (vgl. Prokop, Bella 4,9).</a:t>
            </a:r>
          </a:p>
        </p:txBody>
      </p:sp>
      <p:sp>
        <p:nvSpPr>
          <p:cNvPr id="132" name="Heinrich Leutemann, Plünderung Roms durch die Vandalen , altkolorierter Holzstich 1860/1880; Sammlung für Kunst und Kulturgeschichte, Berlin"/>
          <p:cNvSpPr txBox="1"/>
          <p:nvPr/>
        </p:nvSpPr>
        <p:spPr>
          <a:xfrm>
            <a:off x="2308942" y="12040294"/>
            <a:ext cx="10254252" cy="685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spcBef>
                <a:spcPts val="5900"/>
              </a:spcBef>
              <a:defRPr sz="2000"/>
            </a:lvl1pPr>
          </a:lstStyle>
          <a:p>
            <a:r>
              <a:t>Heinrich Leutemann, Plünderung Roms durch die Vandalen , altkolorierter Holzstich 1860/1880; Sammlung für Kunst und Kulturgeschichte, Berlin</a:t>
            </a:r>
          </a:p>
        </p:txBody>
      </p:sp>
      <p:pic>
        <p:nvPicPr>
          <p:cNvPr id="133" name="Audioaufnahme.m4a" descr="Audioaufnahme.m4a"/>
          <p:cNvPicPr>
            <a:picLocks/>
          </p:cNvPicPr>
          <p:nvPr>
            <a:audioFile r:link="rId2"/>
            <p:extLst>
              <p:ext uri="{DAA4B4D4-6D71-4841-9C94-3DE7FCFB9230}">
                <p14:media xmlns:p14="http://schemas.microsoft.com/office/powerpoint/2010/main" r:embed="rId1"/>
              </p:ext>
            </p:extLst>
          </p:nvPr>
        </p:nvPicPr>
        <p:blipFill>
          <a:blip r:embed="rId4"/>
          <a:stretch>
            <a:fillRect/>
          </a:stretch>
        </p:blipFill>
        <p:spPr>
          <a:xfrm>
            <a:off x="2885220" y="7874100"/>
            <a:ext cx="571500" cy="571500"/>
          </a:xfrm>
          <a:prstGeom prst="rect">
            <a:avLst/>
          </a:prstGeom>
          <a:ln w="12700">
            <a:miter lim="400000"/>
          </a:ln>
        </p:spPr>
      </p:pic>
      <p:pic>
        <p:nvPicPr>
          <p:cNvPr id="134" name="Bild" descr="Bild"/>
          <p:cNvPicPr>
            <a:picLocks noChangeAspect="1"/>
          </p:cNvPicPr>
          <p:nvPr/>
        </p:nvPicPr>
        <p:blipFill>
          <a:blip r:embed="rId5"/>
          <a:stretch>
            <a:fillRect/>
          </a:stretch>
        </p:blipFill>
        <p:spPr>
          <a:xfrm>
            <a:off x="4303731" y="3948707"/>
            <a:ext cx="6264669" cy="7850786"/>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451" fill="hold"/>
                                        <p:tgtEl>
                                          <p:spTgt spid="1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3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0. Einführung - Der Triumphzug Belisars"/>
          <p:cNvSpPr txBox="1">
            <a:spLocks noGrp="1"/>
          </p:cNvSpPr>
          <p:nvPr>
            <p:ph type="title"/>
          </p:nvPr>
        </p:nvSpPr>
        <p:spPr>
          <a:xfrm>
            <a:off x="766233" y="1049866"/>
            <a:ext cx="22479001" cy="2679701"/>
          </a:xfrm>
          <a:prstGeom prst="rect">
            <a:avLst/>
          </a:prstGeom>
        </p:spPr>
        <p:txBody>
          <a:bodyPr/>
          <a:lstStyle>
            <a:lvl1pPr algn="ctr"/>
          </a:lstStyle>
          <a:p>
            <a:r>
              <a:t>0. Einführung - Der Triumphzug Belisars</a:t>
            </a:r>
          </a:p>
        </p:txBody>
      </p:sp>
      <p:sp>
        <p:nvSpPr>
          <p:cNvPr id="137" name="Religiöse wie politische Dimension des Triumphzuges.…"/>
          <p:cNvSpPr txBox="1">
            <a:spLocks noGrp="1"/>
          </p:cNvSpPr>
          <p:nvPr>
            <p:ph type="body" sz="half" idx="1"/>
          </p:nvPr>
        </p:nvSpPr>
        <p:spPr>
          <a:xfrm>
            <a:off x="2253540" y="4373033"/>
            <a:ext cx="10744201" cy="7950201"/>
          </a:xfrm>
          <a:prstGeom prst="rect">
            <a:avLst/>
          </a:prstGeom>
        </p:spPr>
        <p:txBody>
          <a:bodyPr/>
          <a:lstStyle/>
          <a:p>
            <a:pPr marL="307864" indent="-307864" defTabSz="487044">
              <a:spcBef>
                <a:spcPts val="2600"/>
              </a:spcBef>
              <a:buClr>
                <a:srgbClr val="BEBEBE"/>
              </a:buClr>
              <a:buSzPct val="125000"/>
              <a:buChar char="•"/>
              <a:defRPr sz="2478"/>
            </a:pPr>
            <a:r>
              <a:t>Religiöse wie politische Dimension des Triumphzuges.</a:t>
            </a:r>
          </a:p>
          <a:p>
            <a:pPr marL="307864" indent="-307864" defTabSz="487044">
              <a:spcBef>
                <a:spcPts val="2600"/>
              </a:spcBef>
              <a:buClr>
                <a:srgbClr val="BEBEBE"/>
              </a:buClr>
              <a:buSzPct val="125000"/>
              <a:buChar char="•"/>
              <a:defRPr sz="2478"/>
            </a:pPr>
            <a:r>
              <a:t>Politische Dimension: Wiederholung der Leistung des Titus, die Tempelschätze der Juden vorzuführen.</a:t>
            </a:r>
          </a:p>
          <a:p>
            <a:pPr marL="307864" indent="-307864" defTabSz="487044">
              <a:spcBef>
                <a:spcPts val="2600"/>
              </a:spcBef>
              <a:buClr>
                <a:srgbClr val="BEBEBE"/>
              </a:buClr>
              <a:buSzPct val="125000"/>
              <a:buChar char="•"/>
              <a:defRPr sz="2478"/>
            </a:pPr>
            <a:r>
              <a:t>Religiöse Dimension: </a:t>
            </a:r>
            <a:r>
              <a:rPr i="1"/>
              <a:t>Als ein Jude die Gegenstände erblickte, trat er an einen Vertrauten des Kaisers heran und sagte: „Diese Dinge in den Palast von Byzanz zu bringen, halte ich für unerträglich. Denn ich glaube nicht, dass sie woanders sein sollen als an dem Ort, wo Salomon, der König der Juden, sie früher aufgestellt hat. Ihretwegen nämlich hat Geiserich den Palast dort Römer eingenommen und jetzt das Heer der Römer den der Vandalen.“ Als dies dem Kaiser zu Ohren kam, geriet er in Furcht und ließ die Gegenstände in die Heiligtümer der Christen in Jerusalem bringen </a:t>
            </a:r>
            <a:r>
              <a:t>(Prokop, Bella 4,9,6-9).</a:t>
            </a:r>
          </a:p>
          <a:p>
            <a:pPr marL="307864" indent="-307864" defTabSz="487044">
              <a:spcBef>
                <a:spcPts val="2600"/>
              </a:spcBef>
              <a:buClr>
                <a:srgbClr val="BEBEBE"/>
              </a:buClr>
              <a:buSzPct val="125000"/>
              <a:buChar char="•"/>
              <a:defRPr sz="2478"/>
            </a:pPr>
            <a:r>
              <a:t>Anerkennung der jüdischen Tradition, jedoch Feier des Sieges des Christentums.</a:t>
            </a:r>
          </a:p>
          <a:p>
            <a:pPr marL="307864" indent="-307864" defTabSz="487044">
              <a:spcBef>
                <a:spcPts val="2600"/>
              </a:spcBef>
              <a:buClr>
                <a:srgbClr val="BEBEBE"/>
              </a:buClr>
              <a:buSzPct val="125000"/>
              <a:buChar char="•"/>
              <a:defRPr sz="2478"/>
            </a:pPr>
            <a:r>
              <a:t>Triumphzug Belisars in römischer Tradition. Viele heidnische Elemente werden allerdings christlich umgedeutet.</a:t>
            </a:r>
          </a:p>
          <a:p>
            <a:pPr marL="307864" indent="-307864" defTabSz="487044">
              <a:spcBef>
                <a:spcPts val="2600"/>
              </a:spcBef>
              <a:buClr>
                <a:srgbClr val="BEBEBE"/>
              </a:buClr>
              <a:buSzPct val="125000"/>
              <a:buChar char="•"/>
              <a:defRPr sz="2478"/>
            </a:pPr>
            <a:r>
              <a:t>Fußfällige Verehrung des Kaisers durch Gelimer wie auch Belisar zeigt Überlegenheit des Kaisers.  </a:t>
            </a:r>
          </a:p>
        </p:txBody>
      </p:sp>
      <p:sp>
        <p:nvSpPr>
          <p:cNvPr id="138" name="Möglicherweise Belisar; Chormosaik in San Vitale in Ravenna"/>
          <p:cNvSpPr txBox="1"/>
          <p:nvPr/>
        </p:nvSpPr>
        <p:spPr>
          <a:xfrm>
            <a:off x="14187006" y="12159919"/>
            <a:ext cx="6366199" cy="393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a:spcBef>
                <a:spcPts val="5900"/>
              </a:spcBef>
              <a:defRPr sz="2000"/>
            </a:lvl1pPr>
          </a:lstStyle>
          <a:p>
            <a:r>
              <a:t>Möglicherweise Belisar; Chormosaik in San Vitale in Ravenna </a:t>
            </a:r>
          </a:p>
        </p:txBody>
      </p:sp>
      <p:pic>
        <p:nvPicPr>
          <p:cNvPr id="139" name="Audioaufnahme.m4a" descr="Audioaufnahme.m4a"/>
          <p:cNvPicPr>
            <a:picLocks/>
          </p:cNvPicPr>
          <p:nvPr>
            <a:audioFile r:link="rId2"/>
            <p:extLst>
              <p:ext uri="{DAA4B4D4-6D71-4841-9C94-3DE7FCFB9230}">
                <p14:media xmlns:p14="http://schemas.microsoft.com/office/powerpoint/2010/main" r:embed="rId1"/>
              </p:ext>
            </p:extLst>
          </p:nvPr>
        </p:nvPicPr>
        <p:blipFill>
          <a:blip r:embed="rId4"/>
          <a:stretch>
            <a:fillRect/>
          </a:stretch>
        </p:blipFill>
        <p:spPr>
          <a:xfrm>
            <a:off x="21742431" y="8037436"/>
            <a:ext cx="571500" cy="571500"/>
          </a:xfrm>
          <a:prstGeom prst="rect">
            <a:avLst/>
          </a:prstGeom>
          <a:ln w="12700">
            <a:miter lim="400000"/>
          </a:ln>
        </p:spPr>
      </p:pic>
      <p:pic>
        <p:nvPicPr>
          <p:cNvPr id="140" name="Bild" descr="Bild"/>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4051667" y="4062072"/>
            <a:ext cx="6636838" cy="7950729"/>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5711" fill="hold"/>
                                        <p:tgtEl>
                                          <p:spTgt spid="13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3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 name="Bild" descr="Bild"/>
          <p:cNvPicPr>
            <a:picLocks noGrp="1" noChangeAspect="1"/>
          </p:cNvPicPr>
          <p:nvPr>
            <p:ph type="pic" idx="21"/>
          </p:nvPr>
        </p:nvPicPr>
        <p:blipFill>
          <a:blip r:embed="rId4" cstate="email">
            <a:extLst>
              <a:ext uri="{28A0092B-C50C-407E-A947-70E740481C1C}">
                <a14:useLocalDpi xmlns:a14="http://schemas.microsoft.com/office/drawing/2010/main"/>
              </a:ext>
            </a:extLst>
          </a:blip>
          <a:srcRect/>
          <a:stretch>
            <a:fillRect/>
          </a:stretch>
        </p:blipFill>
        <p:spPr>
          <a:xfrm>
            <a:off x="15080581" y="4667324"/>
            <a:ext cx="5079700" cy="7137299"/>
          </a:xfrm>
          <a:prstGeom prst="rect">
            <a:avLst/>
          </a:prstGeom>
          <a:ln w="12700">
            <a:miter lim="400000"/>
          </a:ln>
        </p:spPr>
      </p:pic>
      <p:sp>
        <p:nvSpPr>
          <p:cNvPr id="143" name="I. Die Herkunft Justinians"/>
          <p:cNvSpPr txBox="1">
            <a:spLocks noGrp="1"/>
          </p:cNvSpPr>
          <p:nvPr>
            <p:ph type="title"/>
          </p:nvPr>
        </p:nvSpPr>
        <p:spPr>
          <a:xfrm>
            <a:off x="1375833" y="825500"/>
            <a:ext cx="22479001" cy="2679700"/>
          </a:xfrm>
          <a:prstGeom prst="rect">
            <a:avLst/>
          </a:prstGeom>
        </p:spPr>
        <p:txBody>
          <a:bodyPr/>
          <a:lstStyle>
            <a:lvl1pPr algn="ctr"/>
          </a:lstStyle>
          <a:p>
            <a:r>
              <a:t>I. Die Herkunft Justinians</a:t>
            </a:r>
          </a:p>
        </p:txBody>
      </p:sp>
      <p:sp>
        <p:nvSpPr>
          <p:cNvPr id="144" name="480 n. Chr. in Tauresium in bäuerliche Familie geboren.…"/>
          <p:cNvSpPr txBox="1">
            <a:spLocks noGrp="1"/>
          </p:cNvSpPr>
          <p:nvPr>
            <p:ph type="body" sz="half" idx="1"/>
          </p:nvPr>
        </p:nvSpPr>
        <p:spPr>
          <a:xfrm>
            <a:off x="1127369" y="4578424"/>
            <a:ext cx="11411879" cy="7950201"/>
          </a:xfrm>
          <a:prstGeom prst="rect">
            <a:avLst/>
          </a:prstGeom>
        </p:spPr>
        <p:txBody>
          <a:bodyPr>
            <a:normAutofit lnSpcReduction="10000"/>
          </a:bodyPr>
          <a:lstStyle/>
          <a:p>
            <a:pPr marL="516586" indent="-516586" defTabSz="817244">
              <a:spcBef>
                <a:spcPts val="4400"/>
              </a:spcBef>
              <a:buClr>
                <a:srgbClr val="BEBEBE"/>
              </a:buClr>
              <a:buSzPct val="125000"/>
              <a:buChar char="•"/>
              <a:defRPr sz="4158"/>
            </a:pPr>
            <a:r>
              <a:t>480 n. Chr. in Tauresium in bäuerliche Familie geboren.</a:t>
            </a:r>
          </a:p>
          <a:p>
            <a:pPr marL="516586" indent="-516586" defTabSz="817244">
              <a:spcBef>
                <a:spcPts val="4400"/>
              </a:spcBef>
              <a:buClr>
                <a:srgbClr val="BEBEBE"/>
              </a:buClr>
              <a:buSzPct val="125000"/>
              <a:buChar char="•"/>
              <a:defRPr sz="4158"/>
            </a:pPr>
            <a:r>
              <a:t>Sein Onkel und Adoptivvater Justin war Kommandeur der kaiserlichen Leibwache und wurde 518 von Truppen beim Tode des Anastasios zum Kaiser erhoben.</a:t>
            </a:r>
          </a:p>
          <a:p>
            <a:pPr marL="516586" indent="-516586" defTabSz="817244">
              <a:spcBef>
                <a:spcPts val="4400"/>
              </a:spcBef>
              <a:buClr>
                <a:srgbClr val="BEBEBE"/>
              </a:buClr>
              <a:buSzPct val="125000"/>
              <a:buChar char="•"/>
              <a:defRPr sz="4158"/>
            </a:pPr>
            <a:r>
              <a:t>Justinian wird immer mehr zum Nachfolger aufgebaut, erhält Heermeisteramt und Konsulat.</a:t>
            </a:r>
          </a:p>
          <a:p>
            <a:pPr marL="516586" indent="-516586" defTabSz="817244">
              <a:spcBef>
                <a:spcPts val="4400"/>
              </a:spcBef>
              <a:buClr>
                <a:srgbClr val="BEBEBE"/>
              </a:buClr>
              <a:buSzPct val="125000"/>
              <a:buChar char="•"/>
              <a:defRPr sz="4158"/>
            </a:pPr>
            <a:r>
              <a:t>Heirat mit Theodora bringt wegen ihrer Herkunft Probleme mit führenden Eliten des Reiches. </a:t>
            </a:r>
          </a:p>
        </p:txBody>
      </p:sp>
      <p:sp>
        <p:nvSpPr>
          <p:cNvPr id="145" name="Büste Theodoras; Castello Sforzesco, Mailand"/>
          <p:cNvSpPr txBox="1"/>
          <p:nvPr/>
        </p:nvSpPr>
        <p:spPr>
          <a:xfrm>
            <a:off x="13479107" y="12011062"/>
            <a:ext cx="8282697" cy="393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spcBef>
                <a:spcPts val="5900"/>
              </a:spcBef>
              <a:defRPr sz="2000"/>
            </a:lvl1pPr>
          </a:lstStyle>
          <a:p>
            <a:r>
              <a:t>Büste Theodoras; Castello Sforzesco, Mailand</a:t>
            </a:r>
          </a:p>
        </p:txBody>
      </p:sp>
      <p:pic>
        <p:nvPicPr>
          <p:cNvPr id="147"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21761804" y="7950223"/>
            <a:ext cx="571500" cy="5715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480" fill="hold"/>
                                        <p:tgtEl>
                                          <p:spTgt spid="14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4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Bild" descr="Bild"/>
          <p:cNvPicPr>
            <a:picLocks noGrp="1" noChangeAspect="1"/>
          </p:cNvPicPr>
          <p:nvPr>
            <p:ph type="pic" idx="21"/>
          </p:nvPr>
        </p:nvPicPr>
        <p:blipFill>
          <a:blip r:embed="rId4" cstate="email">
            <a:extLst>
              <a:ext uri="{28A0092B-C50C-407E-A947-70E740481C1C}">
                <a14:useLocalDpi xmlns:a14="http://schemas.microsoft.com/office/drawing/2010/main"/>
              </a:ext>
            </a:extLst>
          </a:blip>
          <a:srcRect/>
          <a:stretch>
            <a:fillRect/>
          </a:stretch>
        </p:blipFill>
        <p:spPr>
          <a:xfrm>
            <a:off x="14912292" y="4410075"/>
            <a:ext cx="6751271" cy="7772400"/>
          </a:xfrm>
          <a:prstGeom prst="rect">
            <a:avLst/>
          </a:prstGeom>
          <a:ln w="12700">
            <a:miter lim="400000"/>
          </a:ln>
        </p:spPr>
      </p:pic>
      <p:sp>
        <p:nvSpPr>
          <p:cNvPr id="150" name="I. Die Herkunft Justinians"/>
          <p:cNvSpPr txBox="1">
            <a:spLocks noGrp="1"/>
          </p:cNvSpPr>
          <p:nvPr>
            <p:ph type="title"/>
          </p:nvPr>
        </p:nvSpPr>
        <p:spPr>
          <a:xfrm>
            <a:off x="1350433" y="939800"/>
            <a:ext cx="22479001" cy="2679700"/>
          </a:xfrm>
          <a:prstGeom prst="rect">
            <a:avLst/>
          </a:prstGeom>
        </p:spPr>
        <p:txBody>
          <a:bodyPr/>
          <a:lstStyle>
            <a:lvl1pPr algn="ctr"/>
          </a:lstStyle>
          <a:p>
            <a:r>
              <a:t>I. Die Herkunft Justinians</a:t>
            </a:r>
          </a:p>
        </p:txBody>
      </p:sp>
      <p:sp>
        <p:nvSpPr>
          <p:cNvPr id="151" name="1. April 527: Erhebung Justinians zum Kaiser, Alleinherrscher ab August 527.…"/>
          <p:cNvSpPr txBox="1">
            <a:spLocks noGrp="1"/>
          </p:cNvSpPr>
          <p:nvPr>
            <p:ph type="body" sz="half" idx="1"/>
          </p:nvPr>
        </p:nvSpPr>
        <p:spPr>
          <a:xfrm>
            <a:off x="1534243" y="4793257"/>
            <a:ext cx="10744201" cy="7950201"/>
          </a:xfrm>
          <a:prstGeom prst="rect">
            <a:avLst/>
          </a:prstGeom>
        </p:spPr>
        <p:txBody>
          <a:bodyPr>
            <a:normAutofit lnSpcReduction="10000"/>
          </a:bodyPr>
          <a:lstStyle/>
          <a:p>
            <a:pPr marL="422661" indent="-422661" defTabSz="668655">
              <a:spcBef>
                <a:spcPts val="3600"/>
              </a:spcBef>
              <a:buClr>
                <a:srgbClr val="BEBEBE"/>
              </a:buClr>
              <a:buSzPct val="125000"/>
              <a:buChar char="•"/>
              <a:defRPr sz="3402"/>
            </a:pPr>
            <a:r>
              <a:t>1. April 527: Erhebung Justinians zum Kaiser, Alleinherrscher ab August 527.</a:t>
            </a:r>
          </a:p>
          <a:p>
            <a:pPr marL="422661" indent="-422661" defTabSz="668655">
              <a:spcBef>
                <a:spcPts val="3600"/>
              </a:spcBef>
              <a:buClr>
                <a:srgbClr val="BEBEBE"/>
              </a:buClr>
              <a:buSzPct val="125000"/>
              <a:buChar char="•"/>
              <a:defRPr sz="3402"/>
            </a:pPr>
            <a:r>
              <a:t>Schweres Erbe: langsame, korrupte Verwaltung, religiöse Zerrissenheit, Krieg mit Persien.</a:t>
            </a:r>
          </a:p>
          <a:p>
            <a:pPr marL="422661" indent="-422661" defTabSz="668655">
              <a:spcBef>
                <a:spcPts val="3600"/>
              </a:spcBef>
              <a:buClr>
                <a:srgbClr val="BEBEBE"/>
              </a:buClr>
              <a:buSzPct val="125000"/>
              <a:buChar char="•"/>
              <a:defRPr sz="3402"/>
            </a:pPr>
            <a:r>
              <a:t>532 n. Chr. Nika-Aufstand: Unruhestifter Zirkusparteien: Hippodrom als Ort der Kommunikation zwischen Kaiser und Volk. </a:t>
            </a:r>
          </a:p>
          <a:p>
            <a:pPr marL="422661" indent="-422661" defTabSz="668655">
              <a:spcBef>
                <a:spcPts val="3600"/>
              </a:spcBef>
              <a:buClr>
                <a:srgbClr val="BEBEBE"/>
              </a:buClr>
              <a:buSzPct val="125000"/>
              <a:buChar char="•"/>
              <a:defRPr sz="3402"/>
            </a:pPr>
            <a:r>
              <a:t>Zirkusparteien erheben sich gegen Kaiser und fordern Ausrufung eines Gegenkaisers.</a:t>
            </a:r>
          </a:p>
          <a:p>
            <a:pPr marL="422661" indent="-422661" defTabSz="668655">
              <a:spcBef>
                <a:spcPts val="3600"/>
              </a:spcBef>
              <a:buClr>
                <a:srgbClr val="BEBEBE"/>
              </a:buClr>
              <a:buSzPct val="125000"/>
              <a:buChar char="•"/>
              <a:defRPr sz="3402"/>
            </a:pPr>
            <a:r>
              <a:t>Justinian geht mit äußerster Härte vor und zeigt nun mehr Wohlwollen gegenüber Volk, allerdings auch mehr Kontrolle.</a:t>
            </a:r>
          </a:p>
        </p:txBody>
      </p:sp>
      <p:sp>
        <p:nvSpPr>
          <p:cNvPr id="152" name="Das Palastviertel in Konstantinopel"/>
          <p:cNvSpPr txBox="1"/>
          <p:nvPr/>
        </p:nvSpPr>
        <p:spPr>
          <a:xfrm>
            <a:off x="13979983" y="12324357"/>
            <a:ext cx="8615889" cy="419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200"/>
            </a:lvl1pPr>
          </a:lstStyle>
          <a:p>
            <a:r>
              <a:t>Das Palastviertel in Konstantinopel</a:t>
            </a:r>
          </a:p>
        </p:txBody>
      </p:sp>
      <p:pic>
        <p:nvPicPr>
          <p:cNvPr id="153"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3309618" y="9127958"/>
            <a:ext cx="571500" cy="5715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086" fill="hold"/>
                                        <p:tgtEl>
                                          <p:spTgt spid="15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5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II. Die Innenpolitik Justinians"/>
          <p:cNvSpPr txBox="1">
            <a:spLocks noGrp="1"/>
          </p:cNvSpPr>
          <p:nvPr>
            <p:ph type="title"/>
          </p:nvPr>
        </p:nvSpPr>
        <p:spPr>
          <a:xfrm>
            <a:off x="1121833" y="844550"/>
            <a:ext cx="22479001" cy="2679700"/>
          </a:xfrm>
          <a:prstGeom prst="rect">
            <a:avLst/>
          </a:prstGeom>
        </p:spPr>
        <p:txBody>
          <a:bodyPr/>
          <a:lstStyle>
            <a:lvl1pPr algn="ctr"/>
          </a:lstStyle>
          <a:p>
            <a:r>
              <a:t>II. Die Innenpolitik Justinians</a:t>
            </a:r>
          </a:p>
        </p:txBody>
      </p:sp>
      <p:sp>
        <p:nvSpPr>
          <p:cNvPr id="156" name="Energisch unternommene, lautstarke Maßnahmen, denen wenig dauerhafter Erfolg beschieden war.…"/>
          <p:cNvSpPr txBox="1">
            <a:spLocks noGrp="1"/>
          </p:cNvSpPr>
          <p:nvPr>
            <p:ph type="body" sz="half" idx="1"/>
          </p:nvPr>
        </p:nvSpPr>
        <p:spPr>
          <a:xfrm>
            <a:off x="1497807" y="4102100"/>
            <a:ext cx="10744201" cy="7950200"/>
          </a:xfrm>
          <a:prstGeom prst="rect">
            <a:avLst/>
          </a:prstGeom>
        </p:spPr>
        <p:txBody>
          <a:bodyPr>
            <a:normAutofit lnSpcReduction="10000"/>
          </a:bodyPr>
          <a:lstStyle/>
          <a:p>
            <a:pPr marL="401789" indent="-401789" defTabSz="635634">
              <a:spcBef>
                <a:spcPts val="3400"/>
              </a:spcBef>
              <a:buClr>
                <a:srgbClr val="BEBEBE"/>
              </a:buClr>
              <a:buSzPct val="125000"/>
              <a:buChar char="•"/>
              <a:defRPr sz="3234"/>
            </a:pPr>
            <a:r>
              <a:t>Energisch unternommene, lautstarke Maßnahmen, denen wenig dauerhafter Erfolg beschieden war.</a:t>
            </a:r>
          </a:p>
          <a:p>
            <a:pPr marL="401789" indent="-401789" defTabSz="635634">
              <a:spcBef>
                <a:spcPts val="3400"/>
              </a:spcBef>
              <a:buClr>
                <a:srgbClr val="BEBEBE"/>
              </a:buClr>
              <a:buSzPct val="125000"/>
              <a:buChar char="•"/>
              <a:defRPr sz="3234"/>
            </a:pPr>
            <a:r>
              <a:t>Bedeutsam </a:t>
            </a:r>
            <a:r>
              <a:rPr i="1"/>
              <a:t>Corpus Iuris Civilis</a:t>
            </a:r>
            <a:r>
              <a:t>: Sammlung  des römischen Rechts.</a:t>
            </a:r>
          </a:p>
          <a:p>
            <a:pPr marL="401789" indent="-401789" defTabSz="635634">
              <a:spcBef>
                <a:spcPts val="3400"/>
              </a:spcBef>
              <a:buClr>
                <a:srgbClr val="BEBEBE"/>
              </a:buClr>
              <a:buSzPct val="125000"/>
              <a:buChar char="•"/>
              <a:defRPr sz="3234"/>
            </a:pPr>
            <a:r>
              <a:t>Vierteilung des </a:t>
            </a:r>
            <a:r>
              <a:rPr i="1"/>
              <a:t>Corpus Iuris Civilis</a:t>
            </a:r>
            <a:r>
              <a:t>: </a:t>
            </a:r>
            <a:r>
              <a:rPr i="1"/>
              <a:t>Codex Iustinianus, Digesta, Institutiones, Novellae.</a:t>
            </a:r>
          </a:p>
          <a:p>
            <a:pPr marL="401789" indent="-401789" defTabSz="635634">
              <a:spcBef>
                <a:spcPts val="3400"/>
              </a:spcBef>
              <a:buClr>
                <a:srgbClr val="BEBEBE"/>
              </a:buClr>
              <a:buSzPct val="125000"/>
              <a:buChar char="•"/>
              <a:defRPr sz="3234"/>
            </a:pPr>
            <a:r>
              <a:t>Erste Arbeiten seit 528, nach Anfangsschwierigkeiten kann Abschluss 533 verkündet werden.</a:t>
            </a:r>
          </a:p>
          <a:p>
            <a:pPr marL="401789" indent="-401789" defTabSz="635634">
              <a:spcBef>
                <a:spcPts val="3400"/>
              </a:spcBef>
              <a:buClr>
                <a:srgbClr val="BEBEBE"/>
              </a:buClr>
              <a:buSzPct val="125000"/>
              <a:buChar char="•"/>
              <a:defRPr sz="3234"/>
            </a:pPr>
            <a:r>
              <a:t>Langfristige Wirkung der Gesetzessammlung vor allem durch Übersetzung ins Griechische.</a:t>
            </a:r>
            <a:r>
              <a:rPr i="1"/>
              <a:t> </a:t>
            </a:r>
          </a:p>
          <a:p>
            <a:pPr marL="401789" indent="-401789" defTabSz="635634">
              <a:spcBef>
                <a:spcPts val="3400"/>
              </a:spcBef>
              <a:buClr>
                <a:srgbClr val="BEBEBE"/>
              </a:buClr>
              <a:buSzPct val="125000"/>
              <a:buChar char="•"/>
              <a:defRPr sz="3234"/>
            </a:pPr>
            <a:r>
              <a:rPr i="1"/>
              <a:t>Corpus Iuris Civilis </a:t>
            </a:r>
            <a:r>
              <a:t>Herzstück des kaiserlichen Bestrebens die Reichsverwaltung zu reformieren. </a:t>
            </a:r>
          </a:p>
        </p:txBody>
      </p:sp>
      <p:pic>
        <p:nvPicPr>
          <p:cNvPr id="157" name="Bild" descr="Bild"/>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13266658" y="4583748"/>
            <a:ext cx="8947566" cy="6841141"/>
          </a:xfrm>
          <a:prstGeom prst="rect">
            <a:avLst/>
          </a:prstGeom>
          <a:ln w="12700">
            <a:miter lim="400000"/>
          </a:ln>
        </p:spPr>
      </p:pic>
      <p:sp>
        <p:nvSpPr>
          <p:cNvPr id="158" name="Konsulardiptychon von 521 mit Justinians vollständigem Namen – Fl(avius) Petr(us) Sabbat(ius) Iustinian(us) – vor seiner Kaisererhebung."/>
          <p:cNvSpPr txBox="1"/>
          <p:nvPr/>
        </p:nvSpPr>
        <p:spPr>
          <a:xfrm>
            <a:off x="13751455" y="11646177"/>
            <a:ext cx="8615889" cy="736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200"/>
            </a:lvl1pPr>
          </a:lstStyle>
          <a:p>
            <a:r>
              <a:t>Konsulardiptychon von 521 mit Justinians vollständigem Namen – Fl(avius) Petr(us) Sabbat(ius) Iustinian(us) – vor seiner Kaisererhebung.</a:t>
            </a:r>
          </a:p>
        </p:txBody>
      </p:sp>
      <p:pic>
        <p:nvPicPr>
          <p:cNvPr id="159"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2361333" y="11424889"/>
            <a:ext cx="571500" cy="5715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865" fill="hold"/>
                                        <p:tgtEl>
                                          <p:spTgt spid="15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5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II. Die Innenpolitik Justinians"/>
          <p:cNvSpPr txBox="1">
            <a:spLocks noGrp="1"/>
          </p:cNvSpPr>
          <p:nvPr>
            <p:ph type="title"/>
          </p:nvPr>
        </p:nvSpPr>
        <p:spPr>
          <a:prstGeom prst="rect">
            <a:avLst/>
          </a:prstGeom>
        </p:spPr>
        <p:txBody>
          <a:bodyPr/>
          <a:lstStyle>
            <a:lvl1pPr algn="ctr"/>
          </a:lstStyle>
          <a:p>
            <a:r>
              <a:t>II. Die Innenpolitik Justinians</a:t>
            </a:r>
          </a:p>
        </p:txBody>
      </p:sp>
      <p:sp>
        <p:nvSpPr>
          <p:cNvPr id="162" name="Reformprogramm Justinians wohl eher nicht systematisch angelegt und langfristig konzipiert, jedoch durchdachte Verbesserungen.…"/>
          <p:cNvSpPr txBox="1">
            <a:spLocks noGrp="1"/>
          </p:cNvSpPr>
          <p:nvPr>
            <p:ph type="body" idx="1"/>
          </p:nvPr>
        </p:nvSpPr>
        <p:spPr>
          <a:prstGeom prst="rect">
            <a:avLst/>
          </a:prstGeom>
        </p:spPr>
        <p:txBody>
          <a:bodyPr/>
          <a:lstStyle/>
          <a:p>
            <a:pPr marL="521804" indent="-521804" defTabSz="457200">
              <a:spcBef>
                <a:spcPts val="1600"/>
              </a:spcBef>
              <a:buClr>
                <a:srgbClr val="BEBEBE"/>
              </a:buClr>
              <a:buSzPct val="125000"/>
              <a:buChar char="•"/>
              <a:defRPr sz="4200">
                <a:solidFill>
                  <a:srgbClr val="5B5854"/>
                </a:solidFill>
              </a:defRPr>
            </a:pPr>
            <a:r>
              <a:rPr dirty="0" err="1"/>
              <a:t>Reformprogramm</a:t>
            </a:r>
            <a:r>
              <a:rPr dirty="0"/>
              <a:t> Justinians </a:t>
            </a:r>
            <a:r>
              <a:rPr dirty="0" err="1"/>
              <a:t>wohl</a:t>
            </a:r>
            <a:r>
              <a:rPr dirty="0"/>
              <a:t> </a:t>
            </a:r>
            <a:r>
              <a:rPr dirty="0" err="1"/>
              <a:t>eher</a:t>
            </a:r>
            <a:r>
              <a:rPr dirty="0"/>
              <a:t> </a:t>
            </a:r>
            <a:r>
              <a:rPr dirty="0" err="1"/>
              <a:t>nicht</a:t>
            </a:r>
            <a:r>
              <a:rPr dirty="0"/>
              <a:t> </a:t>
            </a:r>
            <a:r>
              <a:rPr dirty="0" err="1"/>
              <a:t>systematisch</a:t>
            </a:r>
            <a:r>
              <a:rPr dirty="0"/>
              <a:t> </a:t>
            </a:r>
            <a:r>
              <a:rPr dirty="0" err="1"/>
              <a:t>angelegt</a:t>
            </a:r>
            <a:r>
              <a:rPr dirty="0"/>
              <a:t> und </a:t>
            </a:r>
            <a:r>
              <a:rPr dirty="0" err="1"/>
              <a:t>langfristig</a:t>
            </a:r>
            <a:r>
              <a:rPr dirty="0"/>
              <a:t> </a:t>
            </a:r>
            <a:r>
              <a:rPr dirty="0" err="1"/>
              <a:t>konzipiert</a:t>
            </a:r>
            <a:r>
              <a:rPr dirty="0"/>
              <a:t>, </a:t>
            </a:r>
            <a:r>
              <a:rPr dirty="0" err="1"/>
              <a:t>jedoch</a:t>
            </a:r>
            <a:r>
              <a:rPr dirty="0"/>
              <a:t> </a:t>
            </a:r>
            <a:r>
              <a:rPr dirty="0" err="1"/>
              <a:t>durchdachte</a:t>
            </a:r>
            <a:r>
              <a:rPr dirty="0"/>
              <a:t> </a:t>
            </a:r>
            <a:r>
              <a:rPr dirty="0" err="1"/>
              <a:t>Verbesserungen</a:t>
            </a:r>
            <a:r>
              <a:rPr dirty="0"/>
              <a:t>.</a:t>
            </a:r>
          </a:p>
          <a:p>
            <a:pPr marL="521804" indent="-521804" defTabSz="457200">
              <a:spcBef>
                <a:spcPts val="1600"/>
              </a:spcBef>
              <a:buClr>
                <a:srgbClr val="BEBEBE"/>
              </a:buClr>
              <a:buSzPct val="125000"/>
              <a:buChar char="•"/>
              <a:defRPr sz="4200">
                <a:solidFill>
                  <a:srgbClr val="5B5854"/>
                </a:solidFill>
              </a:defRPr>
            </a:pPr>
            <a:r>
              <a:rPr dirty="0" err="1"/>
              <a:t>Straffung</a:t>
            </a:r>
            <a:r>
              <a:rPr dirty="0"/>
              <a:t> der </a:t>
            </a:r>
            <a:r>
              <a:rPr dirty="0" err="1"/>
              <a:t>Verwaltung</a:t>
            </a:r>
            <a:r>
              <a:rPr dirty="0"/>
              <a:t> und </a:t>
            </a:r>
            <a:r>
              <a:rPr dirty="0" err="1"/>
              <a:t>Rückkehr</a:t>
            </a:r>
            <a:r>
              <a:rPr dirty="0"/>
              <a:t> in </a:t>
            </a:r>
            <a:r>
              <a:rPr dirty="0" err="1"/>
              <a:t>grenznahen</a:t>
            </a:r>
            <a:r>
              <a:rPr dirty="0"/>
              <a:t> </a:t>
            </a:r>
            <a:r>
              <a:rPr dirty="0" err="1"/>
              <a:t>Provinzen</a:t>
            </a:r>
            <a:r>
              <a:rPr dirty="0"/>
              <a:t> </a:t>
            </a:r>
            <a:r>
              <a:rPr dirty="0" err="1"/>
              <a:t>zur</a:t>
            </a:r>
            <a:r>
              <a:rPr dirty="0"/>
              <a:t> Tradition der </a:t>
            </a:r>
            <a:r>
              <a:rPr dirty="0" err="1"/>
              <a:t>Verwaltung</a:t>
            </a:r>
            <a:r>
              <a:rPr dirty="0"/>
              <a:t> </a:t>
            </a:r>
            <a:r>
              <a:rPr dirty="0" err="1"/>
              <a:t>vor</a:t>
            </a:r>
            <a:r>
              <a:rPr dirty="0"/>
              <a:t> Diocletian: </a:t>
            </a:r>
            <a:r>
              <a:rPr dirty="0" err="1"/>
              <a:t>nochmalige</a:t>
            </a:r>
            <a:r>
              <a:rPr dirty="0"/>
              <a:t> </a:t>
            </a:r>
            <a:r>
              <a:rPr dirty="0" err="1"/>
              <a:t>Zusammenführung</a:t>
            </a:r>
            <a:r>
              <a:rPr dirty="0"/>
              <a:t>  </a:t>
            </a:r>
            <a:r>
              <a:rPr dirty="0" err="1"/>
              <a:t>ziviler</a:t>
            </a:r>
            <a:r>
              <a:rPr dirty="0"/>
              <a:t> und </a:t>
            </a:r>
            <a:r>
              <a:rPr dirty="0" err="1"/>
              <a:t>militärischer</a:t>
            </a:r>
            <a:r>
              <a:rPr dirty="0"/>
              <a:t> </a:t>
            </a:r>
            <a:r>
              <a:rPr dirty="0" err="1"/>
              <a:t>Gewalt</a:t>
            </a:r>
            <a:r>
              <a:rPr dirty="0"/>
              <a:t>.</a:t>
            </a:r>
          </a:p>
          <a:p>
            <a:pPr marL="521804" indent="-521804" defTabSz="457200">
              <a:spcBef>
                <a:spcPts val="1600"/>
              </a:spcBef>
              <a:buClr>
                <a:srgbClr val="BEBEBE"/>
              </a:buClr>
              <a:buSzPct val="125000"/>
              <a:buChar char="•"/>
              <a:defRPr sz="4200">
                <a:solidFill>
                  <a:srgbClr val="5B5854"/>
                </a:solidFill>
              </a:defRPr>
            </a:pPr>
            <a:r>
              <a:rPr dirty="0" err="1"/>
              <a:t>Entstehung</a:t>
            </a:r>
            <a:r>
              <a:rPr dirty="0"/>
              <a:t> </a:t>
            </a:r>
            <a:r>
              <a:rPr dirty="0" err="1"/>
              <a:t>neuer</a:t>
            </a:r>
            <a:r>
              <a:rPr dirty="0"/>
              <a:t> </a:t>
            </a:r>
            <a:r>
              <a:rPr dirty="0" err="1"/>
              <a:t>Ämter</a:t>
            </a:r>
            <a:r>
              <a:rPr dirty="0"/>
              <a:t>.</a:t>
            </a:r>
          </a:p>
          <a:p>
            <a:pPr marL="521804" indent="-521804" defTabSz="457200">
              <a:spcBef>
                <a:spcPts val="1600"/>
              </a:spcBef>
              <a:buClr>
                <a:srgbClr val="BEBEBE"/>
              </a:buClr>
              <a:buSzPct val="125000"/>
              <a:buChar char="•"/>
              <a:defRPr sz="4200">
                <a:solidFill>
                  <a:srgbClr val="5B5854"/>
                </a:solidFill>
              </a:defRPr>
            </a:pPr>
            <a:r>
              <a:rPr dirty="0" err="1"/>
              <a:t>Finanzprobleme</a:t>
            </a:r>
            <a:r>
              <a:rPr dirty="0"/>
              <a:t> </a:t>
            </a:r>
            <a:r>
              <a:rPr dirty="0" err="1"/>
              <a:t>wurden</a:t>
            </a:r>
            <a:r>
              <a:rPr dirty="0"/>
              <a:t> </a:t>
            </a:r>
            <a:r>
              <a:rPr dirty="0" err="1"/>
              <a:t>durch</a:t>
            </a:r>
            <a:r>
              <a:rPr dirty="0"/>
              <a:t> 26 </a:t>
            </a:r>
            <a:r>
              <a:rPr dirty="0" err="1"/>
              <a:t>neue</a:t>
            </a:r>
            <a:r>
              <a:rPr dirty="0"/>
              <a:t> </a:t>
            </a:r>
            <a:r>
              <a:rPr dirty="0" err="1"/>
              <a:t>Steuern</a:t>
            </a:r>
            <a:r>
              <a:rPr dirty="0"/>
              <a:t> </a:t>
            </a:r>
            <a:r>
              <a:rPr dirty="0" err="1"/>
              <a:t>zu</a:t>
            </a:r>
            <a:r>
              <a:rPr dirty="0"/>
              <a:t> </a:t>
            </a:r>
            <a:r>
              <a:rPr dirty="0" err="1"/>
              <a:t>beheben</a:t>
            </a:r>
            <a:r>
              <a:rPr dirty="0"/>
              <a:t> </a:t>
            </a:r>
            <a:r>
              <a:rPr dirty="0" err="1"/>
              <a:t>versucht</a:t>
            </a:r>
            <a:r>
              <a:rPr dirty="0"/>
              <a:t>: </a:t>
            </a:r>
            <a:r>
              <a:rPr dirty="0" err="1"/>
              <a:t>z.B.</a:t>
            </a:r>
            <a:r>
              <a:rPr dirty="0"/>
              <a:t> </a:t>
            </a:r>
            <a:r>
              <a:rPr dirty="0" err="1"/>
              <a:t>Einführung</a:t>
            </a:r>
            <a:r>
              <a:rPr dirty="0"/>
              <a:t> der </a:t>
            </a:r>
            <a:r>
              <a:rPr i="1" dirty="0" err="1"/>
              <a:t>Luftsteuer</a:t>
            </a:r>
            <a:r>
              <a:rPr dirty="0"/>
              <a:t> </a:t>
            </a:r>
            <a:r>
              <a:rPr dirty="0" err="1"/>
              <a:t>als</a:t>
            </a:r>
            <a:r>
              <a:rPr dirty="0"/>
              <a:t> </a:t>
            </a:r>
            <a:r>
              <a:rPr dirty="0" err="1"/>
              <a:t>Ergänzung</a:t>
            </a:r>
            <a:r>
              <a:rPr dirty="0"/>
              <a:t> der </a:t>
            </a:r>
            <a:r>
              <a:rPr dirty="0" err="1"/>
              <a:t>Bodensteuer</a:t>
            </a:r>
            <a:r>
              <a:rPr dirty="0"/>
              <a:t>.</a:t>
            </a:r>
          </a:p>
          <a:p>
            <a:pPr marL="521804" indent="-521804" defTabSz="457200">
              <a:spcBef>
                <a:spcPts val="1600"/>
              </a:spcBef>
              <a:buClr>
                <a:srgbClr val="BEBEBE"/>
              </a:buClr>
              <a:buSzPct val="125000"/>
              <a:buChar char="•"/>
              <a:defRPr sz="4200">
                <a:solidFill>
                  <a:srgbClr val="5B5854"/>
                </a:solidFill>
              </a:defRPr>
            </a:pPr>
            <a:r>
              <a:rPr dirty="0" err="1"/>
              <a:t>Weitere</a:t>
            </a:r>
            <a:r>
              <a:rPr dirty="0"/>
              <a:t> </a:t>
            </a:r>
            <a:r>
              <a:rPr dirty="0" err="1"/>
              <a:t>Einnahmen</a:t>
            </a:r>
            <a:r>
              <a:rPr dirty="0"/>
              <a:t> </a:t>
            </a:r>
            <a:r>
              <a:rPr dirty="0" err="1"/>
              <a:t>durch</a:t>
            </a:r>
            <a:r>
              <a:rPr dirty="0"/>
              <a:t> </a:t>
            </a:r>
            <a:r>
              <a:rPr dirty="0" err="1"/>
              <a:t>Staatsmonopole</a:t>
            </a:r>
            <a:r>
              <a:rPr dirty="0"/>
              <a:t>: </a:t>
            </a:r>
            <a:r>
              <a:rPr dirty="0" err="1"/>
              <a:t>z.B.</a:t>
            </a:r>
            <a:r>
              <a:rPr dirty="0"/>
              <a:t> </a:t>
            </a:r>
            <a:r>
              <a:rPr dirty="0" err="1"/>
              <a:t>Monopol</a:t>
            </a:r>
            <a:r>
              <a:rPr dirty="0"/>
              <a:t> von </a:t>
            </a:r>
            <a:r>
              <a:rPr dirty="0" err="1"/>
              <a:t>Seidenraupenzucht</a:t>
            </a:r>
            <a:r>
              <a:rPr dirty="0"/>
              <a:t>.</a:t>
            </a:r>
          </a:p>
          <a:p>
            <a:pPr marL="521804" indent="-521804" defTabSz="457200">
              <a:spcBef>
                <a:spcPts val="1600"/>
              </a:spcBef>
              <a:buClr>
                <a:srgbClr val="BEBEBE"/>
              </a:buClr>
              <a:buSzPct val="125000"/>
              <a:buChar char="•"/>
              <a:defRPr sz="4200">
                <a:solidFill>
                  <a:srgbClr val="5B5854"/>
                </a:solidFill>
              </a:defRPr>
            </a:pPr>
            <a:r>
              <a:rPr dirty="0" err="1"/>
              <a:t>Kampf</a:t>
            </a:r>
            <a:r>
              <a:rPr dirty="0"/>
              <a:t> </a:t>
            </a:r>
            <a:r>
              <a:rPr dirty="0" err="1"/>
              <a:t>gegen</a:t>
            </a:r>
            <a:r>
              <a:rPr dirty="0"/>
              <a:t> </a:t>
            </a:r>
            <a:r>
              <a:rPr dirty="0" err="1"/>
              <a:t>Missbrauch</a:t>
            </a:r>
            <a:r>
              <a:rPr dirty="0"/>
              <a:t> </a:t>
            </a:r>
            <a:r>
              <a:rPr dirty="0" err="1"/>
              <a:t>bei</a:t>
            </a:r>
            <a:r>
              <a:rPr dirty="0"/>
              <a:t> </a:t>
            </a:r>
            <a:r>
              <a:rPr dirty="0" err="1"/>
              <a:t>Steuereintreibung</a:t>
            </a:r>
            <a:r>
              <a:rPr dirty="0"/>
              <a:t>.</a:t>
            </a:r>
          </a:p>
          <a:p>
            <a:pPr marL="521804" indent="-521804" defTabSz="457200">
              <a:spcBef>
                <a:spcPts val="1600"/>
              </a:spcBef>
              <a:buClr>
                <a:srgbClr val="BEBEBE"/>
              </a:buClr>
              <a:buSzPct val="125000"/>
              <a:buChar char="•"/>
              <a:defRPr sz="4200">
                <a:solidFill>
                  <a:srgbClr val="5B5854"/>
                </a:solidFill>
              </a:defRPr>
            </a:pPr>
            <a:r>
              <a:rPr dirty="0" err="1"/>
              <a:t>Sparmaßnahmen</a:t>
            </a:r>
            <a:r>
              <a:rPr dirty="0"/>
              <a:t> </a:t>
            </a:r>
            <a:r>
              <a:rPr dirty="0" err="1"/>
              <a:t>im</a:t>
            </a:r>
            <a:r>
              <a:rPr dirty="0"/>
              <a:t> </a:t>
            </a:r>
            <a:r>
              <a:rPr dirty="0" err="1"/>
              <a:t>öffentlichen</a:t>
            </a:r>
            <a:r>
              <a:rPr dirty="0"/>
              <a:t> </a:t>
            </a:r>
            <a:r>
              <a:rPr dirty="0" err="1"/>
              <a:t>Transportsystem</a:t>
            </a:r>
            <a:r>
              <a:rPr dirty="0"/>
              <a:t> und </a:t>
            </a:r>
            <a:r>
              <a:rPr dirty="0" err="1"/>
              <a:t>im</a:t>
            </a:r>
            <a:r>
              <a:rPr dirty="0"/>
              <a:t> </a:t>
            </a:r>
            <a:r>
              <a:rPr dirty="0" err="1"/>
              <a:t>Militär</a:t>
            </a:r>
            <a:r>
              <a:rPr dirty="0"/>
              <a:t>.</a:t>
            </a:r>
          </a:p>
        </p:txBody>
      </p:sp>
      <p:pic>
        <p:nvPicPr>
          <p:cNvPr id="163" name="Audioaufnahme.m4a" descr="Audioaufnahme.m4a"/>
          <p:cNvPicPr>
            <a:picLocks/>
          </p:cNvPicPr>
          <p:nvPr>
            <a:audioFile r:link="rId2"/>
            <p:extLst>
              <p:ext uri="{DAA4B4D4-6D71-4841-9C94-3DE7FCFB9230}">
                <p14:media xmlns:p14="http://schemas.microsoft.com/office/powerpoint/2010/main" r:embed="rId1"/>
              </p:ext>
            </p:extLst>
          </p:nvPr>
        </p:nvPicPr>
        <p:blipFill>
          <a:blip r:embed="rId4"/>
          <a:stretch>
            <a:fillRect/>
          </a:stretch>
        </p:blipFill>
        <p:spPr>
          <a:xfrm>
            <a:off x="20703674" y="11747500"/>
            <a:ext cx="571500" cy="5715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218" fill="hold"/>
                                        <p:tgtEl>
                                          <p:spTgt spid="16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6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Bild" descr="Bild"/>
          <p:cNvPicPr>
            <a:picLocks noGrp="1" noChangeAspect="1"/>
          </p:cNvPicPr>
          <p:nvPr>
            <p:ph type="pic" idx="21"/>
          </p:nvPr>
        </p:nvPicPr>
        <p:blipFill>
          <a:blip r:embed="rId4" cstate="email">
            <a:extLst>
              <a:ext uri="{28A0092B-C50C-407E-A947-70E740481C1C}">
                <a14:useLocalDpi xmlns:a14="http://schemas.microsoft.com/office/drawing/2010/main"/>
              </a:ext>
            </a:extLst>
          </a:blip>
          <a:srcRect/>
          <a:stretch>
            <a:fillRect/>
          </a:stretch>
        </p:blipFill>
        <p:spPr>
          <a:xfrm>
            <a:off x="3491354" y="4287044"/>
            <a:ext cx="5742692" cy="7772401"/>
          </a:xfrm>
          <a:prstGeom prst="rect">
            <a:avLst/>
          </a:prstGeom>
          <a:ln w="12700">
            <a:miter lim="400000"/>
          </a:ln>
        </p:spPr>
      </p:pic>
      <p:sp>
        <p:nvSpPr>
          <p:cNvPr id="166" name="II. Die Innenpolitik Justinians"/>
          <p:cNvSpPr txBox="1">
            <a:spLocks noGrp="1"/>
          </p:cNvSpPr>
          <p:nvPr>
            <p:ph type="title"/>
          </p:nvPr>
        </p:nvSpPr>
        <p:spPr>
          <a:xfrm>
            <a:off x="952500" y="844550"/>
            <a:ext cx="22479000" cy="2679700"/>
          </a:xfrm>
          <a:prstGeom prst="rect">
            <a:avLst/>
          </a:prstGeom>
        </p:spPr>
        <p:txBody>
          <a:bodyPr/>
          <a:lstStyle>
            <a:lvl1pPr algn="ctr"/>
          </a:lstStyle>
          <a:p>
            <a:r>
              <a:t>II. Die Innenpolitik Justinians</a:t>
            </a:r>
          </a:p>
        </p:txBody>
      </p:sp>
      <p:sp>
        <p:nvSpPr>
          <p:cNvPr id="167" name="Sorge um Untertanen durch den Kaiser.…"/>
          <p:cNvSpPr txBox="1">
            <a:spLocks noGrp="1"/>
          </p:cNvSpPr>
          <p:nvPr>
            <p:ph type="body" sz="half" idx="1"/>
          </p:nvPr>
        </p:nvSpPr>
        <p:spPr>
          <a:xfrm>
            <a:off x="12194835" y="4198143"/>
            <a:ext cx="10744201" cy="7950201"/>
          </a:xfrm>
          <a:prstGeom prst="rect">
            <a:avLst/>
          </a:prstGeom>
        </p:spPr>
        <p:txBody>
          <a:bodyPr>
            <a:normAutofit lnSpcReduction="10000"/>
          </a:bodyPr>
          <a:lstStyle/>
          <a:p>
            <a:pPr marL="344390" indent="-344390" defTabSz="544830">
              <a:spcBef>
                <a:spcPts val="2900"/>
              </a:spcBef>
              <a:buClr>
                <a:srgbClr val="BEBEBE"/>
              </a:buClr>
              <a:buSzPct val="125000"/>
              <a:buChar char="•"/>
              <a:defRPr sz="2772"/>
            </a:pPr>
            <a:r>
              <a:t>Sorge um Untertanen durch den Kaiser.</a:t>
            </a:r>
          </a:p>
          <a:p>
            <a:pPr marL="344390" indent="-344390" defTabSz="544830">
              <a:spcBef>
                <a:spcPts val="2900"/>
              </a:spcBef>
              <a:buClr>
                <a:srgbClr val="BEBEBE"/>
              </a:buClr>
              <a:buSzPct val="125000"/>
              <a:buChar char="•"/>
              <a:defRPr sz="2772"/>
            </a:pPr>
            <a:r>
              <a:t>Jedoch Übertragung vieler Aufgaben an kirchliche Institutionen. </a:t>
            </a:r>
          </a:p>
          <a:p>
            <a:pPr marL="344390" indent="-344390" defTabSz="544830">
              <a:spcBef>
                <a:spcPts val="2900"/>
              </a:spcBef>
              <a:buClr>
                <a:srgbClr val="BEBEBE"/>
              </a:buClr>
              <a:buSzPct val="125000"/>
              <a:buChar char="•"/>
              <a:defRPr sz="2772"/>
            </a:pPr>
            <a:r>
              <a:t>Bischöfe sollten bei Prozessen auf Seite ökonomisch Schwächerer stehen und Statthalter kontrollieren.</a:t>
            </a:r>
          </a:p>
          <a:p>
            <a:pPr marL="344390" indent="-344390" defTabSz="544830">
              <a:spcBef>
                <a:spcPts val="2900"/>
              </a:spcBef>
              <a:buClr>
                <a:srgbClr val="BEBEBE"/>
              </a:buClr>
              <a:buSzPct val="125000"/>
              <a:buChar char="•"/>
              <a:defRPr sz="2772"/>
            </a:pPr>
            <a:r>
              <a:t>Verbesserung der Armenfürsorge.</a:t>
            </a:r>
          </a:p>
          <a:p>
            <a:pPr marL="344390" indent="-344390" defTabSz="544830">
              <a:spcBef>
                <a:spcPts val="2900"/>
              </a:spcBef>
              <a:buClr>
                <a:srgbClr val="BEBEBE"/>
              </a:buClr>
              <a:buSzPct val="125000"/>
              <a:buChar char="•"/>
              <a:defRPr sz="2772"/>
            </a:pPr>
            <a:r>
              <a:t>Stärkung der Stellung der Frau in der Ehe, Erweiterung des Handlungsspielraumes von Witwen, Erschweren von Scheidungen.</a:t>
            </a:r>
          </a:p>
          <a:p>
            <a:pPr marL="344390" indent="-344390" defTabSz="544830">
              <a:spcBef>
                <a:spcPts val="2900"/>
              </a:spcBef>
              <a:buClr>
                <a:srgbClr val="BEBEBE"/>
              </a:buClr>
              <a:buSzPct val="125000"/>
              <a:buChar char="•"/>
              <a:defRPr sz="2772"/>
            </a:pPr>
            <a:r>
              <a:t>Kostensenkungen im Gerichtswesen. </a:t>
            </a:r>
          </a:p>
          <a:p>
            <a:pPr marL="344390" indent="-344390" defTabSz="544830">
              <a:spcBef>
                <a:spcPts val="2900"/>
              </a:spcBef>
              <a:buClr>
                <a:srgbClr val="BEBEBE"/>
              </a:buClr>
              <a:buSzPct val="125000"/>
              <a:buChar char="•"/>
              <a:defRPr sz="2772"/>
            </a:pPr>
            <a:r>
              <a:t>Erleichterung der Sklavenfreilassung.</a:t>
            </a:r>
          </a:p>
          <a:p>
            <a:pPr marL="344390" indent="-344390" defTabSz="544830">
              <a:spcBef>
                <a:spcPts val="2900"/>
              </a:spcBef>
              <a:buClr>
                <a:srgbClr val="BEBEBE"/>
              </a:buClr>
              <a:buSzPct val="125000"/>
              <a:buChar char="•"/>
              <a:defRPr sz="2772"/>
            </a:pPr>
            <a:r>
              <a:t>Freigelassenen wurde verbesserter Zugang zu Ämtern gewährt.</a:t>
            </a:r>
          </a:p>
          <a:p>
            <a:pPr marL="344390" indent="-344390" defTabSz="544830">
              <a:spcBef>
                <a:spcPts val="2900"/>
              </a:spcBef>
              <a:buClr>
                <a:srgbClr val="BEBEBE"/>
              </a:buClr>
              <a:buSzPct val="125000"/>
              <a:buChar char="•"/>
              <a:defRPr sz="2772"/>
            </a:pPr>
            <a:r>
              <a:t>Umfangreiche Baupolitik: Verbesserung der Verteidigungsanlagen und der Wasserzufuhr in Städten</a:t>
            </a:r>
            <a:r>
              <a:rPr sz="792" i="1"/>
              <a:t>.</a:t>
            </a:r>
          </a:p>
        </p:txBody>
      </p:sp>
      <p:sp>
        <p:nvSpPr>
          <p:cNvPr id="168" name="Justinian; Chormosaik in San Vitale in Ravenna"/>
          <p:cNvSpPr txBox="1"/>
          <p:nvPr/>
        </p:nvSpPr>
        <p:spPr>
          <a:xfrm>
            <a:off x="3026928" y="12361691"/>
            <a:ext cx="6671544" cy="393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000"/>
            </a:lvl1pPr>
          </a:lstStyle>
          <a:p>
            <a:r>
              <a:t>Justinian; Chormosaik in San Vitale in Ravenna </a:t>
            </a:r>
          </a:p>
        </p:txBody>
      </p:sp>
      <p:pic>
        <p:nvPicPr>
          <p:cNvPr id="169"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0428690" y="7887493"/>
            <a:ext cx="571500" cy="5715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61" fill="hold"/>
                                        <p:tgtEl>
                                          <p:spTgt spid="16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6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Bild" descr="Bild"/>
          <p:cNvPicPr>
            <a:picLocks noGrp="1" noChangeAspect="1"/>
          </p:cNvPicPr>
          <p:nvPr>
            <p:ph type="pic" idx="21"/>
          </p:nvPr>
        </p:nvPicPr>
        <p:blipFill>
          <a:blip r:embed="rId4" cstate="email">
            <a:extLst>
              <a:ext uri="{28A0092B-C50C-407E-A947-70E740481C1C}">
                <a14:useLocalDpi xmlns:a14="http://schemas.microsoft.com/office/drawing/2010/main"/>
              </a:ext>
            </a:extLst>
          </a:blip>
          <a:srcRect/>
          <a:stretch>
            <a:fillRect/>
          </a:stretch>
        </p:blipFill>
        <p:spPr>
          <a:xfrm>
            <a:off x="12580563" y="4410075"/>
            <a:ext cx="10363201" cy="7772400"/>
          </a:xfrm>
          <a:prstGeom prst="rect">
            <a:avLst/>
          </a:prstGeom>
          <a:ln w="12700">
            <a:miter lim="400000"/>
          </a:ln>
        </p:spPr>
      </p:pic>
      <p:sp>
        <p:nvSpPr>
          <p:cNvPr id="172" name="II. Die Innenpolitik Justinians"/>
          <p:cNvSpPr txBox="1">
            <a:spLocks noGrp="1"/>
          </p:cNvSpPr>
          <p:nvPr>
            <p:ph type="title"/>
          </p:nvPr>
        </p:nvSpPr>
        <p:spPr>
          <a:prstGeom prst="rect">
            <a:avLst/>
          </a:prstGeom>
        </p:spPr>
        <p:txBody>
          <a:bodyPr/>
          <a:lstStyle>
            <a:lvl1pPr algn="ctr"/>
          </a:lstStyle>
          <a:p>
            <a:r>
              <a:t>II. Die Innenpolitik Justinians</a:t>
            </a:r>
          </a:p>
        </p:txBody>
      </p:sp>
      <p:sp>
        <p:nvSpPr>
          <p:cNvPr id="173" name="Keine Sozialpolitik Justinians, jedoch Unterstützung der gesellschaftlich Schwächeren.…"/>
          <p:cNvSpPr txBox="1">
            <a:spLocks noGrp="1"/>
          </p:cNvSpPr>
          <p:nvPr>
            <p:ph type="body" sz="half" idx="1"/>
          </p:nvPr>
        </p:nvSpPr>
        <p:spPr>
          <a:xfrm>
            <a:off x="1502582" y="4321175"/>
            <a:ext cx="10744201" cy="7950200"/>
          </a:xfrm>
          <a:prstGeom prst="rect">
            <a:avLst/>
          </a:prstGeom>
        </p:spPr>
        <p:txBody>
          <a:bodyPr/>
          <a:lstStyle/>
          <a:p>
            <a:pPr marL="506150" indent="-506150" defTabSz="800735">
              <a:spcBef>
                <a:spcPts val="4300"/>
              </a:spcBef>
              <a:buClr>
                <a:srgbClr val="BEBEBE"/>
              </a:buClr>
              <a:buSzPct val="125000"/>
              <a:buChar char="•"/>
              <a:defRPr sz="4074"/>
            </a:pPr>
            <a:r>
              <a:t>Keine </a:t>
            </a:r>
            <a:r>
              <a:rPr i="1"/>
              <a:t>Sozialpolitik </a:t>
            </a:r>
            <a:r>
              <a:t>Justinians, jedoch Unterstützung der gesellschaftlich Schwächeren.</a:t>
            </a:r>
          </a:p>
          <a:p>
            <a:pPr marL="506150" indent="-506150" defTabSz="800735">
              <a:spcBef>
                <a:spcPts val="4300"/>
              </a:spcBef>
              <a:buClr>
                <a:srgbClr val="BEBEBE"/>
              </a:buClr>
              <a:buSzPct val="125000"/>
              <a:buChar char="•"/>
              <a:defRPr sz="4074"/>
            </a:pPr>
            <a:r>
              <a:t>Antiaristokratische Maßnahmen: Beschneidung der Möglichkeiten in Verwaltung, Konsulat wurde für Aristokraten eingeschränkt, der exklusive Stand war gefährdet.</a:t>
            </a:r>
          </a:p>
          <a:p>
            <a:pPr marL="506150" indent="-506150" defTabSz="800735">
              <a:spcBef>
                <a:spcPts val="4300"/>
              </a:spcBef>
              <a:buClr>
                <a:srgbClr val="BEBEBE"/>
              </a:buClr>
              <a:buSzPct val="125000"/>
              <a:buChar char="•"/>
              <a:defRPr sz="4074"/>
            </a:pPr>
            <a:r>
              <a:t>Gewisse Vornehme konnten allerdings weiterhin Ehrungen erhalten: Beispiel Belisar.</a:t>
            </a:r>
          </a:p>
          <a:p>
            <a:pPr marL="506150" indent="-506150" defTabSz="800735">
              <a:spcBef>
                <a:spcPts val="4300"/>
              </a:spcBef>
              <a:buClr>
                <a:srgbClr val="BEBEBE"/>
              </a:buClr>
              <a:buSzPct val="125000"/>
              <a:buChar char="•"/>
              <a:defRPr sz="4074"/>
            </a:pPr>
            <a:r>
              <a:t>Herausheben Einzelner führt zur Aushöhlung des Senatorenstandes.</a:t>
            </a:r>
          </a:p>
        </p:txBody>
      </p:sp>
      <p:sp>
        <p:nvSpPr>
          <p:cNvPr id="174" name="Ruinen von Tauresium, dem Geburtsort von Justinian, im heutigen Nordmazedonien gelegen"/>
          <p:cNvSpPr txBox="1"/>
          <p:nvPr/>
        </p:nvSpPr>
        <p:spPr>
          <a:xfrm>
            <a:off x="14529513" y="12206287"/>
            <a:ext cx="6465305" cy="736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2200">
                <a:solidFill>
                  <a:srgbClr val="5B5854"/>
                </a:solidFill>
              </a:defRPr>
            </a:lvl1pPr>
          </a:lstStyle>
          <a:p>
            <a:r>
              <a:t>Ruinen von Tauresium, dem Geburtsort von Justinian, im heutigen Nordmazedonien gelegen</a:t>
            </a:r>
          </a:p>
        </p:txBody>
      </p:sp>
      <p:pic>
        <p:nvPicPr>
          <p:cNvPr id="175" name="Audioaufnahme.m4a" descr="Audioaufnahme.m4a"/>
          <p:cNvPicPr>
            <a:picLocks/>
          </p:cNvPicPr>
          <p:nvPr>
            <a:audioFile r:link="rId2"/>
            <p:extLst>
              <p:ext uri="{DAA4B4D4-6D71-4841-9C94-3DE7FCFB9230}">
                <p14:media xmlns:p14="http://schemas.microsoft.com/office/powerpoint/2010/main" r:embed="rId1"/>
              </p:ext>
            </p:extLst>
          </p:nvPr>
        </p:nvPicPr>
        <p:blipFill>
          <a:blip r:embed="rId5"/>
          <a:stretch>
            <a:fillRect/>
          </a:stretch>
        </p:blipFill>
        <p:spPr>
          <a:xfrm>
            <a:off x="11675283" y="11896725"/>
            <a:ext cx="571500" cy="5715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224" fill="hold"/>
                                        <p:tgtEl>
                                          <p:spTgt spid="17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cTn>
                <p:tgtEl>
                  <p:spTgt spid="175"/>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New_Template3">
  <a:themeElements>
    <a:clrScheme name="New_Template3">
      <a:dk1>
        <a:srgbClr val="606060"/>
      </a:dk1>
      <a:lt1>
        <a:srgbClr val="006060"/>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3">
      <a:majorFont>
        <a:latin typeface="Gill Sans Light"/>
        <a:ea typeface="Gill Sans Light"/>
        <a:cs typeface="Gill Sans Light"/>
      </a:majorFont>
      <a:minorFont>
        <a:latin typeface="Gill Sans"/>
        <a:ea typeface="Gill Sans"/>
        <a:cs typeface="Gill Sans"/>
      </a:minorFont>
    </a:fontScheme>
    <a:fmtScheme name="New_Templat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dir="5400000" rotWithShape="0">
              <a:srgbClr val="000000">
                <a:alpha val="60000"/>
              </a:srgbClr>
            </a:outerShdw>
          </a:effectLst>
        </a:effectStyle>
        <a:effectStyle>
          <a:effectLst>
            <a:outerShdw blurRad="50800" dist="25400" dir="5400000" rotWithShape="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254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6F6A5A"/>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3">
  <a:themeElements>
    <a:clrScheme name="New_Template3">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3">
      <a:majorFont>
        <a:latin typeface="Gill Sans Light"/>
        <a:ea typeface="Gill Sans Light"/>
        <a:cs typeface="Gill Sans Light"/>
      </a:majorFont>
      <a:minorFont>
        <a:latin typeface="Gill Sans"/>
        <a:ea typeface="Gill Sans"/>
        <a:cs typeface="Gill Sans"/>
      </a:minorFont>
    </a:fontScheme>
    <a:fmtScheme name="New_Templat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dir="5400000" rotWithShape="0">
              <a:srgbClr val="000000">
                <a:alpha val="60000"/>
              </a:srgbClr>
            </a:outerShdw>
          </a:effectLst>
        </a:effectStyle>
        <a:effectStyle>
          <a:effectLst>
            <a:outerShdw blurRad="50800" dist="25400" dir="5400000" rotWithShape="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outerShdw blurRad="254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6F6A5A"/>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60606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1591</Words>
  <Application>Microsoft Macintosh PowerPoint</Application>
  <PresentationFormat>Benutzerdefiniert</PresentationFormat>
  <Paragraphs>133</Paragraphs>
  <Slides>17</Slides>
  <Notes>0</Notes>
  <HiddenSlides>0</HiddenSlides>
  <MMClips>16</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17</vt:i4>
      </vt:variant>
    </vt:vector>
  </HeadingPairs>
  <TitlesOfParts>
    <vt:vector size="22" baseType="lpstr">
      <vt:lpstr>Gill Sans</vt:lpstr>
      <vt:lpstr>Gill Sans Light</vt:lpstr>
      <vt:lpstr>Helvetica</vt:lpstr>
      <vt:lpstr>Helvetica Neue</vt:lpstr>
      <vt:lpstr>New_Template3</vt:lpstr>
      <vt:lpstr>Die Herrschaft Justinians</vt:lpstr>
      <vt:lpstr>0. Einführung - Der Triumphzug Belisars</vt:lpstr>
      <vt:lpstr>0. Einführung - Der Triumphzug Belisars</vt:lpstr>
      <vt:lpstr>I. Die Herkunft Justinians</vt:lpstr>
      <vt:lpstr>I. Die Herkunft Justinians</vt:lpstr>
      <vt:lpstr>II. Die Innenpolitik Justinians</vt:lpstr>
      <vt:lpstr>II. Die Innenpolitik Justinians</vt:lpstr>
      <vt:lpstr>II. Die Innenpolitik Justinians</vt:lpstr>
      <vt:lpstr>II. Die Innenpolitik Justinians</vt:lpstr>
      <vt:lpstr>III. Die Religionspolitik Justinians</vt:lpstr>
      <vt:lpstr> III. Die Religionspolitik Justinians</vt:lpstr>
      <vt:lpstr> III. Die Religionspolitik Justinians</vt:lpstr>
      <vt:lpstr> III. Die Religionspolitik Justinians</vt:lpstr>
      <vt:lpstr> IV. Aussenpolitik Iustinans</vt:lpstr>
      <vt:lpstr> V. Zusammenfassung</vt:lpstr>
      <vt:lpstr> V. Zusammenfassung</vt:lpstr>
      <vt:lpstr>Weiterführende Literatur zu Justinian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Die Herrschaft Justinians</dc:title>
  <cp:lastModifiedBy>Timo Klär</cp:lastModifiedBy>
  <cp:revision>3</cp:revision>
  <dcterms:modified xsi:type="dcterms:W3CDTF">2022-01-21T21:48:08Z</dcterms:modified>
</cp:coreProperties>
</file>