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napToObjects="1">
      <p:cViewPr varScale="1">
        <p:scale>
          <a:sx n="54" d="100"/>
          <a:sy n="54" d="100"/>
        </p:scale>
        <p:origin x="7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ie"/>
          <p:cNvSpPr/>
          <p:nvPr/>
        </p:nvSpPr>
        <p:spPr>
          <a:xfrm>
            <a:off x="952500" y="72898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49580">
              <a:defRPr sz="4200">
                <a:solidFill>
                  <a:srgbClr val="5B5854"/>
                </a:solidFill>
              </a:defRPr>
            </a:pPr>
            <a:endParaRPr/>
          </a:p>
        </p:txBody>
      </p:sp>
      <p:sp>
        <p:nvSpPr>
          <p:cNvPr id="14" name="Titeltext"/>
          <p:cNvSpPr txBox="1">
            <a:spLocks noGrp="1"/>
          </p:cNvSpPr>
          <p:nvPr>
            <p:ph type="title"/>
          </p:nvPr>
        </p:nvSpPr>
        <p:spPr>
          <a:xfrm>
            <a:off x="952500" y="4229100"/>
            <a:ext cx="22479000" cy="28575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7823200"/>
            <a:ext cx="22479000" cy="1155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898099" y="1231900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–Christian Bauer"/>
          <p:cNvSpPr txBox="1">
            <a:spLocks noGrp="1"/>
          </p:cNvSpPr>
          <p:nvPr>
            <p:ph type="body" sz="quarter" idx="21"/>
          </p:nvPr>
        </p:nvSpPr>
        <p:spPr>
          <a:xfrm>
            <a:off x="952500" y="8318500"/>
            <a:ext cx="224790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4200" i="1">
                <a:solidFill>
                  <a:srgbClr val="9D9D9D"/>
                </a:solidFill>
              </a:defRPr>
            </a:lvl1pPr>
          </a:lstStyle>
          <a:p>
            <a:r>
              <a:t>–Christian Bauer</a:t>
            </a:r>
          </a:p>
        </p:txBody>
      </p:sp>
      <p:sp>
        <p:nvSpPr>
          <p:cNvPr id="100" name="„Zitat hier eingeben.“"/>
          <p:cNvSpPr txBox="1">
            <a:spLocks noGrp="1"/>
          </p:cNvSpPr>
          <p:nvPr>
            <p:ph type="body" sz="quarter" idx="22"/>
          </p:nvPr>
        </p:nvSpPr>
        <p:spPr>
          <a:xfrm>
            <a:off x="2387600" y="6064448"/>
            <a:ext cx="19621500" cy="838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„Zitat hier eingeben.“ </a:t>
            </a:r>
          </a:p>
        </p:txBody>
      </p:sp>
      <p:sp>
        <p:nvSpPr>
          <p:cNvPr id="10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142761833_2880x1921.jpeg"/>
          <p:cNvSpPr>
            <a:spLocks noGrp="1"/>
          </p:cNvSpPr>
          <p:nvPr>
            <p:ph type="pic" idx="21"/>
          </p:nvPr>
        </p:nvSpPr>
        <p:spPr>
          <a:xfrm>
            <a:off x="0" y="-87630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"/>
          <p:cNvSpPr>
            <a:spLocks noGrp="1"/>
          </p:cNvSpPr>
          <p:nvPr>
            <p:ph type="pic" idx="21"/>
          </p:nvPr>
        </p:nvSpPr>
        <p:spPr>
          <a:xfrm>
            <a:off x="927100" y="-1765300"/>
            <a:ext cx="22529800" cy="150198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eltext"/>
          <p:cNvSpPr txBox="1">
            <a:spLocks noGrp="1"/>
          </p:cNvSpPr>
          <p:nvPr>
            <p:ph type="title"/>
          </p:nvPr>
        </p:nvSpPr>
        <p:spPr>
          <a:xfrm>
            <a:off x="952500" y="9982200"/>
            <a:ext cx="22479000" cy="15748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11620500"/>
            <a:ext cx="224790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text"/>
          <p:cNvSpPr txBox="1">
            <a:spLocks noGrp="1"/>
          </p:cNvSpPr>
          <p:nvPr>
            <p:ph type="title"/>
          </p:nvPr>
        </p:nvSpPr>
        <p:spPr>
          <a:xfrm>
            <a:off x="952500" y="5435600"/>
            <a:ext cx="22479000" cy="28575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"/>
          <p:cNvSpPr>
            <a:spLocks noGrp="1"/>
          </p:cNvSpPr>
          <p:nvPr>
            <p:ph type="pic" idx="21"/>
          </p:nvPr>
        </p:nvSpPr>
        <p:spPr>
          <a:xfrm>
            <a:off x="12623800" y="-1346200"/>
            <a:ext cx="10928468" cy="16319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iteltext"/>
          <p:cNvSpPr txBox="1">
            <a:spLocks noGrp="1"/>
          </p:cNvSpPr>
          <p:nvPr>
            <p:ph type="title"/>
          </p:nvPr>
        </p:nvSpPr>
        <p:spPr>
          <a:xfrm>
            <a:off x="952500" y="3378200"/>
            <a:ext cx="10934700" cy="8534400"/>
          </a:xfrm>
          <a:prstGeom prst="rect">
            <a:avLst/>
          </a:prstGeom>
        </p:spPr>
        <p:txBody>
          <a:bodyPr anchor="t"/>
          <a:lstStyle/>
          <a:p>
            <a:r>
              <a:t>Titeltext</a:t>
            </a:r>
          </a:p>
        </p:txBody>
      </p:sp>
      <p:sp>
        <p:nvSpPr>
          <p:cNvPr id="43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1638300"/>
            <a:ext cx="109347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ie"/>
          <p:cNvSpPr/>
          <p:nvPr/>
        </p:nvSpPr>
        <p:spPr>
          <a:xfrm>
            <a:off x="952500" y="36195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49580">
              <a:defRPr sz="4200">
                <a:solidFill>
                  <a:srgbClr val="5B5854"/>
                </a:solidFill>
              </a:defRPr>
            </a:pPr>
            <a:endParaRPr/>
          </a:p>
        </p:txBody>
      </p:sp>
      <p:sp>
        <p:nvSpPr>
          <p:cNvPr id="5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i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49580">
              <a:defRPr sz="4200">
                <a:solidFill>
                  <a:srgbClr val="5B5854"/>
                </a:solidFill>
              </a:defRPr>
            </a:pPr>
            <a:endParaRPr/>
          </a:p>
        </p:txBody>
      </p:sp>
      <p:sp>
        <p:nvSpPr>
          <p:cNvPr id="6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2" name="Textebene 1…"/>
          <p:cNvSpPr txBox="1">
            <a:spLocks noGrp="1"/>
          </p:cNvSpPr>
          <p:nvPr>
            <p:ph type="body" idx="1"/>
          </p:nvPr>
        </p:nvSpPr>
        <p:spPr>
          <a:xfrm>
            <a:off x="952500" y="4267200"/>
            <a:ext cx="22479000" cy="8051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i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49580">
              <a:defRPr sz="4200">
                <a:solidFill>
                  <a:srgbClr val="5B5854"/>
                </a:solidFill>
              </a:defRPr>
            </a:pPr>
            <a:endParaRPr/>
          </a:p>
        </p:txBody>
      </p:sp>
      <p:sp>
        <p:nvSpPr>
          <p:cNvPr id="71" name="Bild"/>
          <p:cNvSpPr>
            <a:spLocks noGrp="1"/>
          </p:cNvSpPr>
          <p:nvPr>
            <p:ph type="pic" sz="half" idx="21"/>
          </p:nvPr>
        </p:nvSpPr>
        <p:spPr>
          <a:xfrm>
            <a:off x="381000" y="4229100"/>
            <a:ext cx="11684000" cy="7789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ild"/>
          <p:cNvSpPr>
            <a:spLocks noGrp="1"/>
          </p:cNvSpPr>
          <p:nvPr>
            <p:ph type="pic" sz="half" idx="21"/>
          </p:nvPr>
        </p:nvSpPr>
        <p:spPr>
          <a:xfrm>
            <a:off x="13208000" y="520700"/>
            <a:ext cx="10909968" cy="7277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Bild"/>
          <p:cNvSpPr>
            <a:spLocks noGrp="1"/>
          </p:cNvSpPr>
          <p:nvPr>
            <p:ph type="pic" sz="half" idx="22"/>
          </p:nvPr>
        </p:nvSpPr>
        <p:spPr>
          <a:xfrm>
            <a:off x="13208000" y="6146800"/>
            <a:ext cx="10160000" cy="6773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Bild"/>
          <p:cNvSpPr>
            <a:spLocks noGrp="1"/>
          </p:cNvSpPr>
          <p:nvPr>
            <p:ph type="pic" idx="23"/>
          </p:nvPr>
        </p:nvSpPr>
        <p:spPr>
          <a:xfrm>
            <a:off x="736600" y="-1397000"/>
            <a:ext cx="11855474" cy="1770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/>
          <p:cNvSpPr/>
          <p:nvPr/>
        </p:nvSpPr>
        <p:spPr>
          <a:xfrm>
            <a:off x="952500" y="13004800"/>
            <a:ext cx="22479000" cy="0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ie"/>
          <p:cNvSpPr/>
          <p:nvPr/>
        </p:nvSpPr>
        <p:spPr>
          <a:xfrm>
            <a:off x="952500" y="7112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extebene 1…"/>
          <p:cNvSpPr txBox="1">
            <a:spLocks noGrp="1"/>
          </p:cNvSpPr>
          <p:nvPr>
            <p:ph type="body" idx="1"/>
          </p:nvPr>
        </p:nvSpPr>
        <p:spPr>
          <a:xfrm>
            <a:off x="952500" y="1384300"/>
            <a:ext cx="22479000" cy="1094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Titeltext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923499" y="12319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1143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714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2286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857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3429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4000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4572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5143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6.t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1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28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Julian Apostata: Rückkehr zum Heidentum"/>
          <p:cNvSpPr txBox="1">
            <a:spLocks noGrp="1"/>
          </p:cNvSpPr>
          <p:nvPr>
            <p:ph type="title"/>
          </p:nvPr>
        </p:nvSpPr>
        <p:spPr>
          <a:xfrm>
            <a:off x="1647036" y="836561"/>
            <a:ext cx="22479000" cy="15748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84225">
              <a:defRPr sz="8265"/>
            </a:lvl1pPr>
          </a:lstStyle>
          <a:p>
            <a:r>
              <a:rPr dirty="0"/>
              <a:t>Julian </a:t>
            </a:r>
            <a:r>
              <a:rPr dirty="0" err="1"/>
              <a:t>Apostata</a:t>
            </a:r>
            <a:r>
              <a:rPr dirty="0"/>
              <a:t>: </a:t>
            </a:r>
            <a:r>
              <a:rPr dirty="0" err="1"/>
              <a:t>Rückkehr</a:t>
            </a:r>
            <a:r>
              <a:rPr dirty="0"/>
              <a:t> </a:t>
            </a:r>
            <a:r>
              <a:rPr dirty="0" err="1"/>
              <a:t>zum</a:t>
            </a:r>
            <a:r>
              <a:rPr dirty="0"/>
              <a:t> </a:t>
            </a:r>
            <a:r>
              <a:rPr dirty="0" err="1"/>
              <a:t>Heidentum</a:t>
            </a:r>
            <a:endParaRPr dirty="0"/>
          </a:p>
        </p:txBody>
      </p:sp>
      <p:sp>
        <p:nvSpPr>
          <p:cNvPr id="126" name="Vorlesung: Die Spätantike…"/>
          <p:cNvSpPr txBox="1"/>
          <p:nvPr/>
        </p:nvSpPr>
        <p:spPr>
          <a:xfrm>
            <a:off x="920750" y="11529095"/>
            <a:ext cx="14846300" cy="173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defRPr sz="2400">
                <a:solidFill>
                  <a:srgbClr val="5B5854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de-DE" dirty="0"/>
              <a:t>Brückenkurs</a:t>
            </a:r>
            <a:r>
              <a:rPr dirty="0"/>
              <a:t>: Die </a:t>
            </a:r>
            <a:r>
              <a:rPr dirty="0" err="1"/>
              <a:t>Spätantike</a:t>
            </a:r>
            <a:endParaRPr dirty="0"/>
          </a:p>
          <a:p>
            <a:pPr algn="l" defTabSz="457200">
              <a:defRPr sz="2400">
                <a:solidFill>
                  <a:srgbClr val="5B5854"/>
                </a:solidFill>
              </a:defRPr>
            </a:pPr>
            <a:r>
              <a:rPr dirty="0"/>
              <a:t>WS 2021/22</a:t>
            </a:r>
          </a:p>
          <a:p>
            <a:pPr algn="l" defTabSz="457200">
              <a:defRPr sz="2400">
                <a:solidFill>
                  <a:srgbClr val="5B5854"/>
                </a:solidFill>
              </a:defRPr>
            </a:pPr>
            <a:r>
              <a:rPr dirty="0"/>
              <a:t>Dr. Timo </a:t>
            </a:r>
            <a:r>
              <a:rPr dirty="0" err="1"/>
              <a:t>Klär</a:t>
            </a:r>
            <a:endParaRPr dirty="0"/>
          </a:p>
        </p:txBody>
      </p:sp>
      <p:pic>
        <p:nvPicPr>
          <p:cNvPr id="127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4489" y="736015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Bild" descr="Bil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627" y="2411362"/>
            <a:ext cx="7851819" cy="10469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6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01923" y="5259240"/>
            <a:ext cx="8413422" cy="558296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V. Innenpolitik"/>
          <p:cNvSpPr txBox="1">
            <a:spLocks noGrp="1"/>
          </p:cNvSpPr>
          <p:nvPr>
            <p:ph type="title"/>
          </p:nvPr>
        </p:nvSpPr>
        <p:spPr>
          <a:xfrm>
            <a:off x="1040994" y="762618"/>
            <a:ext cx="23333076" cy="4010026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V. Innenpolitik</a:t>
            </a:r>
          </a:p>
        </p:txBody>
      </p:sp>
      <p:sp>
        <p:nvSpPr>
          <p:cNvPr id="180" name="Umbesetzungen in Zivilverwaltung: Kandidaten sollten würdig sein und nicht aufgrund bezahlter Empfehlungen (suffragium venale) Posten erhalten.…"/>
          <p:cNvSpPr txBox="1">
            <a:spLocks noGrp="1"/>
          </p:cNvSpPr>
          <p:nvPr>
            <p:ph type="body" sz="half" idx="1"/>
          </p:nvPr>
        </p:nvSpPr>
        <p:spPr>
          <a:xfrm>
            <a:off x="259613" y="5411405"/>
            <a:ext cx="13323931" cy="52789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1789" indent="-401789" defTabSz="635634">
              <a:lnSpc>
                <a:spcPct val="100000"/>
              </a:lnSpc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t>Umbesetzungen in Zivilverwaltung: Kandidaten sollten würdig sein und nicht aufgrund bezahlter Empfehlungen (</a:t>
            </a:r>
            <a:r>
              <a:rPr i="1"/>
              <a:t>suffragium venale</a:t>
            </a:r>
            <a:r>
              <a:t>) Posten erhalten.</a:t>
            </a:r>
          </a:p>
          <a:p>
            <a:pPr marL="401789" indent="-401789" defTabSz="635634">
              <a:lnSpc>
                <a:spcPct val="100000"/>
              </a:lnSpc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t>Im Militär keine großen Veränderungen mit Ausnahme der </a:t>
            </a:r>
            <a:r>
              <a:rPr i="1"/>
              <a:t>Germanisierung </a:t>
            </a:r>
            <a:r>
              <a:t>der Heere, die der Kaiser nicht gutgeheißen hat.</a:t>
            </a:r>
          </a:p>
          <a:p>
            <a:pPr marL="401789" indent="-401789" defTabSz="635634">
              <a:lnSpc>
                <a:spcPct val="100000"/>
              </a:lnSpc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t>Steuerwesen: Abgabenerleichtertung. Gesetze gegen Missbrauch der Staatspost. </a:t>
            </a:r>
          </a:p>
          <a:p>
            <a:pPr marL="401789" indent="-401789" defTabSz="635634">
              <a:lnSpc>
                <a:spcPct val="100000"/>
              </a:lnSpc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t>Belebung des Polis-Gedankens und Verständnis des </a:t>
            </a:r>
            <a:r>
              <a:rPr i="1"/>
              <a:t>Imperium Romanum </a:t>
            </a:r>
            <a:r>
              <a:t>als Städtebund. Schuldenerlass für Städte und Rückgabe des Tempellandes.</a:t>
            </a:r>
          </a:p>
        </p:txBody>
      </p:sp>
      <p:sp>
        <p:nvSpPr>
          <p:cNvPr id="181" name="Der Sarkophag der Constantia; Vatikanische Museen, Rom"/>
          <p:cNvSpPr txBox="1"/>
          <p:nvPr/>
        </p:nvSpPr>
        <p:spPr>
          <a:xfrm>
            <a:off x="14003381" y="11329090"/>
            <a:ext cx="801043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Der Sarkophag der Constantia; Vatikanische Museen, Rom</a:t>
            </a:r>
          </a:p>
        </p:txBody>
      </p:sp>
      <p:pic>
        <p:nvPicPr>
          <p:cNvPr id="182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2881" y="1132909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6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0564" y="4552949"/>
            <a:ext cx="10363200" cy="762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V. Innenpoliti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V. Innenpolitik</a:t>
            </a:r>
          </a:p>
        </p:txBody>
      </p:sp>
      <p:sp>
        <p:nvSpPr>
          <p:cNvPr id="186" name="Konstantinopel: Hafenbau zum Schutz des Nordwindes.…"/>
          <p:cNvSpPr txBox="1">
            <a:spLocks noGrp="1"/>
          </p:cNvSpPr>
          <p:nvPr>
            <p:ph type="body" sz="half" idx="1"/>
          </p:nvPr>
        </p:nvSpPr>
        <p:spPr>
          <a:xfrm>
            <a:off x="1553382" y="4321175"/>
            <a:ext cx="10744201" cy="7950200"/>
          </a:xfrm>
          <a:prstGeom prst="rect">
            <a:avLst/>
          </a:prstGeom>
        </p:spPr>
        <p:txBody>
          <a:bodyPr/>
          <a:lstStyle/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t>Konstantinopel: Hafenbau zum Schutz des Nordwindes.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t>Stiftung einer Bibliothek 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t>Errichtung eines Sonnenheiligtums, wohl ein Mithraeum.</a:t>
            </a:r>
          </a:p>
        </p:txBody>
      </p:sp>
      <p:sp>
        <p:nvSpPr>
          <p:cNvPr id="187" name="Statue der Helena, Mutter Constantins des Großen; Kapitolinische Museen, Rom"/>
          <p:cNvSpPr txBox="1"/>
          <p:nvPr/>
        </p:nvSpPr>
        <p:spPr>
          <a:xfrm>
            <a:off x="15297547" y="12206287"/>
            <a:ext cx="552370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5B5854"/>
                </a:solidFill>
              </a:defRPr>
            </a:lvl1pPr>
          </a:lstStyle>
          <a:p>
            <a:r>
              <a:t>Statue der Helena, Mutter Constantins des Großen; Kapitolinische Museen, Rom</a:t>
            </a:r>
          </a:p>
        </p:txBody>
      </p:sp>
      <p:pic>
        <p:nvPicPr>
          <p:cNvPr id="188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389" y="11610975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VI. Religionspoliti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VI. Religionspolitik</a:t>
            </a:r>
          </a:p>
        </p:txBody>
      </p:sp>
      <p:sp>
        <p:nvSpPr>
          <p:cNvPr id="191" name="Rückkehr zur Verehrung der Götter (restitutor libertatis et Romanae religionis).…"/>
          <p:cNvSpPr txBox="1">
            <a:spLocks noGrp="1"/>
          </p:cNvSpPr>
          <p:nvPr>
            <p:ph type="body" sz="half" idx="1"/>
          </p:nvPr>
        </p:nvSpPr>
        <p:spPr>
          <a:xfrm>
            <a:off x="270840" y="3469209"/>
            <a:ext cx="12699457" cy="10442893"/>
          </a:xfrm>
          <a:prstGeom prst="rect">
            <a:avLst/>
          </a:prstGeom>
        </p:spPr>
        <p:txBody>
          <a:bodyPr/>
          <a:lstStyle/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rPr dirty="0" err="1"/>
              <a:t>Rückkehr</a:t>
            </a:r>
            <a:r>
              <a:rPr dirty="0"/>
              <a:t> </a:t>
            </a:r>
            <a:r>
              <a:rPr dirty="0" err="1"/>
              <a:t>zur</a:t>
            </a:r>
            <a:r>
              <a:rPr dirty="0"/>
              <a:t> </a:t>
            </a:r>
            <a:r>
              <a:rPr dirty="0" err="1"/>
              <a:t>Verehrung</a:t>
            </a:r>
            <a:r>
              <a:rPr dirty="0"/>
              <a:t> der </a:t>
            </a:r>
            <a:r>
              <a:rPr dirty="0" err="1"/>
              <a:t>Götter</a:t>
            </a:r>
            <a:r>
              <a:rPr dirty="0"/>
              <a:t> (</a:t>
            </a:r>
            <a:r>
              <a:rPr i="1" dirty="0" err="1"/>
              <a:t>restitutor</a:t>
            </a:r>
            <a:r>
              <a:rPr i="1" dirty="0"/>
              <a:t> </a:t>
            </a:r>
            <a:r>
              <a:rPr i="1" dirty="0" err="1"/>
              <a:t>libertatis</a:t>
            </a:r>
            <a:r>
              <a:rPr i="1" dirty="0"/>
              <a:t> et </a:t>
            </a:r>
            <a:r>
              <a:rPr i="1" dirty="0" err="1"/>
              <a:t>Romanae</a:t>
            </a:r>
            <a:r>
              <a:rPr i="1" dirty="0"/>
              <a:t> </a:t>
            </a:r>
            <a:r>
              <a:rPr i="1" dirty="0" err="1"/>
              <a:t>religionis</a:t>
            </a:r>
            <a:r>
              <a:rPr dirty="0"/>
              <a:t>).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rPr dirty="0" err="1"/>
              <a:t>Wiedereröffnung</a:t>
            </a:r>
            <a:r>
              <a:rPr dirty="0"/>
              <a:t> der </a:t>
            </a:r>
            <a:r>
              <a:rPr dirty="0" err="1"/>
              <a:t>Tempel</a:t>
            </a:r>
            <a:r>
              <a:rPr dirty="0"/>
              <a:t>, </a:t>
            </a:r>
            <a:r>
              <a:rPr dirty="0" err="1"/>
              <a:t>Besetzung</a:t>
            </a:r>
            <a:r>
              <a:rPr dirty="0"/>
              <a:t> der </a:t>
            </a:r>
            <a:r>
              <a:rPr dirty="0" err="1"/>
              <a:t>Priesterpositionen</a:t>
            </a:r>
            <a:r>
              <a:rPr dirty="0"/>
              <a:t>, </a:t>
            </a:r>
            <a:r>
              <a:rPr dirty="0" err="1"/>
              <a:t>Wiederaufnahme</a:t>
            </a:r>
            <a:r>
              <a:rPr dirty="0"/>
              <a:t> der </a:t>
            </a:r>
            <a:r>
              <a:rPr dirty="0" err="1"/>
              <a:t>Opfer</a:t>
            </a:r>
            <a:r>
              <a:rPr dirty="0"/>
              <a:t> und Feste.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rPr dirty="0"/>
              <a:t>Kaiser </a:t>
            </a:r>
            <a:r>
              <a:rPr dirty="0" err="1"/>
              <a:t>trägt</a:t>
            </a:r>
            <a:r>
              <a:rPr dirty="0"/>
              <a:t> </a:t>
            </a:r>
            <a:r>
              <a:rPr dirty="0" err="1"/>
              <a:t>Philosophenbart</a:t>
            </a:r>
            <a:r>
              <a:rPr dirty="0"/>
              <a:t>: </a:t>
            </a:r>
            <a:r>
              <a:rPr dirty="0" err="1"/>
              <a:t>Münzen</a:t>
            </a:r>
            <a:r>
              <a:rPr dirty="0"/>
              <a:t> </a:t>
            </a:r>
            <a:r>
              <a:rPr dirty="0" err="1"/>
              <a:t>zeigen</a:t>
            </a:r>
            <a:r>
              <a:rPr dirty="0"/>
              <a:t> den </a:t>
            </a:r>
            <a:r>
              <a:rPr dirty="0" err="1"/>
              <a:t>bärtigen</a:t>
            </a:r>
            <a:r>
              <a:rPr dirty="0"/>
              <a:t> Kaiser auf dem Avers, </a:t>
            </a:r>
            <a:r>
              <a:rPr dirty="0" err="1"/>
              <a:t>einen</a:t>
            </a:r>
            <a:r>
              <a:rPr dirty="0"/>
              <a:t> Stier auf dem Revers.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rPr dirty="0"/>
              <a:t>Der </a:t>
            </a:r>
            <a:r>
              <a:rPr dirty="0" err="1"/>
              <a:t>Legionsadler</a:t>
            </a:r>
            <a:r>
              <a:rPr dirty="0"/>
              <a:t> </a:t>
            </a:r>
            <a:r>
              <a:rPr dirty="0" err="1"/>
              <a:t>ersetzt</a:t>
            </a:r>
            <a:r>
              <a:rPr dirty="0"/>
              <a:t> </a:t>
            </a:r>
            <a:r>
              <a:rPr dirty="0" err="1"/>
              <a:t>wieder</a:t>
            </a:r>
            <a:r>
              <a:rPr dirty="0"/>
              <a:t> das </a:t>
            </a:r>
            <a:r>
              <a:rPr i="1" dirty="0"/>
              <a:t>Labarum.</a:t>
            </a:r>
            <a:r>
              <a:rPr dirty="0"/>
              <a:t> </a:t>
            </a:r>
          </a:p>
        </p:txBody>
      </p:sp>
      <p:sp>
        <p:nvSpPr>
          <p:cNvPr id="192" name="Ikone des des heiligen Merkurios, der Iulian tötet; Kirche des Heiligen Merkurios in Alt-Kairo"/>
          <p:cNvSpPr txBox="1"/>
          <p:nvPr/>
        </p:nvSpPr>
        <p:spPr>
          <a:xfrm>
            <a:off x="13865528" y="12061825"/>
            <a:ext cx="73226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Ikone des des heiligen Merkurios, der Iulian tötet; Kirche des Heiligen Merkurios in Alt-Kairo  </a:t>
            </a:r>
          </a:p>
        </p:txBody>
      </p:sp>
      <p:pic>
        <p:nvPicPr>
          <p:cNvPr id="193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4027" y="8690655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9332" y="4819649"/>
            <a:ext cx="5715001" cy="730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76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/>
          <a:stretch>
            <a:fillRect/>
          </a:stretch>
        </p:blipFill>
        <p:spPr>
          <a:xfrm>
            <a:off x="13528792" y="6172925"/>
            <a:ext cx="8300302" cy="531738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VI. Religionspolitik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VI. Religionspolitik</a:t>
            </a:r>
          </a:p>
        </p:txBody>
      </p:sp>
      <p:sp>
        <p:nvSpPr>
          <p:cNvPr id="198" name="Toleranzedikt Julians bedeutet für Christen materieller Schaden, da der Kaiser Tempeleigentum zurückforderte.…"/>
          <p:cNvSpPr txBox="1">
            <a:spLocks noGrp="1"/>
          </p:cNvSpPr>
          <p:nvPr>
            <p:ph type="body" sz="quarter" idx="1"/>
          </p:nvPr>
        </p:nvSpPr>
        <p:spPr>
          <a:xfrm>
            <a:off x="1619646" y="5435600"/>
            <a:ext cx="10934701" cy="60547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64405" indent="-464405" defTabSz="734694">
              <a:lnSpc>
                <a:spcPct val="100000"/>
              </a:lnSpc>
              <a:spcBef>
                <a:spcPts val="4000"/>
              </a:spcBef>
              <a:buClr>
                <a:srgbClr val="BEBEBE"/>
              </a:buClr>
              <a:buSzPct val="125000"/>
              <a:buChar char="•"/>
              <a:defRPr sz="3738"/>
            </a:pPr>
            <a:r>
              <a:t>Toleranzedikt Julians bedeutet für Christen materieller Schaden, da der Kaiser Tempeleigentum zurückforderte.</a:t>
            </a:r>
          </a:p>
          <a:p>
            <a:pPr marL="464405" indent="-464405" defTabSz="734694">
              <a:lnSpc>
                <a:spcPct val="100000"/>
              </a:lnSpc>
              <a:spcBef>
                <a:spcPts val="4000"/>
              </a:spcBef>
              <a:buClr>
                <a:srgbClr val="BEBEBE"/>
              </a:buClr>
              <a:buSzPct val="125000"/>
              <a:buChar char="•"/>
              <a:defRPr sz="3738"/>
            </a:pPr>
            <a:r>
              <a:t>Aufhebung der Privilegien des Klerus: Keine Reisen auf Staatskosten, Aufhebung der Steuerfreiheit, Mitwirkung bei Pflichten der Curialen.</a:t>
            </a:r>
          </a:p>
          <a:p>
            <a:pPr marL="464405" indent="-464405" defTabSz="734694">
              <a:lnSpc>
                <a:spcPct val="100000"/>
              </a:lnSpc>
              <a:spcBef>
                <a:spcPts val="4000"/>
              </a:spcBef>
              <a:buClr>
                <a:srgbClr val="BEBEBE"/>
              </a:buClr>
              <a:buSzPct val="125000"/>
              <a:buChar char="•"/>
              <a:defRPr sz="3738"/>
            </a:pPr>
            <a:r>
              <a:t>Beseitigung der Bischofsrechte im staatlichen Gerichtswesen, Streichung der Getreidespenden an den Klerus.</a:t>
            </a:r>
          </a:p>
        </p:txBody>
      </p:sp>
      <p:sp>
        <p:nvSpPr>
          <p:cNvPr id="199" name="Edward Armitage: Julian the Apostate presiding at a conference of sectarians (1875); Walker Art Gallery, Liverpool"/>
          <p:cNvSpPr txBox="1"/>
          <p:nvPr/>
        </p:nvSpPr>
        <p:spPr>
          <a:xfrm>
            <a:off x="15344055" y="11701462"/>
            <a:ext cx="466971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Edward Armitage: Julian the Apostate presiding at a conference of sectarians (1875); Walker Art Gallery, Liverpool </a:t>
            </a:r>
          </a:p>
        </p:txBody>
      </p:sp>
      <p:pic>
        <p:nvPicPr>
          <p:cNvPr id="200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5819" y="1141571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33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8191" y="3653432"/>
            <a:ext cx="7637482" cy="795852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VI. Religionspolitik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VI. Religionspolitik</a:t>
            </a:r>
          </a:p>
        </p:txBody>
      </p:sp>
      <p:sp>
        <p:nvSpPr>
          <p:cNvPr id="204" name="Kirche sollte zersplittert werden.…"/>
          <p:cNvSpPr txBox="1">
            <a:spLocks noGrp="1"/>
          </p:cNvSpPr>
          <p:nvPr>
            <p:ph type="body" sz="half" idx="1"/>
          </p:nvPr>
        </p:nvSpPr>
        <p:spPr>
          <a:xfrm>
            <a:off x="978143" y="4837280"/>
            <a:ext cx="12383978" cy="725136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Kirche sollte zersplittert werden.</a:t>
            </a:r>
          </a:p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Streitigkeiten der christlichen Sekten verfolgte der Kaiser mit zunehmendem Unbehagen: Konfiskation von Kirchengut.</a:t>
            </a:r>
          </a:p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Julian ließ Christen nie wegen ihres Glaubens hinrichten, weshalb die Kirchenväter klagten, der Kaiser versage ihnen auch den Ruhm eines Martyriums.</a:t>
            </a:r>
          </a:p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Schutz der Sonderkirchen: Donatisten, Novatianer und Valentinianer und Juden.</a:t>
            </a:r>
          </a:p>
        </p:txBody>
      </p:sp>
      <p:sp>
        <p:nvSpPr>
          <p:cNvPr id="205" name="Kameo aus dem 4. Jh., das vermutlich Iulian beim heidnischen Opfer zeigt; Archäologisches Nationalmuseum, Florenz"/>
          <p:cNvSpPr txBox="1"/>
          <p:nvPr/>
        </p:nvSpPr>
        <p:spPr>
          <a:xfrm>
            <a:off x="13436781" y="12103100"/>
            <a:ext cx="830024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Kameo aus dem 4. Jh., das vermutlich Iulian beim heidnischen Opfer zeigt; Archäologisches Nationalmuseum, Florenz </a:t>
            </a:r>
          </a:p>
        </p:txBody>
      </p:sp>
      <p:pic>
        <p:nvPicPr>
          <p:cNvPr id="206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0600" y="1181734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83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58279" y="4734306"/>
            <a:ext cx="8300302" cy="745730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VII. Rhetorenedikt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VII. Rhetorenedikt</a:t>
            </a:r>
          </a:p>
        </p:txBody>
      </p:sp>
      <p:sp>
        <p:nvSpPr>
          <p:cNvPr id="210" name="Erlass am 17. Juni 362: vorbildliche Lebensführung der Magister und Doktoren wichtiger als Redegewandtheit.…"/>
          <p:cNvSpPr txBox="1">
            <a:spLocks noGrp="1"/>
          </p:cNvSpPr>
          <p:nvPr>
            <p:ph type="body" sz="quarter" idx="1"/>
          </p:nvPr>
        </p:nvSpPr>
        <p:spPr>
          <a:xfrm>
            <a:off x="2045144" y="5435600"/>
            <a:ext cx="10934701" cy="60547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Erlass am 17. Juni 362: vorbildliche Lebensführung der Magister und Doktoren wichtiger als Redegewandtheit.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Sturm der Entrüstung gegen dieses Edikt. Einmischung des Staates in Unterricht und Religion der Lehrenden war neu. 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Zorn der Christen, da gesamte höhere Bildung immer noch auf heidnischer Literatur aufgebaut war. 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Das Edikt wurde zwar 364 verboten, fand aber Aufnahme in den </a:t>
            </a:r>
            <a:r>
              <a:rPr i="1"/>
              <a:t>Codex Theodosianus </a:t>
            </a:r>
            <a:r>
              <a:t>438 und in den </a:t>
            </a:r>
            <a:r>
              <a:rPr i="1"/>
              <a:t>Codex Justinianus </a:t>
            </a:r>
            <a:r>
              <a:t>534 (10,53,7) als geltendes Recht.</a:t>
            </a:r>
          </a:p>
        </p:txBody>
      </p:sp>
      <p:sp>
        <p:nvSpPr>
          <p:cNvPr id="211" name="Investiturrelief Ardaschirs II. Zu Füßen des Königs (Mitte) liegt eine bärtige Gestalt in römischer Kleidung mit Diadem, die als Kaiser Julian identifiziert wird."/>
          <p:cNvSpPr txBox="1"/>
          <p:nvPr/>
        </p:nvSpPr>
        <p:spPr>
          <a:xfrm>
            <a:off x="13089341" y="12310804"/>
            <a:ext cx="983812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/>
            </a:pPr>
            <a:r>
              <a:t>Investiturrelief </a:t>
            </a:r>
            <a:r>
              <a:rPr>
                <a:solidFill>
                  <a:srgbClr val="5B5854"/>
                </a:solidFill>
              </a:rPr>
              <a:t>Ardaschirs II</a:t>
            </a:r>
            <a:r>
              <a:t>. Zu Füßen des Königs (Mitte) liegt eine bärtige Gestalt in römischer Kleidung mit Diadem, die als Kaiser Julian identifiziert wird.</a:t>
            </a:r>
          </a:p>
        </p:txBody>
      </p:sp>
      <p:pic>
        <p:nvPicPr>
          <p:cNvPr id="212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0600" y="1149032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88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04615" y="5412129"/>
            <a:ext cx="8160024" cy="659814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VII. Rhetorenedikt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VII. Rhetorenedikt</a:t>
            </a:r>
          </a:p>
        </p:txBody>
      </p:sp>
      <p:sp>
        <p:nvSpPr>
          <p:cNvPr id="216" name="Bemühen um innere Erneuerung der heidnischen Religion.…"/>
          <p:cNvSpPr txBox="1">
            <a:spLocks noGrp="1"/>
          </p:cNvSpPr>
          <p:nvPr>
            <p:ph type="body" sz="quarter" idx="1"/>
          </p:nvPr>
        </p:nvSpPr>
        <p:spPr>
          <a:xfrm>
            <a:off x="1257171" y="5683824"/>
            <a:ext cx="10934701" cy="60547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Bemühen um innere Erneuerung der heidnischen Religion. </a:t>
            </a:r>
          </a:p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Einfluss durch christliches Vorbild, der Kaiser wurde christlich erzogen (Julian 300 C).</a:t>
            </a:r>
          </a:p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Propagierung der Philanthropie.</a:t>
            </a:r>
          </a:p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Bewunderung der christlichen Armenfürsorge (Julian 305 C; 363 A).</a:t>
            </a:r>
          </a:p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Vorrang des Heidentums vor allen anderen Religionen ist historisch bedingt.</a:t>
            </a:r>
          </a:p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Heidnische Priester Vorbildcharakter: Theater, Zirkus und sittenlose Menschen sollten diese meiden.</a:t>
            </a:r>
          </a:p>
          <a:p>
            <a:pPr marL="333954" indent="-333954" defTabSz="528319">
              <a:lnSpc>
                <a:spcPct val="100000"/>
              </a:lnSpc>
              <a:spcBef>
                <a:spcPts val="2800"/>
              </a:spcBef>
              <a:buClr>
                <a:srgbClr val="BEBEBE"/>
              </a:buClr>
              <a:buSzPct val="125000"/>
              <a:buChar char="•"/>
              <a:defRPr sz="2688"/>
            </a:pPr>
            <a:r>
              <a:t>Moralische Tendenz Julians stimmt mit Kirchenvätern überein. </a:t>
            </a:r>
          </a:p>
        </p:txBody>
      </p:sp>
      <p:sp>
        <p:nvSpPr>
          <p:cNvPr id="217" name="Detail des gefallenen Königs aus dem vorherigen Relief"/>
          <p:cNvSpPr txBox="1"/>
          <p:nvPr/>
        </p:nvSpPr>
        <p:spPr>
          <a:xfrm>
            <a:off x="14239808" y="12114542"/>
            <a:ext cx="619696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Detail des gefallenen Königs aus dem vorherigen Relief</a:t>
            </a:r>
          </a:p>
        </p:txBody>
      </p:sp>
      <p:pic>
        <p:nvPicPr>
          <p:cNvPr id="218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9100" y="12075695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6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/>
          <a:stretch>
            <a:fillRect/>
          </a:stretch>
        </p:blipFill>
        <p:spPr>
          <a:xfrm>
            <a:off x="14123751" y="3575217"/>
            <a:ext cx="6468750" cy="852813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VIII. Neuplatonische Astraltheologie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VIII. Neuplatonische Astraltheologie</a:t>
            </a:r>
          </a:p>
        </p:txBody>
      </p:sp>
      <p:sp>
        <p:nvSpPr>
          <p:cNvPr id="222" name="Schrift über König Helios ist Beispiel für den Hellenismen Julian.…"/>
          <p:cNvSpPr txBox="1">
            <a:spLocks noGrp="1"/>
          </p:cNvSpPr>
          <p:nvPr>
            <p:ph type="body" sz="quarter" idx="1"/>
          </p:nvPr>
        </p:nvSpPr>
        <p:spPr>
          <a:xfrm>
            <a:off x="2001342" y="5435767"/>
            <a:ext cx="10934701" cy="60547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Schrift über König Helios ist Beispiel für den Hellenismen Julian.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Tradition des heidnischen Glaubens in Abgrenzung zu jungem christlichem Glauben.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Kein Unterschied zwischen Philosophie und Religion (Abneigung gegen die Naturwissenschaften bei Julian wie bei den Kirchenvätern: Julian148 B).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Julian als Anbeter des Sonnengottes Helios (Trinität aus physischer Erscheinung des Sonnenballs, dem mythischen Namen für diesen und der Idee des Helios).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Religiöse Heliozentrik mit höchstem Fest an der Wintersonnenwende, dem Weihnachtsfest also.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Griechischer Ursprung der Römer (Julian 153 A), ebenso das Römische Reich, die beste bisher auf Erden verwirklichte Staatsordnung.   </a:t>
            </a:r>
          </a:p>
        </p:txBody>
      </p:sp>
      <p:sp>
        <p:nvSpPr>
          <p:cNvPr id="223" name="Julian vor Ktesiphon. Ausschnitt aus einem Gebetbuch des 9. Jahrhunderts Gregors des Großen"/>
          <p:cNvSpPr txBox="1"/>
          <p:nvPr/>
        </p:nvSpPr>
        <p:spPr>
          <a:xfrm>
            <a:off x="14478989" y="12166683"/>
            <a:ext cx="619696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5B5854"/>
                </a:solidFill>
              </a:defRPr>
            </a:lvl1pPr>
          </a:lstStyle>
          <a:p>
            <a:r>
              <a:t>Julian vor Ktesiphon. Ausschnitt aus einem Gebetbuch des 9. Jahrhunderts Gregors des Großen</a:t>
            </a:r>
          </a:p>
        </p:txBody>
      </p:sp>
      <p:pic>
        <p:nvPicPr>
          <p:cNvPr id="224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6043" y="1159234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40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14047" y="4705993"/>
            <a:ext cx="10195279" cy="627009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IX. Der Perserfeldzu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IX. Der Perserfeldzug</a:t>
            </a:r>
          </a:p>
        </p:txBody>
      </p:sp>
      <p:sp>
        <p:nvSpPr>
          <p:cNvPr id="228" name="Aufbruch Mai 362 um die persischen Sassaniden an einem Zug nach Westen zu hindern.…"/>
          <p:cNvSpPr txBox="1">
            <a:spLocks noGrp="1"/>
          </p:cNvSpPr>
          <p:nvPr>
            <p:ph type="body" sz="quarter" idx="1"/>
          </p:nvPr>
        </p:nvSpPr>
        <p:spPr>
          <a:xfrm>
            <a:off x="736251" y="5212516"/>
            <a:ext cx="10934701" cy="605472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Aufbruch Mai 362 um die persischen Sassaniden an einem Zug nach Westen zu hindern.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Julian wollte militärische Stärker beweisen.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Erste Station war am 18. Juli 362 Antiochia, wo er Recht sprach.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In Antiochia gab es Konflikte mit der dortigen Bevölkerung. 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Der Kaiser nimmt sich daraufhin im sogenannten </a:t>
            </a:r>
            <a:r>
              <a:rPr i="1"/>
              <a:t>Misopogon </a:t>
            </a:r>
            <a:r>
              <a:t>(Der Barthasser) satirisch selbst aufs Korn.</a:t>
            </a:r>
          </a:p>
        </p:txBody>
      </p:sp>
      <p:sp>
        <p:nvSpPr>
          <p:cNvPr id="229" name="Karte zu Julians Perserfeldzug"/>
          <p:cNvSpPr txBox="1"/>
          <p:nvPr/>
        </p:nvSpPr>
        <p:spPr>
          <a:xfrm>
            <a:off x="14910116" y="11454268"/>
            <a:ext cx="619696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Karte zu Julians Perserfeldzug</a:t>
            </a:r>
          </a:p>
        </p:txBody>
      </p:sp>
      <p:pic>
        <p:nvPicPr>
          <p:cNvPr id="230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0952" y="1137806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00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/>
          <a:stretch>
            <a:fillRect/>
          </a:stretch>
        </p:blipFill>
        <p:spPr>
          <a:xfrm>
            <a:off x="12886132" y="6467484"/>
            <a:ext cx="10195279" cy="507725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IX. DEr Perserfeldzu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IX. DEr Perserfeldzug</a:t>
            </a:r>
          </a:p>
        </p:txBody>
      </p:sp>
      <p:sp>
        <p:nvSpPr>
          <p:cNvPr id="234" name="5. März 363 Aufbruch mit 65000 Mann, überschritt den Euphrat und nähert sich der Hauptstadt Ktesiphon. Eine dortige Schlacht entscheiden die Römer für sich.…"/>
          <p:cNvSpPr txBox="1">
            <a:spLocks noGrp="1"/>
          </p:cNvSpPr>
          <p:nvPr>
            <p:ph type="body" sz="quarter" idx="1"/>
          </p:nvPr>
        </p:nvSpPr>
        <p:spPr>
          <a:xfrm>
            <a:off x="2001342" y="5435767"/>
            <a:ext cx="10934701" cy="60547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263" indent="-365263" defTabSz="577850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40"/>
            </a:pPr>
            <a:r>
              <a:t>5. März 363 Aufbruch mit 65000 Mann, überschritt den Euphrat und nähert sich der Hauptstadt Ktesiphon. Eine dortige Schlacht entscheiden die Römer für sich.</a:t>
            </a:r>
          </a:p>
          <a:p>
            <a:pPr marL="365263" indent="-365263" defTabSz="577850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40"/>
            </a:pPr>
            <a:r>
              <a:t>Beim weiteren Weg den Tigris entlang stromaufwärts wird der Kaiser am 26. Juni 363 bei Maranga von einem Speer getroffen und starb kurz darauf. </a:t>
            </a:r>
          </a:p>
          <a:p>
            <a:pPr marL="365263" indent="-365263" defTabSz="577850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40"/>
            </a:pPr>
            <a:r>
              <a:t> Um den Tod des Kaisers gab es eine ungeheure Legendenbildung bereits kurz nach dem Tode des Kaisers.</a:t>
            </a:r>
          </a:p>
          <a:p>
            <a:pPr marL="365263" indent="-365263" defTabSz="577850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40"/>
            </a:pPr>
            <a:r>
              <a:t>Am bekanntesten bei Theodoret </a:t>
            </a:r>
            <a:r>
              <a:rPr i="1"/>
              <a:t>HE </a:t>
            </a:r>
            <a:r>
              <a:t>3,25 überlieferte Eingeständnis Julians, das auch von Henrik Ibsen aufgegriffen wurde: </a:t>
            </a:r>
            <a:r>
              <a:rPr i="1"/>
              <a:t>Du hast gesiegt, Galiläer</a:t>
            </a:r>
            <a:r>
              <a:t>!</a:t>
            </a:r>
          </a:p>
        </p:txBody>
      </p:sp>
      <p:sp>
        <p:nvSpPr>
          <p:cNvPr id="235" name="Münze Shapur II."/>
          <p:cNvSpPr txBox="1"/>
          <p:nvPr/>
        </p:nvSpPr>
        <p:spPr>
          <a:xfrm>
            <a:off x="14910116" y="12046148"/>
            <a:ext cx="619696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Münze Shapur II.</a:t>
            </a:r>
          </a:p>
        </p:txBody>
      </p:sp>
      <p:pic>
        <p:nvPicPr>
          <p:cNvPr id="236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7225" y="492760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40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0754" y="4190999"/>
            <a:ext cx="5109634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0. Einführu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0. Einführung </a:t>
            </a:r>
          </a:p>
        </p:txBody>
      </p:sp>
      <p:sp>
        <p:nvSpPr>
          <p:cNvPr id="132" name="Flavius Claudius Iulianus (* Ende 331 in Konstantinopel): letzter Sproß der constantinischen Familie.…"/>
          <p:cNvSpPr txBox="1">
            <a:spLocks noGrp="1"/>
          </p:cNvSpPr>
          <p:nvPr>
            <p:ph type="body" sz="half" idx="1"/>
          </p:nvPr>
        </p:nvSpPr>
        <p:spPr>
          <a:xfrm>
            <a:off x="12687300" y="4122536"/>
            <a:ext cx="10744200" cy="79502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95714" indent="-495714" defTabSz="784225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3989">
                <a:solidFill>
                  <a:srgbClr val="5B5854"/>
                </a:solidFill>
              </a:defRPr>
            </a:pPr>
            <a:r>
              <a:t>Flavius Claudius Iulianus (* Ende 331 in Konstantinopel): letzter Sproß der constantinischen Familie.</a:t>
            </a:r>
          </a:p>
          <a:p>
            <a:pPr marL="495714" indent="-495714" defTabSz="784225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3989">
                <a:solidFill>
                  <a:srgbClr val="5B5854"/>
                </a:solidFill>
              </a:defRPr>
            </a:pPr>
            <a:r>
              <a:t>Julians Mutter Basilina arianischen Glaubens; Vater </a:t>
            </a:r>
            <a:r>
              <a:rPr i="1"/>
              <a:t>vir nobilissimus </a:t>
            </a:r>
            <a:r>
              <a:t>unter Constantin.</a:t>
            </a:r>
          </a:p>
          <a:p>
            <a:pPr marL="495714" indent="-495714" defTabSz="784225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3989">
                <a:solidFill>
                  <a:srgbClr val="5B5854"/>
                </a:solidFill>
              </a:defRPr>
            </a:pPr>
            <a:r>
              <a:t>Julians Erziehung durch Eusebios von Nikomedien; seine Muttersprache war griechisch.</a:t>
            </a:r>
          </a:p>
          <a:p>
            <a:pPr marL="495714" indent="-495714" defTabSz="784225">
              <a:spcBef>
                <a:spcPts val="4200"/>
              </a:spcBef>
              <a:buClr>
                <a:srgbClr val="BEBEBE"/>
              </a:buClr>
              <a:buSzPct val="125000"/>
              <a:buChar char="•"/>
              <a:defRPr sz="3989">
                <a:solidFill>
                  <a:srgbClr val="5B5854"/>
                </a:solidFill>
              </a:defRPr>
            </a:pPr>
            <a:r>
              <a:t>Zwischen 342 und 348 Aufenthalt mit Gallus auf kaiserlicher Domäne </a:t>
            </a:r>
            <a:r>
              <a:rPr i="1"/>
              <a:t>Macellum </a:t>
            </a:r>
            <a:r>
              <a:t>bei Caesarea in Kappadokien.</a:t>
            </a:r>
          </a:p>
        </p:txBody>
      </p:sp>
      <p:sp>
        <p:nvSpPr>
          <p:cNvPr id="133" name="Büste Constantins des Großen; Vatikanische Museen, Vatikan"/>
          <p:cNvSpPr txBox="1"/>
          <p:nvPr/>
        </p:nvSpPr>
        <p:spPr>
          <a:xfrm>
            <a:off x="3010433" y="12268199"/>
            <a:ext cx="713027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Büste Constantins des Großen; Vatikanische Museen, Vatikan</a:t>
            </a:r>
          </a:p>
        </p:txBody>
      </p:sp>
      <p:pic>
        <p:nvPicPr>
          <p:cNvPr id="134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3093" y="781188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73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1177" y="3421255"/>
            <a:ext cx="5622337" cy="8312368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IX. DEr Perserfeldzu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IX. DEr Perserfeldzug</a:t>
            </a:r>
          </a:p>
        </p:txBody>
      </p:sp>
      <p:sp>
        <p:nvSpPr>
          <p:cNvPr id="240" name="Bestürzung der Heiden, Jubel der Christen.…"/>
          <p:cNvSpPr txBox="1">
            <a:spLocks noGrp="1"/>
          </p:cNvSpPr>
          <p:nvPr>
            <p:ph type="body" sz="quarter" idx="1"/>
          </p:nvPr>
        </p:nvSpPr>
        <p:spPr>
          <a:xfrm>
            <a:off x="1772742" y="5435568"/>
            <a:ext cx="10934701" cy="60547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Bestürzung der Heiden, Jubel der Christen.</a:t>
            </a:r>
          </a:p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Literarische Hinterlassenschaft des Kaisers wurde gesammelt, die umfangreicher und vielseitiger ist als die irgendeines anderen Kaisers. </a:t>
            </a:r>
          </a:p>
          <a:p>
            <a:pPr marL="511368" indent="-511368" defTabSz="808990">
              <a:lnSpc>
                <a:spcPct val="100000"/>
              </a:lnSpc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16"/>
            </a:pPr>
            <a:r>
              <a:t>Außer Cicero, Marcus Aurelius und Augustinus ist keine Persönlichkeit aus dem eigenen Schrifttum besser bekannt.</a:t>
            </a:r>
          </a:p>
        </p:txBody>
      </p:sp>
      <p:sp>
        <p:nvSpPr>
          <p:cNvPr id="241" name="Battista Cavalieri (1583): From Romanorum Imperatorum Effigies"/>
          <p:cNvSpPr txBox="1"/>
          <p:nvPr/>
        </p:nvSpPr>
        <p:spPr>
          <a:xfrm>
            <a:off x="12726195" y="12140701"/>
            <a:ext cx="815268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Battista Cavalieri (1583): From Romanorum Imperatorum Effigies </a:t>
            </a:r>
          </a:p>
        </p:txBody>
      </p:sp>
      <p:pic>
        <p:nvPicPr>
          <p:cNvPr id="242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6195" y="789143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5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7029" y="4133800"/>
            <a:ext cx="6216413" cy="770132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IX. DEr Perserfeldzu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IX. DEr Perserfeldzug</a:t>
            </a:r>
          </a:p>
        </p:txBody>
      </p:sp>
      <p:sp>
        <p:nvSpPr>
          <p:cNvPr id="246" name="Früheste Lobreden sind Reden auf Constantius II und Eusebia. Diese sind wichtig als Nachrichtenquelle für die Lage des Reiches in Gallien.…"/>
          <p:cNvSpPr txBox="1">
            <a:spLocks noGrp="1"/>
          </p:cNvSpPr>
          <p:nvPr>
            <p:ph type="body" sz="quarter" idx="1"/>
          </p:nvPr>
        </p:nvSpPr>
        <p:spPr>
          <a:xfrm>
            <a:off x="2001342" y="5435767"/>
            <a:ext cx="10934701" cy="6054726"/>
          </a:xfrm>
          <a:prstGeom prst="rect">
            <a:avLst/>
          </a:prstGeom>
        </p:spPr>
        <p:txBody>
          <a:bodyPr/>
          <a:lstStyle/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Früheste Lobreden sind Reden auf Constantius II und Eusebia. Diese sind wichtig als Nachrichtenquelle für die Lage des Reiches in Gallien.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Nachfolgende Gruppe von Reden: Prosahymnen auf Helios und die Göttermutter von Pessinus. 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Kampfschrift gegen Bildungsfeindlichkeit der Kyniker und gegen die </a:t>
            </a:r>
            <a:r>
              <a:rPr i="1"/>
              <a:t>Galiläer </a:t>
            </a:r>
            <a:r>
              <a:t>(d.h. Christen).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Satire über die römischen Kaiser.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rPr i="1"/>
              <a:t>Misopogon</a:t>
            </a:r>
            <a:r>
              <a:t> (Der Barthasser).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Briefe Julians (insgesamt 83 Briefe)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Philosophische Sendschreiben: An Themistios, an die Athener und an einen unbekannten Priester.</a:t>
            </a:r>
          </a:p>
          <a:p>
            <a:pPr marL="266120" indent="-266120" defTabSz="421004">
              <a:lnSpc>
                <a:spcPct val="100000"/>
              </a:lnSpc>
              <a:spcBef>
                <a:spcPts val="2200"/>
              </a:spcBef>
              <a:buClr>
                <a:srgbClr val="BEBEBE"/>
              </a:buClr>
              <a:buSzPct val="125000"/>
              <a:buChar char="•"/>
              <a:defRPr sz="2142"/>
            </a:pPr>
            <a:r>
              <a:t>Stoisches Sinngedicht: </a:t>
            </a:r>
            <a:r>
              <a:rPr i="1"/>
              <a:t>Laß dich tragen, wohin das Schicksal dich tragen will. Wenn du dich dagegen emporst, schadest du dir allein. Denn trotzdem trägt dich das Schicksal, wohin es dich tragen will </a:t>
            </a:r>
            <a:r>
              <a:t>(überliefert bei Seneca Ep. 107,11).</a:t>
            </a:r>
          </a:p>
        </p:txBody>
      </p:sp>
      <p:sp>
        <p:nvSpPr>
          <p:cNvPr id="247" name="Die Apostelkirche in Konstantinopel…"/>
          <p:cNvSpPr txBox="1"/>
          <p:nvPr/>
        </p:nvSpPr>
        <p:spPr>
          <a:xfrm>
            <a:off x="14046714" y="12009735"/>
            <a:ext cx="619696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/>
            </a:pPr>
            <a:r>
              <a:t>Die Apostelkirche in Konstantinopel </a:t>
            </a:r>
          </a:p>
          <a:p>
            <a:pPr>
              <a:defRPr sz="2200"/>
            </a:pPr>
            <a:r>
              <a:t>Abbildung im Vatikanischen Kodex (1162)</a:t>
            </a:r>
          </a:p>
        </p:txBody>
      </p:sp>
      <p:pic>
        <p:nvPicPr>
          <p:cNvPr id="248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0785" y="1149049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8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/>
          <a:stretch>
            <a:fillRect/>
          </a:stretch>
        </p:blipFill>
        <p:spPr>
          <a:xfrm>
            <a:off x="12910938" y="5985699"/>
            <a:ext cx="10195280" cy="495451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X. Zusammenfassun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X. Zusammenfassung</a:t>
            </a:r>
          </a:p>
        </p:txBody>
      </p:sp>
      <p:sp>
        <p:nvSpPr>
          <p:cNvPr id="252" name="Julian hat gegen seine Zeit gearbeitet und ist gescheitert: gegen Germanen und Perser, gegen Absolutismus und Bürokratie, gegen den populären Zynismus und gegen das Christentum.…"/>
          <p:cNvSpPr txBox="1">
            <a:spLocks noGrp="1"/>
          </p:cNvSpPr>
          <p:nvPr>
            <p:ph type="body" sz="quarter" idx="1"/>
          </p:nvPr>
        </p:nvSpPr>
        <p:spPr>
          <a:xfrm>
            <a:off x="2001342" y="5435767"/>
            <a:ext cx="10934701" cy="60547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Julian hat gegen seine Zeit gearbeitet und ist gescheitert: gegen Germanen und Perser, gegen Absolutismus und Bürokratie, gegen den populären Zynismus und gegen das Christentum.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Eindruck auf Zeitgenossen und die Nachwelt. Heiden: </a:t>
            </a:r>
            <a:r>
              <a:rPr i="1"/>
              <a:t>vir egregius et rem publicam insigniter moderaturus </a:t>
            </a:r>
            <a:r>
              <a:t>(ein hervorragender Mann, der das Reich vorzüglich verwaltete).</a:t>
            </a:r>
          </a:p>
          <a:p>
            <a:pPr marL="422661" indent="-422661" defTabSz="668655">
              <a:lnSpc>
                <a:spcPct val="100000"/>
              </a:lnSpc>
              <a:spcBef>
                <a:spcPts val="3600"/>
              </a:spcBef>
              <a:buClr>
                <a:srgbClr val="BEBEBE"/>
              </a:buClr>
              <a:buSzPct val="125000"/>
              <a:buChar char="•"/>
              <a:defRPr sz="3402"/>
            </a:pPr>
            <a:r>
              <a:t>Respekt auch vonseiten der Christen: Orosius 7,30,2; Prudentius (</a:t>
            </a:r>
            <a:r>
              <a:rPr i="1"/>
              <a:t>Apoth. </a:t>
            </a:r>
            <a:r>
              <a:t>450f); Jordanes (</a:t>
            </a:r>
            <a:r>
              <a:rPr i="1"/>
              <a:t>Rom. </a:t>
            </a:r>
            <a:r>
              <a:t>304).</a:t>
            </a:r>
          </a:p>
        </p:txBody>
      </p:sp>
      <p:sp>
        <p:nvSpPr>
          <p:cNvPr id="253" name="Solidus des Iulian…"/>
          <p:cNvSpPr txBox="1"/>
          <p:nvPr/>
        </p:nvSpPr>
        <p:spPr>
          <a:xfrm>
            <a:off x="13471385" y="10600991"/>
            <a:ext cx="9441812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/>
            </a:pPr>
            <a:r>
              <a:t>Solidus des Iulian</a:t>
            </a:r>
          </a:p>
          <a:p>
            <a:pPr>
              <a:defRPr sz="2200"/>
            </a:pPr>
            <a:r>
              <a:t>FL CL IVLIANVS PP AVG, Büste mit Diadem, drapiert und kürassiert nach rechts</a:t>
            </a:r>
          </a:p>
          <a:p>
            <a:pPr>
              <a:defRPr sz="2200"/>
            </a:pPr>
            <a:r>
              <a:t>VIRTVS EXERCITVS ROMANORVUM Soldat steht rechts mit  Trophäe auf der Schulter, mit dem Kopf nach links gewandt und legt seine Hand auf den Kopf eines Gefangenen der links kniet</a:t>
            </a:r>
          </a:p>
          <a:p>
            <a:pPr>
              <a:defRPr sz="2200"/>
            </a:pPr>
            <a:r>
              <a:t>SIRM im Abschnitt </a:t>
            </a:r>
          </a:p>
          <a:p>
            <a:pPr>
              <a:defRPr sz="2200"/>
            </a:pPr>
            <a:r>
              <a:t>RIC VIII 95.  </a:t>
            </a:r>
          </a:p>
        </p:txBody>
      </p:sp>
      <p:pic>
        <p:nvPicPr>
          <p:cNvPr id="254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8578" y="543541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60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97605" y="4288432"/>
            <a:ext cx="5621875" cy="754243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X. Zusammenfassun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X. Zusammenfassung</a:t>
            </a:r>
          </a:p>
        </p:txBody>
      </p:sp>
      <p:sp>
        <p:nvSpPr>
          <p:cNvPr id="258" name="Julianfeindliche Literatur etwa bei Johannes Chrysostomos und Gregor von Nazianz. Sozomenos 6,2,13 (Gottes Zorn über Julian durch Naturkatastrophen). Theodoret (HR 2): hässliches, stinkendes Schwein; Hieronymus (ep. 70) bezeichnet ihn als wütenden Hund.…"/>
          <p:cNvSpPr txBox="1">
            <a:spLocks noGrp="1"/>
          </p:cNvSpPr>
          <p:nvPr>
            <p:ph type="body" sz="quarter" idx="1"/>
          </p:nvPr>
        </p:nvSpPr>
        <p:spPr>
          <a:xfrm>
            <a:off x="1721942" y="5032375"/>
            <a:ext cx="10934701" cy="605472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70481" indent="-370481" defTabSz="586104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82"/>
            </a:pPr>
            <a:r>
              <a:t>Julianfeindliche Literatur etwa bei Johannes Chrysostomos und Gregor von Nazianz. Sozomenos 6,2,13 (Gottes Zorn über Julian durch Naturkatastrophen). Theodoret</a:t>
            </a:r>
            <a:r>
              <a:rPr i="1"/>
              <a:t> </a:t>
            </a:r>
            <a:r>
              <a:t>(</a:t>
            </a:r>
            <a:r>
              <a:rPr i="1"/>
              <a:t>HR</a:t>
            </a:r>
            <a:r>
              <a:t> 2): hässliches, stinkendes Schwein; Hieronymus (</a:t>
            </a:r>
            <a:r>
              <a:rPr i="1"/>
              <a:t>ep. </a:t>
            </a:r>
            <a:r>
              <a:t>70) bezeichnet ihn als </a:t>
            </a:r>
            <a:r>
              <a:rPr i="1"/>
              <a:t>wütenden Hund</a:t>
            </a:r>
            <a:r>
              <a:t>.</a:t>
            </a:r>
          </a:p>
          <a:p>
            <a:pPr marL="370481" indent="-370481" defTabSz="586104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82"/>
            </a:pPr>
            <a:r>
              <a:t>6. Jahrhundert: zwei syrische Romane über Julian</a:t>
            </a:r>
          </a:p>
          <a:p>
            <a:pPr marL="370481" indent="-370481" defTabSz="586104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82"/>
            </a:pPr>
            <a:r>
              <a:t>Mittelalter: Julians Untergang als erbaulich dargestellt (Otto von Freising, </a:t>
            </a:r>
            <a:r>
              <a:rPr i="1"/>
              <a:t>Kaiserchronik</a:t>
            </a:r>
            <a:r>
              <a:t>).</a:t>
            </a:r>
          </a:p>
          <a:p>
            <a:pPr marL="370481" indent="-370481" defTabSz="586104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82"/>
            </a:pPr>
            <a:r>
              <a:t>Im Humanismus ausgeglichenere Bewertung.</a:t>
            </a:r>
          </a:p>
          <a:p>
            <a:pPr marL="370481" indent="-370481" defTabSz="586104">
              <a:lnSpc>
                <a:spcPct val="100000"/>
              </a:lnSpc>
              <a:spcBef>
                <a:spcPts val="3100"/>
              </a:spcBef>
              <a:buClr>
                <a:srgbClr val="BEBEBE"/>
              </a:buClr>
              <a:buSzPct val="125000"/>
              <a:buChar char="•"/>
              <a:defRPr sz="2982"/>
            </a:pPr>
            <a:r>
              <a:t>16. Jahrhundert positive Bewertung: Erasmus von Rotterdam, Jean Bodin. Sympathisanten vor allem in Frankreich.</a:t>
            </a:r>
          </a:p>
        </p:txBody>
      </p:sp>
      <p:sp>
        <p:nvSpPr>
          <p:cNvPr id="259" name="Ikone des Athanasios"/>
          <p:cNvSpPr txBox="1"/>
          <p:nvPr/>
        </p:nvSpPr>
        <p:spPr>
          <a:xfrm>
            <a:off x="14910116" y="12248050"/>
            <a:ext cx="619696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Ikone des Athanasios</a:t>
            </a:r>
          </a:p>
        </p:txBody>
      </p:sp>
      <p:pic>
        <p:nvPicPr>
          <p:cNvPr id="260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1374" y="112593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1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/>
          <a:stretch>
            <a:fillRect/>
          </a:stretch>
        </p:blipFill>
        <p:spPr>
          <a:xfrm>
            <a:off x="13881297" y="6387412"/>
            <a:ext cx="7762502" cy="367942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X. Zusammenfassung"/>
          <p:cNvSpPr txBox="1">
            <a:spLocks noGrp="1"/>
          </p:cNvSpPr>
          <p:nvPr>
            <p:ph type="title"/>
          </p:nvPr>
        </p:nvSpPr>
        <p:spPr>
          <a:xfrm>
            <a:off x="1079500" y="901700"/>
            <a:ext cx="22682200" cy="3057525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X. Zusammenfassung</a:t>
            </a:r>
          </a:p>
        </p:txBody>
      </p:sp>
      <p:sp>
        <p:nvSpPr>
          <p:cNvPr id="264" name="Julian Liebling der Aufklärer: philosophische Neigungen und antiklerikale Politik.…"/>
          <p:cNvSpPr txBox="1">
            <a:spLocks noGrp="1"/>
          </p:cNvSpPr>
          <p:nvPr>
            <p:ph type="body" sz="quarter" idx="1"/>
          </p:nvPr>
        </p:nvSpPr>
        <p:spPr>
          <a:xfrm>
            <a:off x="2001342" y="5435767"/>
            <a:ext cx="10934701" cy="60547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/>
            </a:pPr>
            <a:r>
              <a:t>Julian Liebling der Aufklärer: philosophische Neigungen und antiklerikale Politik.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 i="1"/>
            </a:pPr>
            <a:r>
              <a:t>Man hat von repräsentativen Menschen gesprochen; in niemand aber haben sich jemals die auseinandergehenden, einander widersprechenden Tendenzen einer Zeit stärker repräsentiert als in Julian die der seinen. Es war die Epoche des größten Umschwungs</a:t>
            </a:r>
            <a:r>
              <a:rPr i="0"/>
              <a:t> (Leopold von Ranke, Weltgeschichte IV, 1883, S. 123).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 i="1"/>
            </a:pPr>
            <a:r>
              <a:rPr i="0"/>
              <a:t>Neuere Forschung: Hochschätzung als Mensch, Julianes Politik allerdings aussichtslos. Julian soll selbst gesagt haben:</a:t>
            </a:r>
            <a:r>
              <a:t> Die Unfähigkeit zur Unterscheidung zwischen dem Möglichen und dem Unmöglichen ist die gefährlichste Form des Wahnsinns</a:t>
            </a:r>
            <a:r>
              <a:rPr i="0"/>
              <a:t> (Bidez, Julian der Abtrünnige, 1940, S. 199).</a:t>
            </a:r>
          </a:p>
          <a:p>
            <a:pPr marL="318300" indent="-318300" defTabSz="503555">
              <a:lnSpc>
                <a:spcPct val="100000"/>
              </a:lnSpc>
              <a:spcBef>
                <a:spcPts val="2700"/>
              </a:spcBef>
              <a:buClr>
                <a:srgbClr val="BEBEBE"/>
              </a:buClr>
              <a:buSzPct val="125000"/>
              <a:buChar char="•"/>
              <a:defRPr sz="2562" i="1"/>
            </a:pPr>
            <a:r>
              <a:rPr i="0"/>
              <a:t>Hätte Julian länger geherrscht, wäre vermutlich ein Nebeneinander zwischen Heidentum und Christentum entstanden: </a:t>
            </a:r>
            <a:r>
              <a:t>So wie der Tod Hektors das Ende Trojas ankündigt, so weist der Tod Julians voraus auf den Untergang Roms</a:t>
            </a:r>
            <a:r>
              <a:rPr i="0"/>
              <a:t> (Libanios or. 17,3).   </a:t>
            </a:r>
            <a:r>
              <a:t> </a:t>
            </a:r>
          </a:p>
        </p:txBody>
      </p:sp>
      <p:sp>
        <p:nvSpPr>
          <p:cNvPr id="265" name="Münze des Iovian, des Nachfolgers von Iulian.…"/>
          <p:cNvSpPr txBox="1"/>
          <p:nvPr/>
        </p:nvSpPr>
        <p:spPr>
          <a:xfrm>
            <a:off x="14489608" y="10269570"/>
            <a:ext cx="6196968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200"/>
            </a:pPr>
            <a:r>
              <a:t>Münze des Iovian, des Nachfolgers von Iulian.</a:t>
            </a:r>
          </a:p>
          <a:p>
            <a:pPr>
              <a:defRPr sz="2200"/>
            </a:pPr>
            <a:r>
              <a:t>AR Siliqua</a:t>
            </a:r>
          </a:p>
          <a:p>
            <a:pPr>
              <a:defRPr sz="2200"/>
            </a:pPr>
            <a:r>
              <a:t>D N IOVIANVS PF AUG, Büste mit Diadem, datiert und kürassiert nach rechts</a:t>
            </a:r>
          </a:p>
          <a:p>
            <a:pPr>
              <a:defRPr sz="2200"/>
            </a:pPr>
            <a:r>
              <a:t>VOT V MVLT X im Inneren eines Lorbeerkranzes</a:t>
            </a:r>
          </a:p>
          <a:p>
            <a:pPr>
              <a:defRPr sz="2200"/>
            </a:pPr>
            <a:r>
              <a:t>SMN im Abschnitt</a:t>
            </a:r>
          </a:p>
        </p:txBody>
      </p:sp>
      <p:pic>
        <p:nvPicPr>
          <p:cNvPr id="266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8092" y="515001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25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27344" y="4461933"/>
            <a:ext cx="3787566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I. Iulians Jugend"/>
          <p:cNvSpPr txBox="1">
            <a:spLocks noGrp="1"/>
          </p:cNvSpPr>
          <p:nvPr>
            <p:ph type="title"/>
          </p:nvPr>
        </p:nvSpPr>
        <p:spPr>
          <a:xfrm>
            <a:off x="766233" y="1049866"/>
            <a:ext cx="22479001" cy="26797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I. Iulians Jugend</a:t>
            </a:r>
          </a:p>
        </p:txBody>
      </p:sp>
      <p:sp>
        <p:nvSpPr>
          <p:cNvPr id="138" name="348 Rückkehr nach Konstantinopel und Aufenthalt bei dem christlichen Rhetor Hekebolios in Nikomedien.…"/>
          <p:cNvSpPr txBox="1">
            <a:spLocks noGrp="1"/>
          </p:cNvSpPr>
          <p:nvPr>
            <p:ph type="body" sz="half" idx="1"/>
          </p:nvPr>
        </p:nvSpPr>
        <p:spPr>
          <a:xfrm>
            <a:off x="2127412" y="4627910"/>
            <a:ext cx="10744201" cy="7950201"/>
          </a:xfrm>
          <a:prstGeom prst="rect">
            <a:avLst/>
          </a:prstGeom>
        </p:spPr>
        <p:txBody>
          <a:bodyPr/>
          <a:lstStyle/>
          <a:p>
            <a:pPr marL="375699" indent="-375699" defTabSz="594360">
              <a:spcBef>
                <a:spcPts val="3200"/>
              </a:spcBef>
              <a:buClr>
                <a:srgbClr val="BEBEBE"/>
              </a:buClr>
              <a:buSzPct val="125000"/>
              <a:buChar char="•"/>
              <a:defRPr sz="3024"/>
            </a:pPr>
            <a:r>
              <a:t>348 Rückkehr nach Konstantinopel und Aufenthalt bei dem christlichen Rhetor Hekebolios in Nikomedien.</a:t>
            </a:r>
          </a:p>
          <a:p>
            <a:pPr marL="375699" indent="-375699" defTabSz="594360">
              <a:spcBef>
                <a:spcPts val="3200"/>
              </a:spcBef>
              <a:buClr>
                <a:srgbClr val="BEBEBE"/>
              </a:buClr>
              <a:buSzPct val="125000"/>
              <a:buChar char="•"/>
              <a:defRPr sz="3024"/>
            </a:pPr>
            <a:r>
              <a:t>Dort lernte er den Heiden Libanios aus Antiochia kennen, der ihm zum väterlichen Freund wurde.</a:t>
            </a:r>
          </a:p>
          <a:p>
            <a:pPr marL="375699" indent="-375699" defTabSz="594360">
              <a:spcBef>
                <a:spcPts val="3200"/>
              </a:spcBef>
              <a:buClr>
                <a:srgbClr val="BEBEBE"/>
              </a:buClr>
              <a:buSzPct val="125000"/>
              <a:buChar char="•"/>
              <a:defRPr sz="3024"/>
            </a:pPr>
            <a:r>
              <a:t>Nach Ernennung des Gallus zum Caesar studiert Julian griechische Literatur und verfasst sich seine eigenen Werke in griechischer Sprache.</a:t>
            </a:r>
          </a:p>
          <a:p>
            <a:pPr marL="375699" indent="-375699" defTabSz="594360">
              <a:spcBef>
                <a:spcPts val="3200"/>
              </a:spcBef>
              <a:buClr>
                <a:srgbClr val="BEBEBE"/>
              </a:buClr>
              <a:buSzPct val="125000"/>
              <a:buChar char="•"/>
              <a:defRPr sz="3024"/>
            </a:pPr>
            <a:r>
              <a:t>Zwischen 351 bis 355 Julian Hörer verschiedener griechischer Rhetoren</a:t>
            </a:r>
          </a:p>
          <a:p>
            <a:pPr marL="375699" indent="-375699" defTabSz="594360">
              <a:spcBef>
                <a:spcPts val="3200"/>
              </a:spcBef>
              <a:buClr>
                <a:srgbClr val="BEBEBE"/>
              </a:buClr>
              <a:buSzPct val="125000"/>
              <a:buChar char="•"/>
              <a:defRPr sz="3024"/>
            </a:pPr>
            <a:r>
              <a:t>Rückkehr zum Götterglauben im Jahr 351: </a:t>
            </a:r>
            <a:r>
              <a:rPr i="1"/>
              <a:t>ein griechischer Löwe in einer christlichen Eselshaut </a:t>
            </a:r>
            <a:r>
              <a:t>(Libanios, or. 18,19): Iulian Apostata (der Abtrünnige).</a:t>
            </a:r>
          </a:p>
        </p:txBody>
      </p:sp>
      <p:sp>
        <p:nvSpPr>
          <p:cNvPr id="139" name="Teil eines Briefes des Kaisers Julian an Saturninuns Salustius (CIL III 459; Epigraphisches Museum, Athen."/>
          <p:cNvSpPr txBox="1"/>
          <p:nvPr/>
        </p:nvSpPr>
        <p:spPr>
          <a:xfrm>
            <a:off x="13885355" y="12257616"/>
            <a:ext cx="66715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5B5854"/>
                </a:solidFill>
              </a:defRPr>
            </a:lvl1pPr>
          </a:lstStyle>
          <a:p>
            <a:r>
              <a:t>Teil eines Briefes des Kaisers Julian an Saturninuns Salustius (CIL III 459; Epigraphisches Museum, Athen.</a:t>
            </a:r>
          </a:p>
        </p:txBody>
      </p:sp>
      <p:pic>
        <p:nvPicPr>
          <p:cNvPr id="140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9604" y="803150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66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19553" y="4667324"/>
            <a:ext cx="6479694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II. Iulian als Caesar in Gallien"/>
          <p:cNvSpPr txBox="1">
            <a:spLocks noGrp="1"/>
          </p:cNvSpPr>
          <p:nvPr>
            <p:ph type="title"/>
          </p:nvPr>
        </p:nvSpPr>
        <p:spPr>
          <a:xfrm>
            <a:off x="1375833" y="825500"/>
            <a:ext cx="22479001" cy="26797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II. Iulian als Caesar in Gallien</a:t>
            </a:r>
          </a:p>
        </p:txBody>
      </p:sp>
      <p:sp>
        <p:nvSpPr>
          <p:cNvPr id="144" name="Julian erhält 355 Erlaubnis zum Studium nach Athen zu gehen, hört in der Akademie Priscus und besucht Schulen in Korinths und Sparta.…"/>
          <p:cNvSpPr txBox="1">
            <a:spLocks noGrp="1"/>
          </p:cNvSpPr>
          <p:nvPr>
            <p:ph type="body" sz="half" idx="1"/>
          </p:nvPr>
        </p:nvSpPr>
        <p:spPr>
          <a:xfrm>
            <a:off x="1813566" y="4578424"/>
            <a:ext cx="10744201" cy="79502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Julian erhält 355 Erlaubnis zum Studium nach Athen zu gehen, hört in der Akademie Priscus und besucht Schulen in Korinths und Sparta.</a:t>
            </a:r>
          </a:p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Einweihung in die Eleusinischen Mysterien.</a:t>
            </a:r>
          </a:p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Julian nach außen hin Christ (Kontakt mit späteren Kirchenvätern Bazillus von Caesarea und Gregor von Nazianz).</a:t>
            </a:r>
          </a:p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Am 6. November 355 Berufung zum Caesar in Gallien. Ein Heermeister und ein Beamtenstab zur Überwachung wurde ihm mitgegeben. </a:t>
            </a:r>
          </a:p>
        </p:txBody>
      </p:sp>
      <p:sp>
        <p:nvSpPr>
          <p:cNvPr id="145" name="Votivtafel aus Eleusis mit Darstellung der Mysterien; Archäologisches Nationalmuseum, Athen."/>
          <p:cNvSpPr txBox="1"/>
          <p:nvPr/>
        </p:nvSpPr>
        <p:spPr>
          <a:xfrm>
            <a:off x="13820043" y="12360312"/>
            <a:ext cx="847871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Votivtafel aus Eleusis mit Darstellung der Mysterien; Archäologisches Nationalmuseum, Athen.</a:t>
            </a:r>
          </a:p>
        </p:txBody>
      </p:sp>
      <p:pic>
        <p:nvPicPr>
          <p:cNvPr id="146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8542" y="826777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05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15828" y="4736024"/>
            <a:ext cx="10744201" cy="712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II. Iulian als Caesar in Gallien"/>
          <p:cNvSpPr txBox="1">
            <a:spLocks noGrp="1"/>
          </p:cNvSpPr>
          <p:nvPr>
            <p:ph type="title"/>
          </p:nvPr>
        </p:nvSpPr>
        <p:spPr>
          <a:xfrm>
            <a:off x="1350433" y="939800"/>
            <a:ext cx="22479001" cy="26797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II. Iulian als Caesar in Gallien</a:t>
            </a:r>
          </a:p>
        </p:txBody>
      </p:sp>
      <p:sp>
        <p:nvSpPr>
          <p:cNvPr id="150" name="Franken plünderten Köln und hatten sich Teilen Nordgalliens bemächtigt.…"/>
          <p:cNvSpPr txBox="1">
            <a:spLocks noGrp="1"/>
          </p:cNvSpPr>
          <p:nvPr>
            <p:ph type="body" sz="half" idx="1"/>
          </p:nvPr>
        </p:nvSpPr>
        <p:spPr>
          <a:xfrm>
            <a:off x="1508843" y="4627910"/>
            <a:ext cx="10744201" cy="79502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1789" indent="-401789" defTabSz="635634"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rPr dirty="0"/>
              <a:t>Franken </a:t>
            </a:r>
            <a:r>
              <a:rPr dirty="0" err="1"/>
              <a:t>plünderten</a:t>
            </a:r>
            <a:r>
              <a:rPr dirty="0"/>
              <a:t> Köln und </a:t>
            </a:r>
            <a:r>
              <a:rPr dirty="0" err="1"/>
              <a:t>hatten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Teilen</a:t>
            </a:r>
            <a:r>
              <a:rPr dirty="0"/>
              <a:t> </a:t>
            </a:r>
            <a:r>
              <a:rPr dirty="0" err="1"/>
              <a:t>Nordgalliens</a:t>
            </a:r>
            <a:r>
              <a:rPr dirty="0"/>
              <a:t> </a:t>
            </a:r>
            <a:r>
              <a:rPr dirty="0" err="1"/>
              <a:t>bemächtigt</a:t>
            </a:r>
            <a:r>
              <a:rPr dirty="0"/>
              <a:t>.</a:t>
            </a:r>
          </a:p>
          <a:p>
            <a:pPr marL="401789" indent="-401789" defTabSz="635634"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rPr dirty="0" err="1"/>
              <a:t>Alemannen</a:t>
            </a:r>
            <a:r>
              <a:rPr dirty="0"/>
              <a:t> links des </a:t>
            </a:r>
            <a:r>
              <a:rPr dirty="0" err="1"/>
              <a:t>Rheins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Raubzügen</a:t>
            </a:r>
            <a:r>
              <a:rPr dirty="0"/>
              <a:t> bis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Mittelgallien</a:t>
            </a:r>
            <a:r>
              <a:rPr dirty="0"/>
              <a:t>.</a:t>
            </a:r>
          </a:p>
          <a:p>
            <a:pPr marL="401789" indent="-401789" defTabSz="635634"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rPr dirty="0" err="1"/>
              <a:t>Britannien</a:t>
            </a:r>
            <a:r>
              <a:rPr dirty="0"/>
              <a:t> von </a:t>
            </a:r>
            <a:r>
              <a:rPr dirty="0" err="1"/>
              <a:t>Scoten</a:t>
            </a:r>
            <a:r>
              <a:rPr dirty="0"/>
              <a:t> und </a:t>
            </a:r>
            <a:r>
              <a:rPr dirty="0" err="1"/>
              <a:t>Picten</a:t>
            </a:r>
            <a:r>
              <a:rPr dirty="0"/>
              <a:t> </a:t>
            </a:r>
            <a:r>
              <a:rPr dirty="0" err="1"/>
              <a:t>bedroht</a:t>
            </a:r>
            <a:r>
              <a:rPr dirty="0"/>
              <a:t>.</a:t>
            </a:r>
          </a:p>
          <a:p>
            <a:pPr marL="401789" indent="-401789" defTabSz="635634"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rPr dirty="0"/>
              <a:t>357 </a:t>
            </a:r>
            <a:r>
              <a:rPr dirty="0" err="1"/>
              <a:t>Sieg</a:t>
            </a:r>
            <a:r>
              <a:rPr dirty="0"/>
              <a:t> </a:t>
            </a:r>
            <a:r>
              <a:rPr dirty="0" err="1"/>
              <a:t>Julians</a:t>
            </a:r>
            <a:r>
              <a:rPr dirty="0"/>
              <a:t> in </a:t>
            </a:r>
            <a:r>
              <a:rPr dirty="0" err="1"/>
              <a:t>Straßburg</a:t>
            </a:r>
            <a:r>
              <a:rPr dirty="0"/>
              <a:t> </a:t>
            </a:r>
            <a:r>
              <a:rPr dirty="0" err="1"/>
              <a:t>gegen</a:t>
            </a:r>
            <a:r>
              <a:rPr dirty="0"/>
              <a:t> die </a:t>
            </a:r>
            <a:r>
              <a:rPr dirty="0" err="1"/>
              <a:t>Alemannen</a:t>
            </a:r>
            <a:r>
              <a:rPr dirty="0"/>
              <a:t> </a:t>
            </a:r>
            <a:r>
              <a:rPr dirty="0" err="1"/>
              <a:t>unter</a:t>
            </a:r>
            <a:r>
              <a:rPr dirty="0"/>
              <a:t> </a:t>
            </a:r>
            <a:r>
              <a:rPr dirty="0" err="1"/>
              <a:t>Chnodomar</a:t>
            </a:r>
            <a:r>
              <a:rPr dirty="0"/>
              <a:t> und </a:t>
            </a:r>
            <a:r>
              <a:rPr dirty="0" err="1"/>
              <a:t>Ansiedlung</a:t>
            </a:r>
            <a:r>
              <a:rPr dirty="0"/>
              <a:t> der </a:t>
            </a:r>
            <a:r>
              <a:rPr dirty="0" err="1"/>
              <a:t>salischen</a:t>
            </a:r>
            <a:r>
              <a:rPr dirty="0"/>
              <a:t> Franken am </a:t>
            </a:r>
            <a:r>
              <a:rPr dirty="0" err="1"/>
              <a:t>linken</a:t>
            </a:r>
            <a:r>
              <a:rPr dirty="0"/>
              <a:t> </a:t>
            </a:r>
            <a:r>
              <a:rPr dirty="0" err="1"/>
              <a:t>Rheinufer</a:t>
            </a:r>
            <a:r>
              <a:rPr dirty="0"/>
              <a:t> (</a:t>
            </a:r>
            <a:r>
              <a:rPr i="1" dirty="0" err="1"/>
              <a:t>foedus</a:t>
            </a:r>
            <a:r>
              <a:rPr dirty="0"/>
              <a:t>).</a:t>
            </a:r>
          </a:p>
          <a:p>
            <a:pPr marL="401789" indent="-401789" defTabSz="635634"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rPr dirty="0"/>
              <a:t>358 </a:t>
            </a:r>
            <a:r>
              <a:rPr dirty="0" err="1"/>
              <a:t>Sicherung</a:t>
            </a:r>
            <a:r>
              <a:rPr dirty="0"/>
              <a:t> der </a:t>
            </a:r>
            <a:r>
              <a:rPr dirty="0" err="1"/>
              <a:t>Seeverbindung</a:t>
            </a:r>
            <a:r>
              <a:rPr dirty="0"/>
              <a:t> von </a:t>
            </a:r>
            <a:r>
              <a:rPr dirty="0" err="1"/>
              <a:t>Britannien</a:t>
            </a:r>
            <a:r>
              <a:rPr dirty="0"/>
              <a:t> </a:t>
            </a:r>
            <a:r>
              <a:rPr dirty="0" err="1"/>
              <a:t>zur</a:t>
            </a:r>
            <a:r>
              <a:rPr dirty="0"/>
              <a:t> </a:t>
            </a:r>
            <a:r>
              <a:rPr dirty="0" err="1"/>
              <a:t>Rheinmündung</a:t>
            </a:r>
            <a:r>
              <a:rPr dirty="0"/>
              <a:t>.</a:t>
            </a:r>
          </a:p>
          <a:p>
            <a:pPr marL="401789" indent="-401789" defTabSz="635634">
              <a:spcBef>
                <a:spcPts val="3400"/>
              </a:spcBef>
              <a:buClr>
                <a:srgbClr val="BEBEBE"/>
              </a:buClr>
              <a:buSzPct val="125000"/>
              <a:buChar char="•"/>
              <a:defRPr sz="3234"/>
            </a:pPr>
            <a:r>
              <a:rPr dirty="0" err="1"/>
              <a:t>Siegerbeinamen</a:t>
            </a:r>
            <a:r>
              <a:rPr dirty="0"/>
              <a:t> FRANCICUS </a:t>
            </a:r>
            <a:r>
              <a:rPr dirty="0" err="1"/>
              <a:t>zum</a:t>
            </a:r>
            <a:r>
              <a:rPr dirty="0"/>
              <a:t> </a:t>
            </a:r>
            <a:r>
              <a:rPr dirty="0" err="1"/>
              <a:t>ersten</a:t>
            </a:r>
            <a:r>
              <a:rPr dirty="0"/>
              <a:t> Mal </a:t>
            </a:r>
            <a:r>
              <a:rPr dirty="0" err="1"/>
              <a:t>unter</a:t>
            </a:r>
            <a:r>
              <a:rPr dirty="0"/>
              <a:t> Julian </a:t>
            </a:r>
            <a:r>
              <a:rPr dirty="0" err="1"/>
              <a:t>für</a:t>
            </a:r>
            <a:r>
              <a:rPr dirty="0"/>
              <a:t> den Kaiser </a:t>
            </a:r>
            <a:r>
              <a:rPr dirty="0" err="1"/>
              <a:t>bezeugt</a:t>
            </a:r>
            <a:r>
              <a:rPr dirty="0"/>
              <a:t>.</a:t>
            </a:r>
          </a:p>
        </p:txBody>
      </p:sp>
      <p:sp>
        <p:nvSpPr>
          <p:cNvPr id="151" name="Das Mausoleum der Constantia; Ehefrau des Gallus und Schwägerin Iulians; Santa Costanza, Rom"/>
          <p:cNvSpPr txBox="1"/>
          <p:nvPr/>
        </p:nvSpPr>
        <p:spPr>
          <a:xfrm>
            <a:off x="14952157" y="12005231"/>
            <a:ext cx="66715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Das Mausoleum der Constantia; Ehefrau des Gallus und Schwägerin Iulians; Santa Costanza, Rom   </a:t>
            </a:r>
          </a:p>
        </p:txBody>
      </p:sp>
      <p:pic>
        <p:nvPicPr>
          <p:cNvPr id="152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7293" y="75308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40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06327" y="4410074"/>
            <a:ext cx="10363200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II. Iulian als Caesar in Gallien"/>
          <p:cNvSpPr txBox="1">
            <a:spLocks noGrp="1"/>
          </p:cNvSpPr>
          <p:nvPr>
            <p:ph type="title"/>
          </p:nvPr>
        </p:nvSpPr>
        <p:spPr>
          <a:xfrm>
            <a:off x="1121833" y="844550"/>
            <a:ext cx="22479001" cy="26797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II. Iulian als Caesar in Gallien</a:t>
            </a:r>
          </a:p>
        </p:txBody>
      </p:sp>
      <p:sp>
        <p:nvSpPr>
          <p:cNvPr id="156" name="Wiederaufbau zerstörter Städte, Grenzbefestigungen, Ausbesserung der Straßen, Rechtspflege.…"/>
          <p:cNvSpPr txBox="1">
            <a:spLocks noGrp="1"/>
          </p:cNvSpPr>
          <p:nvPr>
            <p:ph type="body" sz="half" idx="1"/>
          </p:nvPr>
        </p:nvSpPr>
        <p:spPr>
          <a:xfrm>
            <a:off x="1385129" y="4603167"/>
            <a:ext cx="10744201" cy="7950201"/>
          </a:xfrm>
          <a:prstGeom prst="rect">
            <a:avLst/>
          </a:prstGeom>
        </p:spPr>
        <p:txBody>
          <a:bodyPr/>
          <a:lstStyle/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t>Wiederaufbau zerstörter Städte, Grenzbefestigungen, Ausbesserung der Straßen, Rechtspflege.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t>Aufbau einer musterhaften Verwaltung.</a:t>
            </a:r>
          </a:p>
          <a:p>
            <a:pPr marL="521804" indent="-521804">
              <a:buClr>
                <a:srgbClr val="BEBEBE"/>
              </a:buClr>
              <a:buSzPct val="125000"/>
              <a:buChar char="•"/>
            </a:pPr>
            <a:r>
              <a:t>Reduzierung der finanziellen Lasten der Provinzialen durch bürokratische Vereinfachung und germanische Tributzahlungen.</a:t>
            </a:r>
          </a:p>
        </p:txBody>
      </p:sp>
      <p:sp>
        <p:nvSpPr>
          <p:cNvPr id="157" name="Inschrift zum Gedenken der Restauration der Bäder in Spoletium im Auftrag des Kaisers Constantius II. und seines Caesars Iulian (CIL XI 4781)"/>
          <p:cNvSpPr txBox="1"/>
          <p:nvPr/>
        </p:nvSpPr>
        <p:spPr>
          <a:xfrm>
            <a:off x="11963419" y="12274114"/>
            <a:ext cx="1219196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Inschrift zum Gedenken der Restauration der Bäder in Spoletium im Auftrag des Kaisers Constantius II. und seines Caesars Iulian (CIL XI 4781)</a:t>
            </a:r>
          </a:p>
        </p:txBody>
      </p:sp>
      <p:pic>
        <p:nvPicPr>
          <p:cNvPr id="158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918" y="772477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8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929" y="4532654"/>
            <a:ext cx="10744201" cy="741929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II. Iulian als Caesar in Galli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II. Iulian als Caesar in Gallien</a:t>
            </a:r>
          </a:p>
        </p:txBody>
      </p:sp>
      <p:sp>
        <p:nvSpPr>
          <p:cNvPr id="162" name="Ende der 350er Jahre: vollständige Wiederherstellung der römischen Herrschaft über Gallien.…"/>
          <p:cNvSpPr txBox="1">
            <a:spLocks noGrp="1"/>
          </p:cNvSpPr>
          <p:nvPr>
            <p:ph type="body" sz="half" idx="1"/>
          </p:nvPr>
        </p:nvSpPr>
        <p:spPr>
          <a:xfrm>
            <a:off x="11524264" y="4356100"/>
            <a:ext cx="10744201" cy="7950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0059" indent="-480059" defTabSz="759459">
              <a:spcBef>
                <a:spcPts val="4100"/>
              </a:spcBef>
              <a:buClr>
                <a:srgbClr val="BEBEBE"/>
              </a:buClr>
              <a:buSzPct val="125000"/>
              <a:buChar char="•"/>
              <a:defRPr sz="3864"/>
            </a:pPr>
            <a:r>
              <a:t>Ende der 350er Jahre: vollständige Wiederherstellung der römischen Herrschaft über Gallien.</a:t>
            </a:r>
          </a:p>
          <a:p>
            <a:pPr marL="480059" indent="-480059" defTabSz="759459">
              <a:spcBef>
                <a:spcPts val="4100"/>
              </a:spcBef>
              <a:buClr>
                <a:srgbClr val="BEBEBE"/>
              </a:buClr>
              <a:buSzPct val="125000"/>
              <a:buChar char="•"/>
              <a:defRPr sz="3864"/>
            </a:pPr>
            <a:r>
              <a:t>Forderung des Constantius nach Truppenkontingenten aus Gallien führte zu Konflikt zwischen dem Augustus und seinem Caesar.</a:t>
            </a:r>
          </a:p>
          <a:p>
            <a:pPr marL="480059" indent="-480059" defTabSz="759459">
              <a:spcBef>
                <a:spcPts val="4100"/>
              </a:spcBef>
              <a:buClr>
                <a:srgbClr val="BEBEBE"/>
              </a:buClr>
              <a:buSzPct val="125000"/>
              <a:buChar char="•"/>
              <a:defRPr sz="3864"/>
            </a:pPr>
            <a:r>
              <a:t>Anfang 360 Erhebung Julians zum Augustus durch die Truppen in Gallien.</a:t>
            </a:r>
          </a:p>
          <a:p>
            <a:pPr marL="480059" indent="-480059" defTabSz="759459">
              <a:spcBef>
                <a:spcPts val="4100"/>
              </a:spcBef>
              <a:buClr>
                <a:srgbClr val="BEBEBE"/>
              </a:buClr>
              <a:buSzPct val="125000"/>
              <a:buChar char="•"/>
              <a:defRPr sz="3864"/>
            </a:pPr>
            <a:r>
              <a:t>Nichtanerkennung Julians als </a:t>
            </a:r>
            <a:r>
              <a:rPr i="1"/>
              <a:t>iunior Augustus </a:t>
            </a:r>
            <a:r>
              <a:t>führt zu der Vorbereitung eines Bürgerkriegs.</a:t>
            </a:r>
          </a:p>
        </p:txBody>
      </p:sp>
      <p:sp>
        <p:nvSpPr>
          <p:cNvPr id="163" name="Die Schlacht von Straßburg 357 in schematischer Darstellung"/>
          <p:cNvSpPr txBox="1"/>
          <p:nvPr/>
        </p:nvSpPr>
        <p:spPr>
          <a:xfrm>
            <a:off x="2360258" y="12350749"/>
            <a:ext cx="667154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Die Schlacht von Straßburg 357 in schematischer Darstellung</a:t>
            </a:r>
          </a:p>
        </p:txBody>
      </p:sp>
      <p:pic>
        <p:nvPicPr>
          <p:cNvPr id="164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130" y="121729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1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8219" y="4287044"/>
            <a:ext cx="5188962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III. Die Erhebung zum Augustus"/>
          <p:cNvSpPr txBox="1">
            <a:spLocks noGrp="1"/>
          </p:cNvSpPr>
          <p:nvPr>
            <p:ph type="title"/>
          </p:nvPr>
        </p:nvSpPr>
        <p:spPr>
          <a:xfrm>
            <a:off x="952500" y="844550"/>
            <a:ext cx="22479000" cy="26797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III. Die Erhebung zum Augustus</a:t>
            </a:r>
          </a:p>
        </p:txBody>
      </p:sp>
      <p:sp>
        <p:nvSpPr>
          <p:cNvPr id="168" name="Zu einem Bürgerkrieg kam es nicht mehr, da Constantius am 3. November 361 in Kilikien gestorben war, weshalb Julian nun unangefochtener Augustus war und sofort Anerkennung fand.…"/>
          <p:cNvSpPr txBox="1">
            <a:spLocks noGrp="1"/>
          </p:cNvSpPr>
          <p:nvPr>
            <p:ph type="body" sz="half" idx="1"/>
          </p:nvPr>
        </p:nvSpPr>
        <p:spPr>
          <a:xfrm>
            <a:off x="12194835" y="4198143"/>
            <a:ext cx="10744201" cy="79502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Zu einem Bürgerkrieg kam es nicht mehr, da Constantius am 3. November 361 in Kilikien gestorben war, weshalb Julian nun unangefochtener Augustus war und sofort Anerkennung fand.</a:t>
            </a:r>
          </a:p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Einsetzung eines Gerichtshofes aus führenden Zivil- und Militärbeamten.</a:t>
            </a:r>
          </a:p>
          <a:p>
            <a:pPr marL="516586" indent="-516586" defTabSz="817244">
              <a:spcBef>
                <a:spcPts val="4400"/>
              </a:spcBef>
              <a:buClr>
                <a:srgbClr val="BEBEBE"/>
              </a:buClr>
              <a:buSzPct val="125000"/>
              <a:buChar char="•"/>
              <a:defRPr sz="4158"/>
            </a:pPr>
            <a:r>
              <a:t>Verkleinerung des Hofstaates: Entlassung der </a:t>
            </a:r>
            <a:r>
              <a:rPr i="1"/>
              <a:t>agentes in rebus </a:t>
            </a:r>
            <a:r>
              <a:t>und eines Großteils des Palastpersonals, darunter Friseure, Leibköche, Eunuchen, Mundschenke.</a:t>
            </a:r>
          </a:p>
        </p:txBody>
      </p:sp>
      <p:sp>
        <p:nvSpPr>
          <p:cNvPr id="169" name="Büste vermutlich Iulians; Archäologisches Nationalmuseum Athen"/>
          <p:cNvSpPr txBox="1"/>
          <p:nvPr/>
        </p:nvSpPr>
        <p:spPr>
          <a:xfrm>
            <a:off x="3026928" y="12215641"/>
            <a:ext cx="66715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Büste vermutlich Iulians; Archäologisches Nationalmuseum Athen  </a:t>
            </a:r>
          </a:p>
        </p:txBody>
      </p:sp>
      <p:pic>
        <p:nvPicPr>
          <p:cNvPr id="170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0258" y="7457364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20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62735" y="5398929"/>
            <a:ext cx="8413421" cy="580031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IV. Herrscherideal"/>
          <p:cNvSpPr txBox="1">
            <a:spLocks noGrp="1"/>
          </p:cNvSpPr>
          <p:nvPr>
            <p:ph type="title"/>
          </p:nvPr>
        </p:nvSpPr>
        <p:spPr>
          <a:xfrm>
            <a:off x="840171" y="700087"/>
            <a:ext cx="23333076" cy="4010026"/>
          </a:xfrm>
          <a:prstGeom prst="rect">
            <a:avLst/>
          </a:prstGeom>
        </p:spPr>
        <p:txBody>
          <a:bodyPr/>
          <a:lstStyle/>
          <a:p>
            <a:pPr algn="ctr"/>
            <a:endParaRPr/>
          </a:p>
          <a:p>
            <a:pPr algn="ctr"/>
            <a:r>
              <a:t>IV. Herrscherideal</a:t>
            </a:r>
          </a:p>
        </p:txBody>
      </p:sp>
      <p:sp>
        <p:nvSpPr>
          <p:cNvPr id="174" name="Vorbilder Trajan und Marcus Aurelius: stoischer Bürgerkaiser.…"/>
          <p:cNvSpPr txBox="1">
            <a:spLocks noGrp="1"/>
          </p:cNvSpPr>
          <p:nvPr>
            <p:ph type="body" sz="half" idx="1"/>
          </p:nvPr>
        </p:nvSpPr>
        <p:spPr>
          <a:xfrm>
            <a:off x="1198523" y="6198944"/>
            <a:ext cx="13323932" cy="52789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7007" indent="-407007" defTabSz="643889">
              <a:lnSpc>
                <a:spcPct val="100000"/>
              </a:lnSpc>
              <a:spcBef>
                <a:spcPts val="3500"/>
              </a:spcBef>
              <a:buClr>
                <a:srgbClr val="BEBEBE"/>
              </a:buClr>
              <a:buSzPct val="125000"/>
              <a:buChar char="•"/>
              <a:defRPr sz="3275"/>
            </a:pPr>
            <a:r>
              <a:t>Vorbilder Trajan und Marcus Aurelius: stoischer Bürgerkaiser.</a:t>
            </a:r>
          </a:p>
          <a:p>
            <a:pPr marL="407007" indent="-407007" defTabSz="643889">
              <a:lnSpc>
                <a:spcPct val="100000"/>
              </a:lnSpc>
              <a:spcBef>
                <a:spcPts val="3500"/>
              </a:spcBef>
              <a:buClr>
                <a:srgbClr val="BEBEBE"/>
              </a:buClr>
              <a:buSzPct val="125000"/>
              <a:buChar char="•"/>
              <a:defRPr sz="3275"/>
            </a:pPr>
            <a:r>
              <a:t>Julian lebte asketisch, Theater und Zirkus entsagte er und arbeitete bis tief in die Nacht.</a:t>
            </a:r>
          </a:p>
          <a:p>
            <a:pPr marL="407007" indent="-407007" defTabSz="643889">
              <a:lnSpc>
                <a:spcPct val="100000"/>
              </a:lnSpc>
              <a:spcBef>
                <a:spcPts val="3500"/>
              </a:spcBef>
              <a:buClr>
                <a:srgbClr val="BEBEBE"/>
              </a:buClr>
              <a:buSzPct val="125000"/>
              <a:buChar char="•"/>
              <a:defRPr sz="3275"/>
            </a:pPr>
            <a:r>
              <a:t>Vereinfachung des Hofzeremoniells: Der Kaiser trat als Senator auf und verbot die Anrede </a:t>
            </a:r>
            <a:r>
              <a:rPr i="1"/>
              <a:t>domine.</a:t>
            </a:r>
          </a:p>
          <a:p>
            <a:pPr marL="407007" indent="-407007" defTabSz="643889">
              <a:lnSpc>
                <a:spcPct val="100000"/>
              </a:lnSpc>
              <a:spcBef>
                <a:spcPts val="3500"/>
              </a:spcBef>
              <a:buClr>
                <a:srgbClr val="BEBEBE"/>
              </a:buClr>
              <a:buSzPct val="125000"/>
              <a:buChar char="•"/>
              <a:defRPr sz="3275"/>
            </a:pPr>
            <a:r>
              <a:t>Der Kaiser war für jeden zugänglich und bemühte sich um Rechtspflege.</a:t>
            </a:r>
          </a:p>
          <a:p>
            <a:pPr marL="407007" indent="-407007" defTabSz="643889">
              <a:lnSpc>
                <a:spcPct val="100000"/>
              </a:lnSpc>
              <a:spcBef>
                <a:spcPts val="3500"/>
              </a:spcBef>
              <a:buClr>
                <a:srgbClr val="BEBEBE"/>
              </a:buClr>
              <a:buSzPct val="125000"/>
              <a:buChar char="•"/>
              <a:defRPr sz="3275"/>
            </a:pPr>
            <a:r>
              <a:t>Volksnähe des Kaisers fand nicht mehr überall Anerkennung. </a:t>
            </a:r>
          </a:p>
        </p:txBody>
      </p:sp>
      <p:sp>
        <p:nvSpPr>
          <p:cNvPr id="175" name="Ruinen des Palastes von Ktesiphon"/>
          <p:cNvSpPr txBox="1"/>
          <p:nvPr/>
        </p:nvSpPr>
        <p:spPr>
          <a:xfrm>
            <a:off x="14064580" y="11653865"/>
            <a:ext cx="940966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Ruinen des Palastes von Ktesiphon</a:t>
            </a:r>
          </a:p>
        </p:txBody>
      </p:sp>
      <p:pic>
        <p:nvPicPr>
          <p:cNvPr id="176" name="Audioaufnahme.m4a" descr="Audioaufnahm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8988" y="516877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68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2105</Words>
  <Application>Microsoft Macintosh PowerPoint</Application>
  <PresentationFormat>Benutzerdefiniert</PresentationFormat>
  <Paragraphs>174</Paragraphs>
  <Slides>24</Slides>
  <Notes>0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Gill Sans</vt:lpstr>
      <vt:lpstr>Gill Sans Light</vt:lpstr>
      <vt:lpstr>Helvetica</vt:lpstr>
      <vt:lpstr>Helvetica Neue</vt:lpstr>
      <vt:lpstr>New_Template3</vt:lpstr>
      <vt:lpstr>Julian Apostata: Rückkehr zum Heidentum</vt:lpstr>
      <vt:lpstr>0. Einführung </vt:lpstr>
      <vt:lpstr>I. Iulians Jugend</vt:lpstr>
      <vt:lpstr>II. Iulian als Caesar in Gallien</vt:lpstr>
      <vt:lpstr>II. Iulian als Caesar in Gallien</vt:lpstr>
      <vt:lpstr>II. Iulian als Caesar in Gallien</vt:lpstr>
      <vt:lpstr>II. Iulian als Caesar in Gallien</vt:lpstr>
      <vt:lpstr>III. Die Erhebung zum Augustus</vt:lpstr>
      <vt:lpstr> IV. Herrscherideal</vt:lpstr>
      <vt:lpstr> V. Innenpolitik</vt:lpstr>
      <vt:lpstr>V. Innenpolitik</vt:lpstr>
      <vt:lpstr>VI. Religionspolitik</vt:lpstr>
      <vt:lpstr> VI. Religionspolitik</vt:lpstr>
      <vt:lpstr> VI. Religionspolitik</vt:lpstr>
      <vt:lpstr> VII. Rhetorenedikt</vt:lpstr>
      <vt:lpstr> VII. Rhetorenedikt</vt:lpstr>
      <vt:lpstr> VIII. Neuplatonische Astraltheologie</vt:lpstr>
      <vt:lpstr> IX. Der Perserfeldzug</vt:lpstr>
      <vt:lpstr> IX. DEr Perserfeldzug</vt:lpstr>
      <vt:lpstr> IX. DEr Perserfeldzug</vt:lpstr>
      <vt:lpstr> IX. DEr Perserfeldzug</vt:lpstr>
      <vt:lpstr> X. Zusammenfassung</vt:lpstr>
      <vt:lpstr> X. Zusammenfassung</vt:lpstr>
      <vt:lpstr> X. Zusammenfassung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Julian Apostata: Rückkehr zum Heidentum</dc:title>
  <cp:lastModifiedBy>Timo Klär</cp:lastModifiedBy>
  <cp:revision>3</cp:revision>
  <dcterms:modified xsi:type="dcterms:W3CDTF">2021-11-13T17:09:53Z</dcterms:modified>
</cp:coreProperties>
</file>