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a:tcStyle>
        <a:tcBdr/>
        <a:fill>
          <a:solidFill>
            <a:srgbClr val="E7E3D2">
              <a:alpha val="5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3"/>
  </p:normalViewPr>
  <p:slideViewPr>
    <p:cSldViewPr snapToGrid="0" snapToObjects="1">
      <p:cViewPr varScale="1">
        <p:scale>
          <a:sx n="53" d="100"/>
          <a:sy n="53" d="100"/>
        </p:scale>
        <p:origin x="79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amp; Untertitel">
    <p:spTree>
      <p:nvGrpSpPr>
        <p:cNvPr id="1" name=""/>
        <p:cNvGrpSpPr/>
        <p:nvPr/>
      </p:nvGrpSpPr>
      <p:grpSpPr>
        <a:xfrm>
          <a:off x="0" y="0"/>
          <a:ext cx="0" cy="0"/>
          <a:chOff x="0" y="0"/>
          <a:chExt cx="0" cy="0"/>
        </a:xfrm>
      </p:grpSpPr>
      <p:sp>
        <p:nvSpPr>
          <p:cNvPr id="13" name="Linie"/>
          <p:cNvSpPr/>
          <p:nvPr/>
        </p:nvSpPr>
        <p:spPr>
          <a:xfrm>
            <a:off x="952500" y="72898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14" name="Titeltext"/>
          <p:cNvSpPr txBox="1">
            <a:spLocks noGrp="1"/>
          </p:cNvSpPr>
          <p:nvPr>
            <p:ph type="title"/>
          </p:nvPr>
        </p:nvSpPr>
        <p:spPr>
          <a:xfrm>
            <a:off x="952500" y="4229100"/>
            <a:ext cx="22479000" cy="2857500"/>
          </a:xfrm>
          <a:prstGeom prst="rect">
            <a:avLst/>
          </a:prstGeom>
        </p:spPr>
        <p:txBody>
          <a:bodyPr anchor="b"/>
          <a:lstStyle/>
          <a:p>
            <a:r>
              <a:t>Titeltext</a:t>
            </a:r>
          </a:p>
        </p:txBody>
      </p:sp>
      <p:sp>
        <p:nvSpPr>
          <p:cNvPr id="15" name="Textebene 1…"/>
          <p:cNvSpPr txBox="1">
            <a:spLocks noGrp="1"/>
          </p:cNvSpPr>
          <p:nvPr>
            <p:ph type="body" sz="quarter" idx="1"/>
          </p:nvPr>
        </p:nvSpPr>
        <p:spPr>
          <a:xfrm>
            <a:off x="952500" y="7823200"/>
            <a:ext cx="22479000" cy="11557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16" name="Foliennummer"/>
          <p:cNvSpPr txBox="1">
            <a:spLocks noGrp="1"/>
          </p:cNvSpPr>
          <p:nvPr>
            <p:ph type="sldNum" sz="quarter" idx="2"/>
          </p:nvPr>
        </p:nvSpPr>
        <p:spPr>
          <a:xfrm>
            <a:off x="22898099" y="12319000"/>
            <a:ext cx="419101" cy="4572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99" name="–Christian Bauer"/>
          <p:cNvSpPr txBox="1">
            <a:spLocks noGrp="1"/>
          </p:cNvSpPr>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sz="4200" i="1">
                <a:solidFill>
                  <a:srgbClr val="9D9D9D"/>
                </a:solidFill>
              </a:defRPr>
            </a:lvl1pPr>
          </a:lstStyle>
          <a:p>
            <a:r>
              <a:t>–Christian Bauer</a:t>
            </a:r>
          </a:p>
        </p:txBody>
      </p:sp>
      <p:sp>
        <p:nvSpPr>
          <p:cNvPr id="100" name="„Zitat hier eingeben.“"/>
          <p:cNvSpPr txBox="1">
            <a:spLocks noGrp="1"/>
          </p:cNvSpPr>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r>
              <a:t>„Zitat hier eingeben.“ </a:t>
            </a:r>
          </a:p>
        </p:txBody>
      </p:sp>
      <p:sp>
        <p:nvSpPr>
          <p:cNvPr id="10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8" name="142761833_2880x1921.jpeg"/>
          <p:cNvSpPr>
            <a:spLocks noGrp="1"/>
          </p:cNvSpPr>
          <p:nvPr>
            <p:ph type="pic" idx="21"/>
          </p:nvPr>
        </p:nvSpPr>
        <p:spPr>
          <a:xfrm>
            <a:off x="0" y="-876300"/>
            <a:ext cx="24384000" cy="16264467"/>
          </a:xfrm>
          <a:prstGeom prst="rect">
            <a:avLst/>
          </a:prstGeom>
        </p:spPr>
        <p:txBody>
          <a:bodyPr lIns="91439" tIns="45719" rIns="91439" bIns="45719" anchor="t">
            <a:noAutofit/>
          </a:bodyPr>
          <a:lstStyle/>
          <a:p>
            <a:endParaRPr/>
          </a:p>
        </p:txBody>
      </p:sp>
      <p:sp>
        <p:nvSpPr>
          <p:cNvPr id="10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1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zontal">
    <p:spTree>
      <p:nvGrpSpPr>
        <p:cNvPr id="1" name=""/>
        <p:cNvGrpSpPr/>
        <p:nvPr/>
      </p:nvGrpSpPr>
      <p:grpSpPr>
        <a:xfrm>
          <a:off x="0" y="0"/>
          <a:ext cx="0" cy="0"/>
          <a:chOff x="0" y="0"/>
          <a:chExt cx="0" cy="0"/>
        </a:xfrm>
      </p:grpSpPr>
      <p:sp>
        <p:nvSpPr>
          <p:cNvPr id="23" name="Bild"/>
          <p:cNvSpPr>
            <a:spLocks noGrp="1"/>
          </p:cNvSpPr>
          <p:nvPr>
            <p:ph type="pic" idx="21"/>
          </p:nvPr>
        </p:nvSpPr>
        <p:spPr>
          <a:xfrm>
            <a:off x="927100" y="-1765300"/>
            <a:ext cx="22529800" cy="15019865"/>
          </a:xfrm>
          <a:prstGeom prst="rect">
            <a:avLst/>
          </a:prstGeom>
          <a:ln w="9525">
            <a:round/>
          </a:ln>
        </p:spPr>
        <p:txBody>
          <a:bodyPr lIns="91439" tIns="45719" rIns="91439" bIns="45719" anchor="t">
            <a:noAutofit/>
          </a:bodyPr>
          <a:lstStyle/>
          <a:p>
            <a:endParaRPr/>
          </a:p>
        </p:txBody>
      </p:sp>
      <p:sp>
        <p:nvSpPr>
          <p:cNvPr id="24" name="Titeltext"/>
          <p:cNvSpPr txBox="1">
            <a:spLocks noGrp="1"/>
          </p:cNvSpPr>
          <p:nvPr>
            <p:ph type="title"/>
          </p:nvPr>
        </p:nvSpPr>
        <p:spPr>
          <a:xfrm>
            <a:off x="952500" y="9982200"/>
            <a:ext cx="22479000" cy="1574800"/>
          </a:xfrm>
          <a:prstGeom prst="rect">
            <a:avLst/>
          </a:prstGeom>
        </p:spPr>
        <p:txBody>
          <a:bodyPr anchor="b"/>
          <a:lstStyle/>
          <a:p>
            <a:r>
              <a:t>Titeltext</a:t>
            </a:r>
          </a:p>
        </p:txBody>
      </p:sp>
      <p:sp>
        <p:nvSpPr>
          <p:cNvPr id="25" name="Textebene 1…"/>
          <p:cNvSpPr txBox="1">
            <a:spLocks noGrp="1"/>
          </p:cNvSpPr>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2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Mitte">
    <p:spTree>
      <p:nvGrpSpPr>
        <p:cNvPr id="1" name=""/>
        <p:cNvGrpSpPr/>
        <p:nvPr/>
      </p:nvGrpSpPr>
      <p:grpSpPr>
        <a:xfrm>
          <a:off x="0" y="0"/>
          <a:ext cx="0" cy="0"/>
          <a:chOff x="0" y="0"/>
          <a:chExt cx="0" cy="0"/>
        </a:xfrm>
      </p:grpSpPr>
      <p:sp>
        <p:nvSpPr>
          <p:cNvPr id="33" name="Titeltext"/>
          <p:cNvSpPr txBox="1">
            <a:spLocks noGrp="1"/>
          </p:cNvSpPr>
          <p:nvPr>
            <p:ph type="title"/>
          </p:nvPr>
        </p:nvSpPr>
        <p:spPr>
          <a:xfrm>
            <a:off x="952500" y="5435600"/>
            <a:ext cx="22479000" cy="2857500"/>
          </a:xfrm>
          <a:prstGeom prst="rect">
            <a:avLst/>
          </a:prstGeom>
        </p:spPr>
        <p:txBody>
          <a:bodyPr/>
          <a:lstStyle/>
          <a:p>
            <a:r>
              <a:t>Titeltext</a:t>
            </a:r>
          </a:p>
        </p:txBody>
      </p:sp>
      <p:sp>
        <p:nvSpPr>
          <p:cNvPr id="3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kal">
    <p:spTree>
      <p:nvGrpSpPr>
        <p:cNvPr id="1" name=""/>
        <p:cNvGrpSpPr/>
        <p:nvPr/>
      </p:nvGrpSpPr>
      <p:grpSpPr>
        <a:xfrm>
          <a:off x="0" y="0"/>
          <a:ext cx="0" cy="0"/>
          <a:chOff x="0" y="0"/>
          <a:chExt cx="0" cy="0"/>
        </a:xfrm>
      </p:grpSpPr>
      <p:sp>
        <p:nvSpPr>
          <p:cNvPr id="41" name="Bild"/>
          <p:cNvSpPr>
            <a:spLocks noGrp="1"/>
          </p:cNvSpPr>
          <p:nvPr>
            <p:ph type="pic" idx="21"/>
          </p:nvPr>
        </p:nvSpPr>
        <p:spPr>
          <a:xfrm>
            <a:off x="12623800" y="-1346200"/>
            <a:ext cx="10928468" cy="16319500"/>
          </a:xfrm>
          <a:prstGeom prst="rect">
            <a:avLst/>
          </a:prstGeom>
          <a:ln w="9525">
            <a:round/>
          </a:ln>
        </p:spPr>
        <p:txBody>
          <a:bodyPr lIns="91439" tIns="45719" rIns="91439" bIns="45719" anchor="t">
            <a:noAutofit/>
          </a:bodyPr>
          <a:lstStyle/>
          <a:p>
            <a:endParaRPr/>
          </a:p>
        </p:txBody>
      </p:sp>
      <p:sp>
        <p:nvSpPr>
          <p:cNvPr id="42" name="Titeltext"/>
          <p:cNvSpPr txBox="1">
            <a:spLocks noGrp="1"/>
          </p:cNvSpPr>
          <p:nvPr>
            <p:ph type="title"/>
          </p:nvPr>
        </p:nvSpPr>
        <p:spPr>
          <a:xfrm>
            <a:off x="952500" y="3378200"/>
            <a:ext cx="10934700" cy="8534400"/>
          </a:xfrm>
          <a:prstGeom prst="rect">
            <a:avLst/>
          </a:prstGeom>
        </p:spPr>
        <p:txBody>
          <a:bodyPr anchor="t"/>
          <a:lstStyle/>
          <a:p>
            <a:r>
              <a:t>Titeltext</a:t>
            </a:r>
          </a:p>
        </p:txBody>
      </p:sp>
      <p:sp>
        <p:nvSpPr>
          <p:cNvPr id="43" name="Textebene 1…"/>
          <p:cNvSpPr txBox="1">
            <a:spLocks noGrp="1"/>
          </p:cNvSpPr>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4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Oben">
    <p:spTree>
      <p:nvGrpSpPr>
        <p:cNvPr id="1" name=""/>
        <p:cNvGrpSpPr/>
        <p:nvPr/>
      </p:nvGrpSpPr>
      <p:grpSpPr>
        <a:xfrm>
          <a:off x="0" y="0"/>
          <a:ext cx="0" cy="0"/>
          <a:chOff x="0" y="0"/>
          <a:chExt cx="0" cy="0"/>
        </a:xfrm>
      </p:grpSpPr>
      <p:sp>
        <p:nvSpPr>
          <p:cNvPr id="51" name="Lini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52" name="Titeltext"/>
          <p:cNvSpPr txBox="1">
            <a:spLocks noGrp="1"/>
          </p:cNvSpPr>
          <p:nvPr>
            <p:ph type="title"/>
          </p:nvPr>
        </p:nvSpPr>
        <p:spPr>
          <a:prstGeom prst="rect">
            <a:avLst/>
          </a:prstGeom>
        </p:spPr>
        <p:txBody>
          <a:bodyPr/>
          <a:lstStyle/>
          <a:p>
            <a:r>
              <a:t>Titeltext</a:t>
            </a: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60" name="Lini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61" name="Titeltext"/>
          <p:cNvSpPr txBox="1">
            <a:spLocks noGrp="1"/>
          </p:cNvSpPr>
          <p:nvPr>
            <p:ph type="title"/>
          </p:nvPr>
        </p:nvSpPr>
        <p:spPr>
          <a:prstGeom prst="rect">
            <a:avLst/>
          </a:prstGeom>
        </p:spPr>
        <p:txBody>
          <a:bodyPr/>
          <a:lstStyle/>
          <a:p>
            <a:r>
              <a:t>Titeltext</a:t>
            </a:r>
          </a:p>
        </p:txBody>
      </p:sp>
      <p:sp>
        <p:nvSpPr>
          <p:cNvPr id="62" name="Textebene 1…"/>
          <p:cNvSpPr txBox="1">
            <a:spLocks noGrp="1"/>
          </p:cNvSpPr>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Textebene 1</a:t>
            </a:r>
          </a:p>
          <a:p>
            <a:pPr lvl="1"/>
            <a:r>
              <a:t>Textebene 2</a:t>
            </a:r>
          </a:p>
          <a:p>
            <a:pPr lvl="2"/>
            <a:r>
              <a:t>Textebene 3</a:t>
            </a:r>
          </a:p>
          <a:p>
            <a:pPr lvl="3"/>
            <a:r>
              <a:t>Textebene 4</a:t>
            </a:r>
          </a:p>
          <a:p>
            <a:pPr lvl="4"/>
            <a:r>
              <a:t>Textebene 5</a:t>
            </a:r>
          </a:p>
        </p:txBody>
      </p:sp>
      <p:sp>
        <p:nvSpPr>
          <p:cNvPr id="6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Aufzählung &amp; Foto">
    <p:spTree>
      <p:nvGrpSpPr>
        <p:cNvPr id="1" name=""/>
        <p:cNvGrpSpPr/>
        <p:nvPr/>
      </p:nvGrpSpPr>
      <p:grpSpPr>
        <a:xfrm>
          <a:off x="0" y="0"/>
          <a:ext cx="0" cy="0"/>
          <a:chOff x="0" y="0"/>
          <a:chExt cx="0" cy="0"/>
        </a:xfrm>
      </p:grpSpPr>
      <p:sp>
        <p:nvSpPr>
          <p:cNvPr id="70" name="Lini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71" name="Bild"/>
          <p:cNvSpPr>
            <a:spLocks noGrp="1"/>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endParaRPr/>
          </a:p>
        </p:txBody>
      </p:sp>
      <p:sp>
        <p:nvSpPr>
          <p:cNvPr id="72" name="Titeltext"/>
          <p:cNvSpPr txBox="1">
            <a:spLocks noGrp="1"/>
          </p:cNvSpPr>
          <p:nvPr>
            <p:ph type="title"/>
          </p:nvPr>
        </p:nvSpPr>
        <p:spPr>
          <a:prstGeom prst="rect">
            <a:avLst/>
          </a:prstGeom>
        </p:spPr>
        <p:txBody>
          <a:bodyPr/>
          <a:lstStyle/>
          <a:p>
            <a:r>
              <a:t>Titeltext</a:t>
            </a:r>
          </a:p>
        </p:txBody>
      </p:sp>
      <p:sp>
        <p:nvSpPr>
          <p:cNvPr id="73" name="Textebene 1…"/>
          <p:cNvSpPr txBox="1">
            <a:spLocks noGrp="1"/>
          </p:cNvSpPr>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r>
              <a:t>Textebene 1</a:t>
            </a:r>
          </a:p>
          <a:p>
            <a:pPr lvl="1"/>
            <a:r>
              <a:t>Textebene 2</a:t>
            </a:r>
          </a:p>
          <a:p>
            <a:pPr lvl="2"/>
            <a:r>
              <a:t>Textebene 3</a:t>
            </a:r>
          </a:p>
          <a:p>
            <a:pPr lvl="3"/>
            <a:r>
              <a:t>Textebene 4</a:t>
            </a:r>
          </a:p>
          <a:p>
            <a:pPr lvl="4"/>
            <a:r>
              <a:t>Textebene 5</a:t>
            </a:r>
          </a:p>
        </p:txBody>
      </p:sp>
      <p:sp>
        <p:nvSpPr>
          <p:cNvPr id="7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ufzählungszeichen">
    <p:spTree>
      <p:nvGrpSpPr>
        <p:cNvPr id="1" name=""/>
        <p:cNvGrpSpPr/>
        <p:nvPr/>
      </p:nvGrpSpPr>
      <p:grpSpPr>
        <a:xfrm>
          <a:off x="0" y="0"/>
          <a:ext cx="0" cy="0"/>
          <a:chOff x="0" y="0"/>
          <a:chExt cx="0" cy="0"/>
        </a:xfrm>
      </p:grpSpPr>
      <p:sp>
        <p:nvSpPr>
          <p:cNvPr id="81" name="Textebene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Textebene 1</a:t>
            </a:r>
          </a:p>
          <a:p>
            <a:pPr lvl="1"/>
            <a:r>
              <a:t>Textebene 2</a:t>
            </a:r>
          </a:p>
          <a:p>
            <a:pPr lvl="2"/>
            <a:r>
              <a:t>Textebene 3</a:t>
            </a:r>
          </a:p>
          <a:p>
            <a:pPr lvl="3"/>
            <a:r>
              <a:t>Textebene 4</a:t>
            </a:r>
          </a:p>
          <a:p>
            <a:pPr lvl="4"/>
            <a:r>
              <a:t>Textebene 5</a:t>
            </a:r>
          </a:p>
        </p:txBody>
      </p:sp>
      <p:sp>
        <p:nvSpPr>
          <p:cNvPr id="8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89" name="Bild"/>
          <p:cNvSpPr>
            <a:spLocks noGrp="1"/>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endParaRPr/>
          </a:p>
        </p:txBody>
      </p:sp>
      <p:sp>
        <p:nvSpPr>
          <p:cNvPr id="90" name="Bild"/>
          <p:cNvSpPr>
            <a:spLocks noGrp="1"/>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endParaRPr/>
          </a:p>
        </p:txBody>
      </p:sp>
      <p:sp>
        <p:nvSpPr>
          <p:cNvPr id="91" name="Bild"/>
          <p:cNvSpPr>
            <a:spLocks noGrp="1"/>
          </p:cNvSpPr>
          <p:nvPr>
            <p:ph type="pic" idx="23"/>
          </p:nvPr>
        </p:nvSpPr>
        <p:spPr>
          <a:xfrm>
            <a:off x="736600" y="-1397000"/>
            <a:ext cx="11855474" cy="17703800"/>
          </a:xfrm>
          <a:prstGeom prst="rect">
            <a:avLst/>
          </a:prstGeom>
          <a:ln w="9525">
            <a:round/>
          </a:ln>
        </p:spPr>
        <p:txBody>
          <a:bodyPr lIns="91439" tIns="45719" rIns="91439" bIns="45719" anchor="t">
            <a:noAutofit/>
          </a:bodyPr>
          <a:lstStyle/>
          <a:p>
            <a:endParaRPr/>
          </a:p>
        </p:txBody>
      </p:sp>
      <p:sp>
        <p:nvSpPr>
          <p:cNvPr id="9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Lini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i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extebene 1…"/>
          <p:cNvSpPr txBox="1">
            <a:spLocks noGrp="1"/>
          </p:cNvSpPr>
          <p:nvPr>
            <p:ph type="body" idx="1"/>
          </p:nvPr>
        </p:nvSpPr>
        <p:spPr>
          <a:xfrm>
            <a:off x="952500" y="1384300"/>
            <a:ext cx="22479000" cy="10947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Textebene 1</a:t>
            </a:r>
          </a:p>
          <a:p>
            <a:pPr lvl="1"/>
            <a:r>
              <a:t>Textebene 2</a:t>
            </a:r>
          </a:p>
          <a:p>
            <a:pPr lvl="2"/>
            <a:r>
              <a:t>Textebene 3</a:t>
            </a:r>
          </a:p>
          <a:p>
            <a:pPr lvl="3"/>
            <a:r>
              <a:t>Textebene 4</a:t>
            </a:r>
          </a:p>
          <a:p>
            <a:pPr lvl="4"/>
            <a:r>
              <a:t>Textebene 5</a:t>
            </a:r>
          </a:p>
        </p:txBody>
      </p:sp>
      <p:sp>
        <p:nvSpPr>
          <p:cNvPr id="5" name="Titeltext"/>
          <p:cNvSpPr txBox="1">
            <a:spLocks noGrp="1"/>
          </p:cNvSpPr>
          <p:nvPr>
            <p:ph type="title"/>
          </p:nvPr>
        </p:nvSpPr>
        <p:spPr>
          <a:xfrm>
            <a:off x="952500" y="838200"/>
            <a:ext cx="22479000" cy="2679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Titeltext</a:t>
            </a:r>
          </a:p>
        </p:txBody>
      </p:sp>
      <p:sp>
        <p:nvSpPr>
          <p:cNvPr id="6" name="Foliennummer"/>
          <p:cNvSpPr txBox="1">
            <a:spLocks noGrp="1"/>
          </p:cNvSpPr>
          <p:nvPr>
            <p:ph type="sldNum" sz="quarter" idx="2"/>
          </p:nvPr>
        </p:nvSpPr>
        <p:spPr>
          <a:xfrm>
            <a:off x="22923499" y="12319000"/>
            <a:ext cx="419101"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3.tif"/><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14.t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ti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Der Codex Theodosianus unter Theodosius II."/>
          <p:cNvSpPr txBox="1">
            <a:spLocks noGrp="1"/>
          </p:cNvSpPr>
          <p:nvPr>
            <p:ph type="title"/>
          </p:nvPr>
        </p:nvSpPr>
        <p:spPr>
          <a:xfrm>
            <a:off x="952500" y="612033"/>
            <a:ext cx="22479000" cy="1574801"/>
          </a:xfrm>
          <a:prstGeom prst="rect">
            <a:avLst/>
          </a:prstGeom>
        </p:spPr>
        <p:txBody>
          <a:bodyPr>
            <a:normAutofit fontScale="90000"/>
          </a:bodyPr>
          <a:lstStyle>
            <a:lvl1pPr algn="ctr" defTabSz="709930">
              <a:defRPr sz="7482"/>
            </a:lvl1pPr>
          </a:lstStyle>
          <a:p>
            <a:r>
              <a:t>Der Codex Theodosianus unter Theodosius II.</a:t>
            </a:r>
          </a:p>
        </p:txBody>
      </p:sp>
      <p:sp>
        <p:nvSpPr>
          <p:cNvPr id="126" name="Vorlesung: Die Spätantike…"/>
          <p:cNvSpPr txBox="1"/>
          <p:nvPr/>
        </p:nvSpPr>
        <p:spPr>
          <a:xfrm>
            <a:off x="920750" y="11529095"/>
            <a:ext cx="14846300" cy="17322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defTabSz="457200">
              <a:defRPr sz="2400">
                <a:solidFill>
                  <a:srgbClr val="5B5854"/>
                </a:solidFill>
                <a:uFill>
                  <a:solidFill>
                    <a:srgbClr val="000000"/>
                  </a:solidFill>
                </a:uFill>
              </a:defRPr>
            </a:pPr>
            <a:r>
              <a:rPr lang="de-DE" dirty="0"/>
              <a:t>Brückenkurs</a:t>
            </a:r>
            <a:r>
              <a:rPr dirty="0"/>
              <a:t>: Die </a:t>
            </a:r>
            <a:r>
              <a:rPr dirty="0" err="1"/>
              <a:t>Spätantike</a:t>
            </a:r>
            <a:endParaRPr dirty="0"/>
          </a:p>
          <a:p>
            <a:pPr algn="l" defTabSz="457200">
              <a:defRPr sz="2400">
                <a:solidFill>
                  <a:srgbClr val="5B5854"/>
                </a:solidFill>
              </a:defRPr>
            </a:pPr>
            <a:r>
              <a:rPr dirty="0"/>
              <a:t>WS 2021/22</a:t>
            </a:r>
          </a:p>
          <a:p>
            <a:pPr algn="l" defTabSz="457200">
              <a:defRPr sz="2400">
                <a:solidFill>
                  <a:srgbClr val="5B5854"/>
                </a:solidFill>
              </a:defRPr>
            </a:pPr>
            <a:r>
              <a:rPr dirty="0"/>
              <a:t>Dr. Timo </a:t>
            </a:r>
            <a:r>
              <a:rPr dirty="0" err="1"/>
              <a:t>Klär</a:t>
            </a:r>
            <a:endParaRPr dirty="0"/>
          </a:p>
        </p:txBody>
      </p:sp>
      <p:pic>
        <p:nvPicPr>
          <p:cNvPr id="127"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7264003" y="7060684"/>
            <a:ext cx="571501" cy="571501"/>
          </a:xfrm>
          <a:prstGeom prst="rect">
            <a:avLst/>
          </a:prstGeom>
          <a:ln w="12700">
            <a:miter lim="400000"/>
          </a:ln>
        </p:spPr>
      </p:pic>
      <p:pic>
        <p:nvPicPr>
          <p:cNvPr id="128" name="Bild" descr="Bild"/>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642142" y="2272787"/>
            <a:ext cx="5771759" cy="1026090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03" fill="hold"/>
                                        <p:tgtEl>
                                          <p:spTgt spid="1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3959742" y="4410075"/>
            <a:ext cx="7604846" cy="7772401"/>
          </a:xfrm>
          <a:prstGeom prst="rect">
            <a:avLst/>
          </a:prstGeom>
          <a:ln w="12700">
            <a:miter lim="400000"/>
          </a:ln>
        </p:spPr>
      </p:pic>
      <p:sp>
        <p:nvSpPr>
          <p:cNvPr id="175" name="II. Die Erstellung des Codex Theodosianus - das Jahr 429"/>
          <p:cNvSpPr txBox="1">
            <a:spLocks noGrp="1"/>
          </p:cNvSpPr>
          <p:nvPr>
            <p:ph type="title"/>
          </p:nvPr>
        </p:nvSpPr>
        <p:spPr>
          <a:prstGeom prst="rect">
            <a:avLst/>
          </a:prstGeom>
        </p:spPr>
        <p:txBody>
          <a:bodyPr/>
          <a:lstStyle>
            <a:lvl1pPr algn="ctr"/>
          </a:lstStyle>
          <a:p>
            <a:r>
              <a:t>II. Die Erstellung des Codex Theodosianus - das Jahr 429</a:t>
            </a:r>
          </a:p>
        </p:txBody>
      </p:sp>
      <p:sp>
        <p:nvSpPr>
          <p:cNvPr id="176" name="Gesetze sollen zerteilt und auf verschiedene Bücher und Titel verteilt werden.…"/>
          <p:cNvSpPr txBox="1">
            <a:spLocks noGrp="1"/>
          </p:cNvSpPr>
          <p:nvPr>
            <p:ph type="body" sz="half" idx="1"/>
          </p:nvPr>
        </p:nvSpPr>
        <p:spPr>
          <a:xfrm>
            <a:off x="1502582" y="4321175"/>
            <a:ext cx="10744201" cy="7950201"/>
          </a:xfrm>
          <a:prstGeom prst="rect">
            <a:avLst/>
          </a:prstGeom>
        </p:spPr>
        <p:txBody>
          <a:bodyPr/>
          <a:lstStyle/>
          <a:p>
            <a:pPr marL="521804" indent="-521804">
              <a:buClr>
                <a:srgbClr val="BEBEBE"/>
              </a:buClr>
              <a:buSzPct val="125000"/>
              <a:buChar char="•"/>
            </a:pPr>
            <a:r>
              <a:t>Gesetze sollen zerteilt und auf verschiedene Bücher und Titel verteilt werden.</a:t>
            </a:r>
          </a:p>
          <a:p>
            <a:pPr marL="521804" indent="-521804">
              <a:buClr>
                <a:srgbClr val="BEBEBE"/>
              </a:buClr>
              <a:buSzPct val="125000"/>
              <a:buChar char="•"/>
            </a:pPr>
            <a:r>
              <a:t>Zu erwartende Widersprüche sollen durch eine chronologische Anordnung ausgeglichen werden, in dem jedem Gesetz die Angabe der Konsuln beigefügt wird.</a:t>
            </a:r>
          </a:p>
          <a:p>
            <a:pPr marL="521804" indent="-521804">
              <a:buClr>
                <a:srgbClr val="BEBEBE"/>
              </a:buClr>
              <a:buSzPct val="125000"/>
              <a:buChar char="•"/>
            </a:pPr>
            <a:r>
              <a:t>Übernahme nur der zentralen Gesetzesaussagen unter Verzicht auf Vorworte.</a:t>
            </a:r>
          </a:p>
        </p:txBody>
      </p:sp>
      <p:sp>
        <p:nvSpPr>
          <p:cNvPr id="177" name="Galla Placidia und ihre Kinder auf einem Zwischengoldglas; Museo di Santa Giulia, Brescia"/>
          <p:cNvSpPr txBox="1"/>
          <p:nvPr/>
        </p:nvSpPr>
        <p:spPr>
          <a:xfrm>
            <a:off x="14529512" y="12206287"/>
            <a:ext cx="6465306"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solidFill>
                  <a:srgbClr val="5B5854"/>
                </a:solidFill>
              </a:defRPr>
            </a:lvl1pPr>
          </a:lstStyle>
          <a:p>
            <a:r>
              <a:t>Galla Placidia und ihre Kinder auf einem Zwischengoldglas; Museo di Santa Giulia, Brescia</a:t>
            </a:r>
          </a:p>
        </p:txBody>
      </p:sp>
      <p:pic>
        <p:nvPicPr>
          <p:cNvPr id="178"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2309918" y="8296275"/>
            <a:ext cx="571500"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16" fill="hold"/>
                                        <p:tgtEl>
                                          <p:spTgt spid="1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7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II. Die Erstellung des Codex Theodosianus - das Jahr 429"/>
          <p:cNvSpPr txBox="1">
            <a:spLocks noGrp="1"/>
          </p:cNvSpPr>
          <p:nvPr>
            <p:ph type="title"/>
          </p:nvPr>
        </p:nvSpPr>
        <p:spPr>
          <a:prstGeom prst="rect">
            <a:avLst/>
          </a:prstGeom>
        </p:spPr>
        <p:txBody>
          <a:bodyPr/>
          <a:lstStyle>
            <a:lvl1pPr algn="ctr"/>
          </a:lstStyle>
          <a:p>
            <a:r>
              <a:t>II. Die Erstellung des Codex Theodosianus - das Jahr 429</a:t>
            </a:r>
          </a:p>
        </p:txBody>
      </p:sp>
      <p:sp>
        <p:nvSpPr>
          <p:cNvPr id="181" name="Aufnahme auch überholter und nicht mehr gültiger Gesetze  (scholasticae intentioni).…"/>
          <p:cNvSpPr txBox="1">
            <a:spLocks noGrp="1"/>
          </p:cNvSpPr>
          <p:nvPr>
            <p:ph type="body" sz="half" idx="1"/>
          </p:nvPr>
        </p:nvSpPr>
        <p:spPr>
          <a:xfrm>
            <a:off x="1538859" y="3418488"/>
            <a:ext cx="12699457" cy="10442894"/>
          </a:xfrm>
          <a:prstGeom prst="rect">
            <a:avLst/>
          </a:prstGeom>
        </p:spPr>
        <p:txBody>
          <a:bodyPr/>
          <a:lstStyle/>
          <a:p>
            <a:pPr marL="521804" indent="-521804">
              <a:buClr>
                <a:srgbClr val="BEBEBE"/>
              </a:buClr>
              <a:buSzPct val="125000"/>
              <a:buChar char="•"/>
            </a:pPr>
            <a:r>
              <a:t>Aufnahme auch überholter und nicht mehr gültiger Gesetze  (</a:t>
            </a:r>
            <a:r>
              <a:rPr i="1"/>
              <a:t>scholasticae intentioni</a:t>
            </a:r>
            <a:r>
              <a:t>).</a:t>
            </a:r>
          </a:p>
          <a:p>
            <a:pPr marL="521804" indent="-521804">
              <a:buClr>
                <a:srgbClr val="BEBEBE"/>
              </a:buClr>
              <a:buSzPct val="125000"/>
              <a:buChar char="•"/>
            </a:pPr>
            <a:r>
              <a:t>Später soll aus den dann vorliegenden drei Codices und dem Juristenrecht ein weiterer Codex erstellt werden, der keine Unsicherheiten mehr zulässt. Dieser soll den Namen des Kaisers Theodosius II. tragen.</a:t>
            </a:r>
          </a:p>
          <a:p>
            <a:pPr marL="521804" indent="-521804">
              <a:buClr>
                <a:srgbClr val="BEBEBE"/>
              </a:buClr>
              <a:buSzPct val="125000"/>
              <a:buChar char="•"/>
            </a:pPr>
            <a:r>
              <a:t>Acht erfahrene Amtsträger (ehemalige Präfekten und Quästoren) sollen mit ihren ausgewählten Mitarbeitern die Arbeit durchführen. </a:t>
            </a:r>
          </a:p>
        </p:txBody>
      </p:sp>
      <p:sp>
        <p:nvSpPr>
          <p:cNvPr id="182" name="Innenansicht des Mausoleums für Galla Placidia in Ravenna"/>
          <p:cNvSpPr txBox="1"/>
          <p:nvPr/>
        </p:nvSpPr>
        <p:spPr>
          <a:xfrm>
            <a:off x="14398096" y="12297686"/>
            <a:ext cx="7322607"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Innenansicht des Mausoleums für Galla Placidia in Ravenna</a:t>
            </a:r>
          </a:p>
        </p:txBody>
      </p:sp>
      <p:pic>
        <p:nvPicPr>
          <p:cNvPr id="18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21434952" y="7791493"/>
            <a:ext cx="571501" cy="571501"/>
          </a:xfrm>
          <a:prstGeom prst="rect">
            <a:avLst/>
          </a:prstGeom>
          <a:ln w="12700">
            <a:miter lim="400000"/>
          </a:ln>
        </p:spPr>
      </p:pic>
      <p:pic>
        <p:nvPicPr>
          <p:cNvPr id="184" name="Bild" descr="Bild"/>
          <p:cNvPicPr>
            <a:picLocks noChangeAspect="1"/>
          </p:cNvPicPr>
          <p:nvPr/>
        </p:nvPicPr>
        <p:blipFill>
          <a:blip r:embed="rId5"/>
          <a:stretch>
            <a:fillRect/>
          </a:stretch>
        </p:blipFill>
        <p:spPr>
          <a:xfrm>
            <a:off x="15386644" y="4055268"/>
            <a:ext cx="5345665" cy="804395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28" fill="hold"/>
                                        <p:tgtEl>
                                          <p:spTgt spid="18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8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II. Die Erstellung des Codex Theodosianus - das Jahr 435"/>
          <p:cNvSpPr txBox="1">
            <a:spLocks noGrp="1"/>
          </p:cNvSpPr>
          <p:nvPr>
            <p:ph type="title"/>
          </p:nvPr>
        </p:nvSpPr>
        <p:spPr>
          <a:prstGeom prst="rect">
            <a:avLst/>
          </a:prstGeom>
        </p:spPr>
        <p:txBody>
          <a:bodyPr>
            <a:normAutofit fontScale="90000"/>
          </a:bodyPr>
          <a:lstStyle/>
          <a:p>
            <a:pPr algn="ctr" defTabSz="602615">
              <a:defRPr sz="6351"/>
            </a:pPr>
            <a:endParaRPr/>
          </a:p>
          <a:p>
            <a:pPr algn="ctr" defTabSz="602615">
              <a:defRPr sz="6351"/>
            </a:pPr>
            <a:r>
              <a:t>II. Die Erstellung des Codex Theodosianus - das Jahr 435</a:t>
            </a:r>
          </a:p>
        </p:txBody>
      </p:sp>
      <p:sp>
        <p:nvSpPr>
          <p:cNvPr id="187" name="Wiederholung der Anweisung zur Zusammenstellung der Gesetze.…"/>
          <p:cNvSpPr txBox="1">
            <a:spLocks noGrp="1"/>
          </p:cNvSpPr>
          <p:nvPr>
            <p:ph type="body" idx="1"/>
          </p:nvPr>
        </p:nvSpPr>
        <p:spPr>
          <a:prstGeom prst="rect">
            <a:avLst/>
          </a:prstGeom>
        </p:spPr>
        <p:txBody>
          <a:bodyPr/>
          <a:lstStyle/>
          <a:p>
            <a:pPr marL="521804" indent="-521804">
              <a:spcBef>
                <a:spcPts val="4500"/>
              </a:spcBef>
              <a:buClr>
                <a:srgbClr val="BEBEBE"/>
              </a:buClr>
              <a:buSzPct val="125000"/>
              <a:buChar char="•"/>
              <a:defRPr sz="4200"/>
            </a:pPr>
            <a:r>
              <a:t>Wiederholung der Anweisung zur Zusammenstellung der Gesetze.</a:t>
            </a:r>
          </a:p>
          <a:p>
            <a:pPr marL="521804" indent="-521804">
              <a:spcBef>
                <a:spcPts val="4500"/>
              </a:spcBef>
              <a:buClr>
                <a:srgbClr val="BEBEBE"/>
              </a:buClr>
              <a:buSzPct val="125000"/>
              <a:buChar char="•"/>
              <a:defRPr sz="4200"/>
            </a:pPr>
            <a:r>
              <a:t>Betonung, dass sich der zukünftige durch Klarheit und Knappheit auszeichnen soll. </a:t>
            </a:r>
          </a:p>
          <a:p>
            <a:pPr marL="521804" indent="-521804">
              <a:spcBef>
                <a:spcPts val="4500"/>
              </a:spcBef>
              <a:buClr>
                <a:srgbClr val="BEBEBE"/>
              </a:buClr>
              <a:buSzPct val="125000"/>
              <a:buChar char="•"/>
              <a:defRPr sz="4200"/>
            </a:pPr>
            <a:r>
              <a:t>Benennung von 16 Verantwortlichen.</a:t>
            </a:r>
          </a:p>
          <a:p>
            <a:pPr marL="521804" indent="-521804">
              <a:spcBef>
                <a:spcPts val="4500"/>
              </a:spcBef>
              <a:buClr>
                <a:srgbClr val="BEBEBE"/>
              </a:buClr>
              <a:buSzPct val="125000"/>
              <a:buChar char="•"/>
              <a:defRPr sz="4200"/>
            </a:pPr>
            <a:r>
              <a:t>Zusammenstellung der Gesetze tritt in den Vordergrund.</a:t>
            </a:r>
          </a:p>
          <a:p>
            <a:pPr marL="521804" indent="-521804">
              <a:spcBef>
                <a:spcPts val="4500"/>
              </a:spcBef>
              <a:buClr>
                <a:srgbClr val="BEBEBE"/>
              </a:buClr>
              <a:buSzPct val="125000"/>
              <a:buChar char="•"/>
              <a:defRPr sz="4200"/>
            </a:pPr>
            <a:r>
              <a:t>Umfang des Codex Theodosianus bei Fertigstellung: 3000 Gesetze (2500 sind bis heute überliefert).</a:t>
            </a:r>
          </a:p>
          <a:p>
            <a:pPr marL="521804" indent="-521804">
              <a:spcBef>
                <a:spcPts val="4500"/>
              </a:spcBef>
              <a:buClr>
                <a:srgbClr val="BEBEBE"/>
              </a:buClr>
              <a:buSzPct val="125000"/>
              <a:buChar char="•"/>
              <a:defRPr sz="4200"/>
            </a:pPr>
            <a:r>
              <a:t>Die Aufarbeitung des Juristenrechts wird erst unter Justinian umgesetzt (Corpus Iuris Civilis; Institutiones, Digesten, Codex Iustinianus). </a:t>
            </a:r>
          </a:p>
        </p:txBody>
      </p:sp>
      <p:pic>
        <p:nvPicPr>
          <p:cNvPr id="188"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21768077" y="685800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35" fill="hold"/>
                                        <p:tgtEl>
                                          <p:spTgt spid="1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8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III. Die Verbreitung des Codex Theodosianus"/>
          <p:cNvSpPr txBox="1">
            <a:spLocks noGrp="1"/>
          </p:cNvSpPr>
          <p:nvPr>
            <p:ph type="title"/>
          </p:nvPr>
        </p:nvSpPr>
        <p:spPr>
          <a:prstGeom prst="rect">
            <a:avLst/>
          </a:prstGeom>
        </p:spPr>
        <p:txBody>
          <a:bodyPr>
            <a:normAutofit fontScale="90000"/>
          </a:bodyPr>
          <a:lstStyle/>
          <a:p>
            <a:pPr algn="ctr" defTabSz="751205">
              <a:defRPr sz="7917"/>
            </a:pPr>
            <a:endParaRPr/>
          </a:p>
          <a:p>
            <a:pPr algn="ctr" defTabSz="751205">
              <a:defRPr sz="7917"/>
            </a:pPr>
            <a:r>
              <a:t>III. Die Verbreitung des Codex Theodosianus</a:t>
            </a:r>
          </a:p>
        </p:txBody>
      </p:sp>
      <p:sp>
        <p:nvSpPr>
          <p:cNvPr id="191" name="Gesta senatus: Festlegung der Aushändigung jeweils eines Exemplars des Codex an den praefectus praetorio Italiae und den praefectus praetorio Orientis.…"/>
          <p:cNvSpPr txBox="1">
            <a:spLocks noGrp="1"/>
          </p:cNvSpPr>
          <p:nvPr>
            <p:ph type="body" idx="1"/>
          </p:nvPr>
        </p:nvSpPr>
        <p:spPr>
          <a:prstGeom prst="rect">
            <a:avLst/>
          </a:prstGeom>
        </p:spPr>
        <p:txBody>
          <a:bodyPr>
            <a:normAutofit lnSpcReduction="10000"/>
          </a:bodyPr>
          <a:lstStyle/>
          <a:p>
            <a:pPr marL="407007" indent="-407007" defTabSz="356615">
              <a:spcBef>
                <a:spcPts val="900"/>
              </a:spcBef>
              <a:buClr>
                <a:srgbClr val="BEBEBE"/>
              </a:buClr>
              <a:buSzPct val="125000"/>
              <a:buChar char="•"/>
              <a:defRPr sz="3275">
                <a:solidFill>
                  <a:srgbClr val="5B5854"/>
                </a:solidFill>
              </a:defRPr>
            </a:pPr>
            <a:r>
              <a:rPr i="1" dirty="0" err="1"/>
              <a:t>Gesta</a:t>
            </a:r>
            <a:r>
              <a:rPr i="1" dirty="0"/>
              <a:t> </a:t>
            </a:r>
            <a:r>
              <a:rPr i="1" dirty="0" err="1"/>
              <a:t>senatus</a:t>
            </a:r>
            <a:r>
              <a:rPr i="1" dirty="0"/>
              <a:t>: </a:t>
            </a:r>
            <a:r>
              <a:rPr dirty="0" err="1"/>
              <a:t>Festlegung</a:t>
            </a:r>
            <a:r>
              <a:rPr dirty="0"/>
              <a:t> der </a:t>
            </a:r>
            <a:r>
              <a:rPr dirty="0" err="1"/>
              <a:t>Aushändigung</a:t>
            </a:r>
            <a:r>
              <a:rPr dirty="0"/>
              <a:t> </a:t>
            </a:r>
            <a:r>
              <a:rPr dirty="0" err="1"/>
              <a:t>jeweils</a:t>
            </a:r>
            <a:r>
              <a:rPr dirty="0"/>
              <a:t> </a:t>
            </a:r>
            <a:r>
              <a:rPr dirty="0" err="1"/>
              <a:t>eines</a:t>
            </a:r>
            <a:r>
              <a:rPr dirty="0"/>
              <a:t> Exemplars des Codex an</a:t>
            </a:r>
            <a:r>
              <a:rPr i="1" dirty="0"/>
              <a:t> den </a:t>
            </a:r>
            <a:r>
              <a:rPr i="1" dirty="0" err="1"/>
              <a:t>praefectus</a:t>
            </a:r>
            <a:r>
              <a:rPr i="1" dirty="0"/>
              <a:t> </a:t>
            </a:r>
            <a:r>
              <a:rPr i="1" dirty="0" err="1"/>
              <a:t>praetorio</a:t>
            </a:r>
            <a:r>
              <a:rPr i="1" dirty="0"/>
              <a:t> </a:t>
            </a:r>
            <a:r>
              <a:rPr i="1" dirty="0" err="1"/>
              <a:t>Italiae</a:t>
            </a:r>
            <a:r>
              <a:rPr dirty="0"/>
              <a:t> und den </a:t>
            </a:r>
            <a:r>
              <a:rPr i="1" dirty="0" err="1"/>
              <a:t>praefectus</a:t>
            </a:r>
            <a:r>
              <a:rPr i="1" dirty="0"/>
              <a:t> </a:t>
            </a:r>
            <a:r>
              <a:rPr i="1" dirty="0" err="1"/>
              <a:t>praetorio</a:t>
            </a:r>
            <a:r>
              <a:rPr i="1" dirty="0"/>
              <a:t> Orientis</a:t>
            </a:r>
            <a:r>
              <a:rPr dirty="0"/>
              <a:t>.</a:t>
            </a:r>
          </a:p>
          <a:p>
            <a:pPr marL="407007" indent="-407007" defTabSz="643889">
              <a:spcBef>
                <a:spcPts val="3500"/>
              </a:spcBef>
              <a:buClr>
                <a:srgbClr val="BEBEBE"/>
              </a:buClr>
              <a:buSzPct val="125000"/>
              <a:buChar char="•"/>
              <a:defRPr sz="3275"/>
            </a:pPr>
            <a:r>
              <a:rPr dirty="0"/>
              <a:t>Der </a:t>
            </a:r>
            <a:r>
              <a:rPr i="1" dirty="0" err="1"/>
              <a:t>praefectus</a:t>
            </a:r>
            <a:r>
              <a:rPr i="1" dirty="0"/>
              <a:t> </a:t>
            </a:r>
            <a:r>
              <a:rPr i="1" dirty="0" err="1"/>
              <a:t>praetorio</a:t>
            </a:r>
            <a:r>
              <a:rPr i="1" dirty="0"/>
              <a:t> </a:t>
            </a:r>
            <a:r>
              <a:rPr i="1" dirty="0" err="1"/>
              <a:t>Italiae</a:t>
            </a:r>
            <a:r>
              <a:rPr dirty="0"/>
              <a:t> </a:t>
            </a:r>
            <a:r>
              <a:rPr dirty="0" err="1"/>
              <a:t>händigt</a:t>
            </a:r>
            <a:r>
              <a:rPr dirty="0"/>
              <a:t> dem </a:t>
            </a:r>
            <a:r>
              <a:rPr i="1" dirty="0" err="1"/>
              <a:t>praefectus</a:t>
            </a:r>
            <a:r>
              <a:rPr i="1" dirty="0"/>
              <a:t> </a:t>
            </a:r>
            <a:r>
              <a:rPr i="1" dirty="0" err="1"/>
              <a:t>urbi</a:t>
            </a:r>
            <a:r>
              <a:rPr i="1" dirty="0"/>
              <a:t> </a:t>
            </a:r>
            <a:r>
              <a:rPr dirty="0" err="1"/>
              <a:t>eine</a:t>
            </a:r>
            <a:r>
              <a:rPr dirty="0"/>
              <a:t> </a:t>
            </a:r>
            <a:r>
              <a:rPr dirty="0" err="1"/>
              <a:t>weitere</a:t>
            </a:r>
            <a:r>
              <a:rPr dirty="0"/>
              <a:t> </a:t>
            </a:r>
            <a:r>
              <a:rPr dirty="0" err="1"/>
              <a:t>Kopie</a:t>
            </a:r>
            <a:r>
              <a:rPr dirty="0"/>
              <a:t> </a:t>
            </a:r>
            <a:r>
              <a:rPr dirty="0" err="1"/>
              <a:t>für</a:t>
            </a:r>
            <a:r>
              <a:rPr dirty="0"/>
              <a:t> das </a:t>
            </a:r>
            <a:r>
              <a:rPr dirty="0" err="1"/>
              <a:t>Archiv</a:t>
            </a:r>
            <a:r>
              <a:rPr dirty="0"/>
              <a:t> und </a:t>
            </a:r>
            <a:r>
              <a:rPr dirty="0" err="1"/>
              <a:t>eine</a:t>
            </a:r>
            <a:r>
              <a:rPr dirty="0"/>
              <a:t> </a:t>
            </a:r>
            <a:r>
              <a:rPr dirty="0" err="1"/>
              <a:t>weitere</a:t>
            </a:r>
            <a:r>
              <a:rPr dirty="0"/>
              <a:t> an die </a:t>
            </a:r>
            <a:r>
              <a:rPr i="1" dirty="0" err="1"/>
              <a:t>constitutionarii</a:t>
            </a:r>
            <a:r>
              <a:rPr i="1" dirty="0"/>
              <a:t> </a:t>
            </a:r>
            <a:r>
              <a:rPr dirty="0" err="1"/>
              <a:t>Anastasius</a:t>
            </a:r>
            <a:r>
              <a:rPr dirty="0"/>
              <a:t> und </a:t>
            </a:r>
            <a:r>
              <a:rPr dirty="0" err="1"/>
              <a:t>Martinus</a:t>
            </a:r>
            <a:r>
              <a:rPr dirty="0"/>
              <a:t>.</a:t>
            </a:r>
          </a:p>
          <a:p>
            <a:pPr marL="407007" indent="-407007" defTabSz="643889">
              <a:spcBef>
                <a:spcPts val="3500"/>
              </a:spcBef>
              <a:buClr>
                <a:srgbClr val="BEBEBE"/>
              </a:buClr>
              <a:buSzPct val="125000"/>
              <a:buChar char="•"/>
              <a:defRPr sz="3275"/>
            </a:pPr>
            <a:r>
              <a:rPr dirty="0"/>
              <a:t>Die </a:t>
            </a:r>
            <a:r>
              <a:rPr i="1" dirty="0" err="1"/>
              <a:t>constitutionarii</a:t>
            </a:r>
            <a:r>
              <a:rPr i="1" dirty="0"/>
              <a:t> </a:t>
            </a:r>
            <a:r>
              <a:rPr dirty="0" err="1"/>
              <a:t>sind</a:t>
            </a:r>
            <a:r>
              <a:rPr dirty="0"/>
              <a:t> </a:t>
            </a:r>
            <a:r>
              <a:rPr dirty="0" err="1"/>
              <a:t>für</a:t>
            </a:r>
            <a:r>
              <a:rPr dirty="0"/>
              <a:t> die </a:t>
            </a:r>
            <a:r>
              <a:rPr dirty="0" err="1"/>
              <a:t>Herstellung</a:t>
            </a:r>
            <a:r>
              <a:rPr dirty="0"/>
              <a:t> </a:t>
            </a:r>
            <a:r>
              <a:rPr dirty="0" err="1"/>
              <a:t>weiterer</a:t>
            </a:r>
            <a:r>
              <a:rPr dirty="0"/>
              <a:t> </a:t>
            </a:r>
            <a:r>
              <a:rPr dirty="0" err="1"/>
              <a:t>Abschriften</a:t>
            </a:r>
            <a:r>
              <a:rPr dirty="0"/>
              <a:t> </a:t>
            </a:r>
            <a:r>
              <a:rPr dirty="0" err="1"/>
              <a:t>verantwortlich</a:t>
            </a:r>
            <a:r>
              <a:rPr dirty="0"/>
              <a:t>. </a:t>
            </a:r>
          </a:p>
          <a:p>
            <a:pPr marL="407007" indent="-407007" defTabSz="643889">
              <a:spcBef>
                <a:spcPts val="3500"/>
              </a:spcBef>
              <a:buClr>
                <a:srgbClr val="BEBEBE"/>
              </a:buClr>
              <a:buSzPct val="125000"/>
              <a:buChar char="•"/>
              <a:defRPr sz="3275"/>
            </a:pPr>
            <a:r>
              <a:rPr dirty="0"/>
              <a:t>Nur </a:t>
            </a:r>
            <a:r>
              <a:rPr dirty="0" err="1"/>
              <a:t>diese</a:t>
            </a:r>
            <a:r>
              <a:rPr dirty="0"/>
              <a:t> </a:t>
            </a:r>
            <a:r>
              <a:rPr dirty="0" err="1"/>
              <a:t>Abschriften</a:t>
            </a:r>
            <a:r>
              <a:rPr dirty="0"/>
              <a:t> </a:t>
            </a:r>
            <a:r>
              <a:rPr dirty="0" err="1"/>
              <a:t>sollen</a:t>
            </a:r>
            <a:r>
              <a:rPr dirty="0"/>
              <a:t> </a:t>
            </a:r>
            <a:r>
              <a:rPr dirty="0" err="1"/>
              <a:t>fortan</a:t>
            </a:r>
            <a:r>
              <a:rPr dirty="0"/>
              <a:t> </a:t>
            </a:r>
            <a:r>
              <a:rPr dirty="0" err="1"/>
              <a:t>Gültigkeit</a:t>
            </a:r>
            <a:r>
              <a:rPr dirty="0"/>
              <a:t> </a:t>
            </a:r>
            <a:r>
              <a:rPr dirty="0" err="1"/>
              <a:t>haben</a:t>
            </a:r>
            <a:r>
              <a:rPr dirty="0"/>
              <a:t>.</a:t>
            </a:r>
          </a:p>
          <a:p>
            <a:pPr marL="407007" indent="-407007" defTabSz="643889">
              <a:spcBef>
                <a:spcPts val="3500"/>
              </a:spcBef>
              <a:buClr>
                <a:srgbClr val="BEBEBE"/>
              </a:buClr>
              <a:buSzPct val="125000"/>
              <a:buChar char="•"/>
              <a:defRPr sz="3275"/>
            </a:pPr>
            <a:r>
              <a:rPr dirty="0" err="1"/>
              <a:t>Regeln</a:t>
            </a:r>
            <a:r>
              <a:rPr dirty="0"/>
              <a:t> </a:t>
            </a:r>
            <a:r>
              <a:rPr dirty="0" err="1"/>
              <a:t>für</a:t>
            </a:r>
            <a:r>
              <a:rPr dirty="0"/>
              <a:t> </a:t>
            </a:r>
            <a:r>
              <a:rPr dirty="0" err="1"/>
              <a:t>Anfertigung</a:t>
            </a:r>
            <a:r>
              <a:rPr dirty="0"/>
              <a:t>, </a:t>
            </a:r>
            <a:r>
              <a:rPr dirty="0" err="1"/>
              <a:t>Verbreitung</a:t>
            </a:r>
            <a:r>
              <a:rPr dirty="0"/>
              <a:t> und </a:t>
            </a:r>
            <a:r>
              <a:rPr dirty="0" err="1"/>
              <a:t>Aufbewahrung</a:t>
            </a:r>
            <a:r>
              <a:rPr dirty="0"/>
              <a:t> </a:t>
            </a:r>
            <a:r>
              <a:rPr dirty="0" err="1"/>
              <a:t>dieser</a:t>
            </a:r>
            <a:r>
              <a:rPr dirty="0"/>
              <a:t> </a:t>
            </a:r>
            <a:r>
              <a:rPr dirty="0" err="1"/>
              <a:t>hergestellten</a:t>
            </a:r>
            <a:r>
              <a:rPr dirty="0"/>
              <a:t> </a:t>
            </a:r>
            <a:r>
              <a:rPr dirty="0" err="1"/>
              <a:t>Kopien</a:t>
            </a:r>
            <a:r>
              <a:rPr dirty="0"/>
              <a:t>:</a:t>
            </a:r>
          </a:p>
          <a:p>
            <a:pPr marL="0" indent="0" defTabSz="643889">
              <a:spcBef>
                <a:spcPts val="3500"/>
              </a:spcBef>
              <a:buSzTx/>
              <a:buNone/>
              <a:defRPr sz="3275"/>
            </a:pPr>
            <a:r>
              <a:rPr dirty="0"/>
              <a:t>- </a:t>
            </a:r>
            <a:r>
              <a:rPr dirty="0" err="1"/>
              <a:t>Anfertigung</a:t>
            </a:r>
            <a:r>
              <a:rPr dirty="0"/>
              <a:t> </a:t>
            </a:r>
            <a:r>
              <a:rPr dirty="0" err="1"/>
              <a:t>zahlreicher</a:t>
            </a:r>
            <a:r>
              <a:rPr dirty="0"/>
              <a:t> </a:t>
            </a:r>
            <a:r>
              <a:rPr dirty="0" err="1"/>
              <a:t>Kopien</a:t>
            </a:r>
            <a:r>
              <a:rPr dirty="0"/>
              <a:t>, um </a:t>
            </a:r>
            <a:r>
              <a:rPr dirty="0" err="1"/>
              <a:t>Textverfälschung</a:t>
            </a:r>
            <a:r>
              <a:rPr dirty="0"/>
              <a:t> </a:t>
            </a:r>
            <a:r>
              <a:rPr dirty="0" err="1"/>
              <a:t>zu</a:t>
            </a:r>
            <a:r>
              <a:rPr dirty="0"/>
              <a:t> </a:t>
            </a:r>
            <a:r>
              <a:rPr dirty="0" err="1"/>
              <a:t>vermeiden</a:t>
            </a:r>
            <a:r>
              <a:rPr dirty="0"/>
              <a:t>.</a:t>
            </a:r>
          </a:p>
          <a:p>
            <a:pPr marL="0" indent="0" defTabSz="643889">
              <a:spcBef>
                <a:spcPts val="3500"/>
              </a:spcBef>
              <a:buSzTx/>
              <a:buNone/>
              <a:defRPr sz="3275"/>
            </a:pPr>
            <a:r>
              <a:rPr dirty="0"/>
              <a:t>- </a:t>
            </a:r>
            <a:r>
              <a:rPr dirty="0" err="1"/>
              <a:t>Vermeidung</a:t>
            </a:r>
            <a:r>
              <a:rPr dirty="0"/>
              <a:t> von </a:t>
            </a:r>
            <a:r>
              <a:rPr dirty="0" err="1"/>
              <a:t>Abkürzungen</a:t>
            </a:r>
            <a:r>
              <a:rPr dirty="0"/>
              <a:t> in </a:t>
            </a:r>
            <a:r>
              <a:rPr dirty="0" err="1"/>
              <a:t>offiziellen</a:t>
            </a:r>
            <a:r>
              <a:rPr dirty="0"/>
              <a:t> </a:t>
            </a:r>
            <a:r>
              <a:rPr dirty="0" err="1"/>
              <a:t>Texten</a:t>
            </a:r>
            <a:r>
              <a:rPr dirty="0"/>
              <a:t>.</a:t>
            </a:r>
          </a:p>
          <a:p>
            <a:pPr marL="0" indent="0" defTabSz="643889">
              <a:spcBef>
                <a:spcPts val="3500"/>
              </a:spcBef>
              <a:buSzTx/>
              <a:buNone/>
              <a:defRPr sz="3275"/>
            </a:pPr>
            <a:r>
              <a:rPr dirty="0"/>
              <a:t>- in </a:t>
            </a:r>
            <a:r>
              <a:rPr dirty="0" err="1"/>
              <a:t>allen</a:t>
            </a:r>
            <a:r>
              <a:rPr dirty="0"/>
              <a:t> </a:t>
            </a:r>
            <a:r>
              <a:rPr dirty="0" err="1"/>
              <a:t>leitenden</a:t>
            </a:r>
            <a:r>
              <a:rPr dirty="0"/>
              <a:t> </a:t>
            </a:r>
            <a:r>
              <a:rPr dirty="0" err="1"/>
              <a:t>Büros</a:t>
            </a:r>
            <a:r>
              <a:rPr dirty="0"/>
              <a:t> des </a:t>
            </a:r>
            <a:r>
              <a:rPr dirty="0" err="1"/>
              <a:t>Reiches</a:t>
            </a:r>
            <a:r>
              <a:rPr dirty="0"/>
              <a:t> muss Codex </a:t>
            </a:r>
            <a:r>
              <a:rPr dirty="0" err="1"/>
              <a:t>Theodosianus</a:t>
            </a:r>
            <a:r>
              <a:rPr dirty="0"/>
              <a:t> </a:t>
            </a:r>
            <a:r>
              <a:rPr dirty="0" err="1"/>
              <a:t>vorhanden</a:t>
            </a:r>
            <a:r>
              <a:rPr dirty="0"/>
              <a:t> sein, </a:t>
            </a:r>
            <a:r>
              <a:rPr dirty="0" err="1"/>
              <a:t>aber</a:t>
            </a:r>
            <a:r>
              <a:rPr dirty="0"/>
              <a:t> </a:t>
            </a:r>
            <a:r>
              <a:rPr dirty="0" err="1"/>
              <a:t>unter</a:t>
            </a:r>
            <a:r>
              <a:rPr dirty="0"/>
              <a:t> </a:t>
            </a:r>
            <a:r>
              <a:rPr dirty="0" err="1"/>
              <a:t>Verschluss</a:t>
            </a:r>
            <a:r>
              <a:rPr dirty="0"/>
              <a:t> </a:t>
            </a:r>
            <a:r>
              <a:rPr dirty="0" err="1"/>
              <a:t>gehalten</a:t>
            </a:r>
            <a:r>
              <a:rPr dirty="0"/>
              <a:t> </a:t>
            </a:r>
            <a:r>
              <a:rPr dirty="0" err="1"/>
              <a:t>werden</a:t>
            </a:r>
            <a:r>
              <a:rPr dirty="0"/>
              <a:t>. </a:t>
            </a:r>
          </a:p>
        </p:txBody>
      </p:sp>
      <p:pic>
        <p:nvPicPr>
          <p:cNvPr id="192"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21286903" y="829310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90" fill="hold"/>
                                        <p:tgtEl>
                                          <p:spTgt spid="19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9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Bild" descr="Bild"/>
          <p:cNvPicPr>
            <a:picLocks noGrp="1" noChangeAspect="1"/>
          </p:cNvPicPr>
          <p:nvPr>
            <p:ph type="pic" idx="21"/>
          </p:nvPr>
        </p:nvPicPr>
        <p:blipFill>
          <a:blip r:embed="rId4"/>
          <a:srcRect/>
          <a:stretch>
            <a:fillRect/>
          </a:stretch>
        </p:blipFill>
        <p:spPr>
          <a:xfrm>
            <a:off x="3819145" y="4211436"/>
            <a:ext cx="5080001" cy="7772401"/>
          </a:xfrm>
          <a:prstGeom prst="rect">
            <a:avLst/>
          </a:prstGeom>
          <a:ln w="12700">
            <a:miter lim="400000"/>
          </a:ln>
        </p:spPr>
      </p:pic>
      <p:sp>
        <p:nvSpPr>
          <p:cNvPr id="195" name="Iv. Wirkungsgeschichte des Codex Theodosianus"/>
          <p:cNvSpPr txBox="1">
            <a:spLocks noGrp="1"/>
          </p:cNvSpPr>
          <p:nvPr>
            <p:ph type="title"/>
          </p:nvPr>
        </p:nvSpPr>
        <p:spPr>
          <a:prstGeom prst="rect">
            <a:avLst/>
          </a:prstGeom>
        </p:spPr>
        <p:txBody>
          <a:bodyPr>
            <a:normAutofit fontScale="90000"/>
          </a:bodyPr>
          <a:lstStyle/>
          <a:p>
            <a:pPr algn="ctr" defTabSz="668655">
              <a:defRPr sz="7047"/>
            </a:pPr>
            <a:endParaRPr/>
          </a:p>
          <a:p>
            <a:pPr algn="ctr" defTabSz="668655">
              <a:defRPr sz="7047"/>
            </a:pPr>
            <a:r>
              <a:t>Iv. Wirkungsgeschichte des Codex Theodosianus</a:t>
            </a:r>
          </a:p>
        </p:txBody>
      </p:sp>
      <p:sp>
        <p:nvSpPr>
          <p:cNvPr id="196" name="Übernahme des Codex Theodosianus im Westen in das Edictum Theodorici (um 500) und um 506 in die Lex Romana Visigothorum unter Alarich II., in die auch die Institutiones des Gaius aufgenommen werden.…"/>
          <p:cNvSpPr txBox="1">
            <a:spLocks noGrp="1"/>
          </p:cNvSpPr>
          <p:nvPr>
            <p:ph type="body" sz="half" idx="1"/>
          </p:nvPr>
        </p:nvSpPr>
        <p:spPr>
          <a:xfrm>
            <a:off x="12687300" y="4724400"/>
            <a:ext cx="10744200" cy="7950200"/>
          </a:xfrm>
          <a:prstGeom prst="rect">
            <a:avLst/>
          </a:prstGeom>
        </p:spPr>
        <p:txBody>
          <a:bodyPr/>
          <a:lstStyle/>
          <a:p>
            <a:pPr marL="521804" indent="-521804" defTabSz="457200">
              <a:spcBef>
                <a:spcPts val="1200"/>
              </a:spcBef>
              <a:buClr>
                <a:srgbClr val="BEBEBE"/>
              </a:buClr>
              <a:buSzPct val="125000"/>
              <a:buChar char="•"/>
              <a:defRPr>
                <a:solidFill>
                  <a:srgbClr val="5B5854"/>
                </a:solidFill>
              </a:defRPr>
            </a:pPr>
            <a:r>
              <a:t>Übernahme des Codex Theodosianus im Westen in das </a:t>
            </a:r>
            <a:r>
              <a:rPr i="1"/>
              <a:t>Edictum Theodorici </a:t>
            </a:r>
            <a:r>
              <a:t>(um 500) und um 506 in die </a:t>
            </a:r>
            <a:r>
              <a:rPr i="1"/>
              <a:t>Lex Romana Visigothorum </a:t>
            </a:r>
            <a:r>
              <a:t>unter</a:t>
            </a:r>
            <a:r>
              <a:rPr i="1"/>
              <a:t> </a:t>
            </a:r>
            <a:r>
              <a:t>Alarich II., in die auch die </a:t>
            </a:r>
            <a:r>
              <a:rPr i="1"/>
              <a:t>Institutiones </a:t>
            </a:r>
            <a:r>
              <a:t>des Gaius aufgenommen werden.</a:t>
            </a:r>
          </a:p>
          <a:p>
            <a:pPr marL="521804" indent="-521804" defTabSz="457200">
              <a:spcBef>
                <a:spcPts val="1200"/>
              </a:spcBef>
              <a:buClr>
                <a:srgbClr val="BEBEBE"/>
              </a:buClr>
              <a:buSzPct val="125000"/>
              <a:buChar char="•"/>
              <a:defRPr>
                <a:solidFill>
                  <a:srgbClr val="5B5854"/>
                </a:solidFill>
              </a:defRPr>
            </a:pPr>
            <a:r>
              <a:t>Übernahme und Fortsetzung des Codex Theodosianus durch den im Jahre 529 bzw. 533 publizierten Codex Iustinianus, der 4600 Gesetze enthält. </a:t>
            </a:r>
          </a:p>
          <a:p>
            <a:pPr marL="0" indent="0" defTabSz="457200">
              <a:spcBef>
                <a:spcPts val="1200"/>
              </a:spcBef>
              <a:buSzTx/>
              <a:buNone/>
              <a:defRPr>
                <a:solidFill>
                  <a:srgbClr val="5B5854"/>
                </a:solidFill>
              </a:defRPr>
            </a:pPr>
            <a:endParaRPr/>
          </a:p>
        </p:txBody>
      </p:sp>
      <p:pic>
        <p:nvPicPr>
          <p:cNvPr id="197"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0020449" y="7811885"/>
            <a:ext cx="571501" cy="571501"/>
          </a:xfrm>
          <a:prstGeom prst="rect">
            <a:avLst/>
          </a:prstGeom>
          <a:ln w="12700">
            <a:miter lim="400000"/>
          </a:ln>
        </p:spPr>
      </p:pic>
      <p:sp>
        <p:nvSpPr>
          <p:cNvPr id="198" name="Exzerpt des Manuskripts Codex Iustiniani I-IX. Mittelalterliche Kopie aus dem 13. Jh., Universitätsbibliothek Ghent."/>
          <p:cNvSpPr txBox="1"/>
          <p:nvPr/>
        </p:nvSpPr>
        <p:spPr>
          <a:xfrm>
            <a:off x="2697841" y="12106900"/>
            <a:ext cx="7322608" cy="736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200"/>
            </a:pPr>
            <a:r>
              <a:t>Exzerpt des Manuskripts </a:t>
            </a:r>
            <a:r>
              <a:rPr i="1"/>
              <a:t>Codex Iustiniani I-IX. </a:t>
            </a:r>
            <a:r>
              <a:t>Mittelalterliche Kopie aus dem 13. Jh., Universitätsbibliothek Ghent.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05" fill="hold"/>
                                        <p:tgtEl>
                                          <p:spTgt spid="19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9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V. Aufbau des Codex Theodosianus"/>
          <p:cNvSpPr txBox="1">
            <a:spLocks noGrp="1"/>
          </p:cNvSpPr>
          <p:nvPr>
            <p:ph type="title"/>
          </p:nvPr>
        </p:nvSpPr>
        <p:spPr>
          <a:xfrm>
            <a:off x="1079500" y="901700"/>
            <a:ext cx="22682200" cy="3057525"/>
          </a:xfrm>
          <a:prstGeom prst="rect">
            <a:avLst/>
          </a:prstGeom>
        </p:spPr>
        <p:txBody>
          <a:bodyPr/>
          <a:lstStyle/>
          <a:p>
            <a:pPr algn="ctr"/>
            <a:endParaRPr/>
          </a:p>
          <a:p>
            <a:pPr algn="ctr"/>
            <a:r>
              <a:t>V. Aufbau des Codex Theodosianus</a:t>
            </a:r>
          </a:p>
        </p:txBody>
      </p:sp>
      <p:sp>
        <p:nvSpPr>
          <p:cNvPr id="201" name="Buch I: Die officia und ihre Aufgaben…"/>
          <p:cNvSpPr txBox="1">
            <a:spLocks noGrp="1"/>
          </p:cNvSpPr>
          <p:nvPr>
            <p:ph type="body" sz="quarter" idx="1"/>
          </p:nvPr>
        </p:nvSpPr>
        <p:spPr>
          <a:xfrm>
            <a:off x="2907397" y="5435600"/>
            <a:ext cx="10934701" cy="6054726"/>
          </a:xfrm>
          <a:prstGeom prst="rect">
            <a:avLst/>
          </a:prstGeom>
        </p:spPr>
        <p:txBody>
          <a:bodyPr>
            <a:normAutofit lnSpcReduction="10000"/>
          </a:bodyPr>
          <a:lstStyle/>
          <a:p>
            <a:pPr marL="349608" indent="-349608" defTabSz="553084">
              <a:lnSpc>
                <a:spcPct val="100000"/>
              </a:lnSpc>
              <a:spcBef>
                <a:spcPts val="3000"/>
              </a:spcBef>
              <a:buClr>
                <a:srgbClr val="BEBEBE"/>
              </a:buClr>
              <a:buSzPct val="125000"/>
              <a:buChar char="•"/>
              <a:defRPr sz="2814"/>
            </a:pPr>
            <a:r>
              <a:t>Buch I: Die </a:t>
            </a:r>
            <a:r>
              <a:rPr i="1"/>
              <a:t>officia </a:t>
            </a:r>
            <a:r>
              <a:t>und ihre Aufgaben</a:t>
            </a:r>
          </a:p>
          <a:p>
            <a:pPr marL="349608" indent="-349608" defTabSz="553084">
              <a:lnSpc>
                <a:spcPct val="100000"/>
              </a:lnSpc>
              <a:spcBef>
                <a:spcPts val="3000"/>
              </a:spcBef>
              <a:buClr>
                <a:srgbClr val="BEBEBE"/>
              </a:buClr>
              <a:buSzPct val="125000"/>
              <a:buChar char="•"/>
              <a:defRPr sz="2814"/>
            </a:pPr>
            <a:r>
              <a:t>Buch II: Prozessrecht</a:t>
            </a:r>
          </a:p>
          <a:p>
            <a:pPr marL="349608" indent="-349608" defTabSz="553084">
              <a:lnSpc>
                <a:spcPct val="100000"/>
              </a:lnSpc>
              <a:spcBef>
                <a:spcPts val="3000"/>
              </a:spcBef>
              <a:buClr>
                <a:srgbClr val="BEBEBE"/>
              </a:buClr>
              <a:buSzPct val="125000"/>
              <a:buChar char="•"/>
              <a:defRPr sz="2814"/>
            </a:pPr>
            <a:r>
              <a:t>Buch III: Privatrecht (Kaufrecht, Familienrecht)</a:t>
            </a:r>
          </a:p>
          <a:p>
            <a:pPr marL="349608" indent="-349608" defTabSz="553084">
              <a:lnSpc>
                <a:spcPct val="100000"/>
              </a:lnSpc>
              <a:spcBef>
                <a:spcPts val="3000"/>
              </a:spcBef>
              <a:buClr>
                <a:srgbClr val="BEBEBE"/>
              </a:buClr>
              <a:buSzPct val="125000"/>
              <a:buChar char="•"/>
              <a:defRPr sz="2814"/>
            </a:pPr>
            <a:r>
              <a:t>Buch IV: Besitzrecht</a:t>
            </a:r>
          </a:p>
          <a:p>
            <a:pPr marL="349608" indent="-349608" defTabSz="553084">
              <a:lnSpc>
                <a:spcPct val="100000"/>
              </a:lnSpc>
              <a:spcBef>
                <a:spcPts val="3000"/>
              </a:spcBef>
              <a:buClr>
                <a:srgbClr val="BEBEBE"/>
              </a:buClr>
              <a:buSzPct val="125000"/>
              <a:buChar char="•"/>
              <a:defRPr sz="2814"/>
            </a:pPr>
            <a:r>
              <a:t>Buch V: Personenrecht</a:t>
            </a:r>
          </a:p>
          <a:p>
            <a:pPr marL="349608" indent="-349608" defTabSz="553084">
              <a:lnSpc>
                <a:spcPct val="100000"/>
              </a:lnSpc>
              <a:spcBef>
                <a:spcPts val="3000"/>
              </a:spcBef>
              <a:buClr>
                <a:srgbClr val="BEBEBE"/>
              </a:buClr>
              <a:buSzPct val="125000"/>
              <a:buChar char="•"/>
              <a:defRPr sz="2814"/>
            </a:pPr>
            <a:r>
              <a:t>Buch VI: Amtsträger in Reichsverwaltung und Munizipien</a:t>
            </a:r>
          </a:p>
          <a:p>
            <a:pPr marL="349608" indent="-349608" defTabSz="553084">
              <a:lnSpc>
                <a:spcPct val="100000"/>
              </a:lnSpc>
              <a:spcBef>
                <a:spcPts val="3000"/>
              </a:spcBef>
              <a:buClr>
                <a:srgbClr val="BEBEBE"/>
              </a:buClr>
              <a:buSzPct val="125000"/>
              <a:buChar char="•"/>
              <a:defRPr sz="2814"/>
            </a:pPr>
            <a:r>
              <a:t>Buch VII: Angelegenheiten des Militärs</a:t>
            </a:r>
          </a:p>
          <a:p>
            <a:pPr marL="349608" indent="-349608" defTabSz="553084">
              <a:lnSpc>
                <a:spcPct val="100000"/>
              </a:lnSpc>
              <a:spcBef>
                <a:spcPts val="3000"/>
              </a:spcBef>
              <a:buClr>
                <a:srgbClr val="BEBEBE"/>
              </a:buClr>
              <a:buSzPct val="125000"/>
              <a:buChar char="•"/>
              <a:defRPr sz="2814"/>
            </a:pPr>
            <a:r>
              <a:t>Buch VIII: Weitere Amtsträger</a:t>
            </a:r>
          </a:p>
        </p:txBody>
      </p:sp>
      <p:sp>
        <p:nvSpPr>
          <p:cNvPr id="202" name="Buch IX: Strafrecht…"/>
          <p:cNvSpPr txBox="1"/>
          <p:nvPr/>
        </p:nvSpPr>
        <p:spPr>
          <a:xfrm>
            <a:off x="12975664" y="5435599"/>
            <a:ext cx="10934701" cy="60547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lnSpcReduction="10000"/>
          </a:bodyPr>
          <a:lstStyle/>
          <a:p>
            <a:pPr marL="349608" indent="-349608" algn="l" defTabSz="553084">
              <a:spcBef>
                <a:spcPts val="3000"/>
              </a:spcBef>
              <a:buClr>
                <a:srgbClr val="BEBEBE"/>
              </a:buClr>
              <a:buSzPct val="125000"/>
              <a:buChar char="•"/>
              <a:defRPr sz="2814"/>
            </a:pPr>
            <a:r>
              <a:t>Buch IX: Strafrecht</a:t>
            </a:r>
          </a:p>
          <a:p>
            <a:pPr marL="349608" indent="-349608" algn="l" defTabSz="553084">
              <a:spcBef>
                <a:spcPts val="3000"/>
              </a:spcBef>
              <a:buClr>
                <a:srgbClr val="BEBEBE"/>
              </a:buClr>
              <a:buSzPct val="125000"/>
              <a:buChar char="•"/>
              <a:defRPr sz="2814"/>
            </a:pPr>
            <a:r>
              <a:t>Buch X: Steuerrecht</a:t>
            </a:r>
          </a:p>
          <a:p>
            <a:pPr marL="349608" indent="-349608" algn="l" defTabSz="553084">
              <a:spcBef>
                <a:spcPts val="3000"/>
              </a:spcBef>
              <a:buClr>
                <a:srgbClr val="BEBEBE"/>
              </a:buClr>
              <a:buSzPct val="125000"/>
              <a:buChar char="•"/>
              <a:defRPr sz="2814"/>
            </a:pPr>
            <a:r>
              <a:t>Buch XI: Steuerrecht</a:t>
            </a:r>
          </a:p>
          <a:p>
            <a:pPr marL="349608" indent="-349608" algn="l" defTabSz="553084">
              <a:spcBef>
                <a:spcPts val="3000"/>
              </a:spcBef>
              <a:buClr>
                <a:srgbClr val="BEBEBE"/>
              </a:buClr>
              <a:buSzPct val="125000"/>
              <a:buChar char="•"/>
              <a:defRPr sz="2814"/>
            </a:pPr>
            <a:r>
              <a:t>Buch XII: Steuerrecht</a:t>
            </a:r>
          </a:p>
          <a:p>
            <a:pPr marL="349608" indent="-349608" algn="l" defTabSz="553084">
              <a:spcBef>
                <a:spcPts val="3000"/>
              </a:spcBef>
              <a:buClr>
                <a:srgbClr val="BEBEBE"/>
              </a:buClr>
              <a:buSzPct val="125000"/>
              <a:buChar char="•"/>
              <a:defRPr sz="2814"/>
            </a:pPr>
            <a:r>
              <a:t>Buch XIII: Steuerrecht</a:t>
            </a:r>
          </a:p>
          <a:p>
            <a:pPr marL="349608" indent="-349608" algn="l" defTabSz="553084">
              <a:spcBef>
                <a:spcPts val="3000"/>
              </a:spcBef>
              <a:buClr>
                <a:srgbClr val="BEBEBE"/>
              </a:buClr>
              <a:buSzPct val="125000"/>
              <a:buChar char="•"/>
              <a:defRPr sz="2814"/>
            </a:pPr>
            <a:r>
              <a:t>Buch XIV: Berufsverbände</a:t>
            </a:r>
          </a:p>
          <a:p>
            <a:pPr marL="349608" indent="-349608" algn="l" defTabSz="553084">
              <a:spcBef>
                <a:spcPts val="3000"/>
              </a:spcBef>
              <a:buClr>
                <a:srgbClr val="BEBEBE"/>
              </a:buClr>
              <a:buSzPct val="125000"/>
              <a:buChar char="•"/>
              <a:defRPr sz="2814"/>
            </a:pPr>
            <a:r>
              <a:t>Buch XV: Öffentliche Arbeiten</a:t>
            </a:r>
          </a:p>
          <a:p>
            <a:pPr marL="349608" indent="-349608" algn="l" defTabSz="553084">
              <a:spcBef>
                <a:spcPts val="3000"/>
              </a:spcBef>
              <a:buClr>
                <a:srgbClr val="BEBEBE"/>
              </a:buClr>
              <a:buSzPct val="125000"/>
              <a:buChar char="•"/>
              <a:defRPr sz="2814"/>
            </a:pPr>
            <a:r>
              <a:t>Buch XVI: Religionsgesetze</a:t>
            </a:r>
          </a:p>
        </p:txBody>
      </p:sp>
      <p:pic>
        <p:nvPicPr>
          <p:cNvPr id="20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20210379" y="7891462"/>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28" fill="hold"/>
                                        <p:tgtEl>
                                          <p:spTgt spid="2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0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4194210" y="4550965"/>
            <a:ext cx="5780834" cy="7824023"/>
          </a:xfrm>
          <a:prstGeom prst="rect">
            <a:avLst/>
          </a:prstGeom>
          <a:ln w="12700">
            <a:miter lim="400000"/>
          </a:ln>
        </p:spPr>
      </p:pic>
      <p:sp>
        <p:nvSpPr>
          <p:cNvPr id="206" name="VI. Der Codex Theodosianus als historische Quelle"/>
          <p:cNvSpPr txBox="1">
            <a:spLocks noGrp="1"/>
          </p:cNvSpPr>
          <p:nvPr>
            <p:ph type="title"/>
          </p:nvPr>
        </p:nvSpPr>
        <p:spPr>
          <a:xfrm>
            <a:off x="1079500" y="901700"/>
            <a:ext cx="22682200" cy="3057525"/>
          </a:xfrm>
          <a:prstGeom prst="rect">
            <a:avLst/>
          </a:prstGeom>
        </p:spPr>
        <p:txBody>
          <a:bodyPr>
            <a:normAutofit fontScale="90000"/>
          </a:bodyPr>
          <a:lstStyle/>
          <a:p>
            <a:pPr algn="ctr" defTabSz="693419">
              <a:defRPr sz="7307"/>
            </a:pPr>
            <a:endParaRPr/>
          </a:p>
          <a:p>
            <a:pPr algn="ctr" defTabSz="693419">
              <a:defRPr sz="7307"/>
            </a:pPr>
            <a:r>
              <a:t>VI. Der Codex Theodosianus als historische Quelle</a:t>
            </a:r>
          </a:p>
        </p:txBody>
      </p:sp>
      <p:sp>
        <p:nvSpPr>
          <p:cNvPr id="207" name="1. Akklamationen: Wir erteilen allen Menschen das Recht, durch öffentliche Akklamationen, die gerechten Richter zu preisen, sodass wir diesen Männern größere Ehren zukommen lassen können, während die schlechten Richter getadelt werden sollen, damit wir s"/>
          <p:cNvSpPr txBox="1">
            <a:spLocks noGrp="1"/>
          </p:cNvSpPr>
          <p:nvPr>
            <p:ph type="body" sz="quarter" idx="1"/>
          </p:nvPr>
        </p:nvSpPr>
        <p:spPr>
          <a:xfrm>
            <a:off x="1257171" y="5683824"/>
            <a:ext cx="10934701" cy="6054726"/>
          </a:xfrm>
          <a:prstGeom prst="rect">
            <a:avLst/>
          </a:prstGeom>
        </p:spPr>
        <p:txBody>
          <a:bodyPr>
            <a:normAutofit lnSpcReduction="10000"/>
          </a:bodyPr>
          <a:lstStyle/>
          <a:p>
            <a:pPr marL="339172" indent="-339172" defTabSz="536575">
              <a:lnSpc>
                <a:spcPct val="100000"/>
              </a:lnSpc>
              <a:spcBef>
                <a:spcPts val="2900"/>
              </a:spcBef>
              <a:buClr>
                <a:srgbClr val="BEBEBE"/>
              </a:buClr>
              <a:buSzPct val="125000"/>
              <a:buChar char="•"/>
              <a:defRPr sz="2730" b="1"/>
            </a:pPr>
            <a:r>
              <a:t>1. Akklamationen: </a:t>
            </a:r>
            <a:r>
              <a:rPr b="0" i="1"/>
              <a:t>Wir erteilen allen Menschen das Recht, durch öffentliche Akklamationen, die gerechten Richter zu preisen, sodass wir diesen Männern größere Ehren zukommen lassen können, während die schlechten Richter getadelt werden sollen, damit wir sie dann vernichten können. Dabei werden wir zuvor genau untersuchen, ob diese Akklamationen vertrauenswürdig sind oder durch Klienten vorgebracht worden sind. Die Prätorianerpräfekten und die comites  sollen uns die Akklamationen aus den Provinzen zur Kenntnis bringen </a:t>
            </a:r>
            <a:r>
              <a:rPr b="0"/>
              <a:t>(Cod. Theod. 1,16,6; Kaiser Konstantin an die Provinzialen 331).</a:t>
            </a:r>
          </a:p>
          <a:p>
            <a:pPr marL="339172" indent="-339172" defTabSz="536575">
              <a:lnSpc>
                <a:spcPct val="100000"/>
              </a:lnSpc>
              <a:spcBef>
                <a:spcPts val="2900"/>
              </a:spcBef>
              <a:buClr>
                <a:srgbClr val="BEBEBE"/>
              </a:buClr>
              <a:buSzPct val="125000"/>
              <a:buChar char="•"/>
              <a:defRPr sz="2730" b="1"/>
            </a:pPr>
            <a:r>
              <a:t>II. Eheverbot mit Barbaren: </a:t>
            </a:r>
            <a:r>
              <a:rPr b="0" i="1"/>
              <a:t>Kein Provinzbewohner, welchen Rang er auch immer besitzt, darf eine Barbarin zur Ehefrau nehmen, und keine Frau aus den römischen Provinzen einen Barbaren zum Ehemann. Gegen Zuwiderhandelnde soll die Todesstrafe verhängt werden </a:t>
            </a:r>
            <a:r>
              <a:rPr b="0"/>
              <a:t>(Cod. Theod. 3,14; Die Kaiser Valentinianus und Valens an den</a:t>
            </a:r>
            <a:r>
              <a:rPr b="0" i="1"/>
              <a:t> magister equitum </a:t>
            </a:r>
            <a:r>
              <a:rPr b="0"/>
              <a:t>Theodosius 370).</a:t>
            </a:r>
            <a:r>
              <a:rPr b="0" i="1"/>
              <a:t>    </a:t>
            </a:r>
            <a:r>
              <a:rPr i="1"/>
              <a:t>  </a:t>
            </a:r>
            <a:r>
              <a:rPr b="0" i="1"/>
              <a:t> </a:t>
            </a:r>
          </a:p>
        </p:txBody>
      </p:sp>
      <p:sp>
        <p:nvSpPr>
          <p:cNvPr id="208" name="Justinian; Chormosaik in San Vitale in Ravenna"/>
          <p:cNvSpPr txBox="1"/>
          <p:nvPr/>
        </p:nvSpPr>
        <p:spPr>
          <a:xfrm>
            <a:off x="13217258" y="12461279"/>
            <a:ext cx="7734861"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Justinian; Chormosaik in San Vitale in Ravenna </a:t>
            </a:r>
          </a:p>
        </p:txBody>
      </p:sp>
      <p:pic>
        <p:nvPicPr>
          <p:cNvPr id="20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0952119" y="7980603"/>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75" fill="hold"/>
                                        <p:tgtEl>
                                          <p:spTgt spid="20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0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5186975" y="4163261"/>
            <a:ext cx="4780879" cy="7768928"/>
          </a:xfrm>
          <a:prstGeom prst="rect">
            <a:avLst/>
          </a:prstGeom>
          <a:ln w="12700">
            <a:miter lim="400000"/>
          </a:ln>
        </p:spPr>
      </p:pic>
      <p:sp>
        <p:nvSpPr>
          <p:cNvPr id="212" name="VI. Der Codex Theodosianus als historische Quelle"/>
          <p:cNvSpPr txBox="1">
            <a:spLocks noGrp="1"/>
          </p:cNvSpPr>
          <p:nvPr>
            <p:ph type="title"/>
          </p:nvPr>
        </p:nvSpPr>
        <p:spPr>
          <a:xfrm>
            <a:off x="1206500" y="777081"/>
            <a:ext cx="22682200" cy="3057526"/>
          </a:xfrm>
          <a:prstGeom prst="rect">
            <a:avLst/>
          </a:prstGeom>
        </p:spPr>
        <p:txBody>
          <a:bodyPr>
            <a:normAutofit fontScale="90000"/>
          </a:bodyPr>
          <a:lstStyle/>
          <a:p>
            <a:pPr algn="ctr" defTabSz="693419">
              <a:defRPr sz="7307"/>
            </a:pPr>
            <a:endParaRPr/>
          </a:p>
          <a:p>
            <a:pPr algn="ctr" defTabSz="693419">
              <a:defRPr sz="7307"/>
            </a:pPr>
            <a:r>
              <a:t>VI. Der Codex Theodosianus als historische Quelle</a:t>
            </a:r>
          </a:p>
        </p:txBody>
      </p:sp>
      <p:sp>
        <p:nvSpPr>
          <p:cNvPr id="213" name="Charles Meynier, Die Erde empfängt von den Kaisern Hadrian und Justinian den von der Natur, der Gerechtigkeit und der Weisheit diktierten römischen Gesetzescodex; Öl auf Leinwand 1803, Louvre, Paris."/>
          <p:cNvSpPr txBox="1"/>
          <p:nvPr/>
        </p:nvSpPr>
        <p:spPr>
          <a:xfrm>
            <a:off x="12948659" y="12041474"/>
            <a:ext cx="10119882" cy="1054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solidFill>
                  <a:srgbClr val="5B5854"/>
                </a:solidFill>
              </a:defRPr>
            </a:lvl1pPr>
          </a:lstStyle>
          <a:p>
            <a:r>
              <a:t>Charles Meynier, Die Erde empfängt von den Kaisern Hadrian und Justinian den von der Natur, der Gerechtigkeit und der Weisheit diktierten römischen Gesetzescodex; Öl auf Leinwand 1803, Louvre, Paris.</a:t>
            </a:r>
          </a:p>
        </p:txBody>
      </p:sp>
      <p:sp>
        <p:nvSpPr>
          <p:cNvPr id="214" name="III. Freilassungen in Kirchen: Wenn jemand mit frommer Gesinnung seinen Sklaven die verdiente Freiheit in einer Kirche verleihen will, so soll dies geschehen dürfen und zwar mit der gleichen Rechtsgültigkeit, wie sie bei Beachtung der herkömmlichen Freil"/>
          <p:cNvSpPr txBox="1">
            <a:spLocks noGrp="1"/>
          </p:cNvSpPr>
          <p:nvPr>
            <p:ph type="body" sz="quarter" idx="1"/>
          </p:nvPr>
        </p:nvSpPr>
        <p:spPr>
          <a:xfrm>
            <a:off x="2577971" y="5760024"/>
            <a:ext cx="10934701" cy="6054726"/>
          </a:xfrm>
          <a:prstGeom prst="rect">
            <a:avLst/>
          </a:prstGeom>
        </p:spPr>
        <p:txBody>
          <a:bodyPr/>
          <a:lstStyle/>
          <a:p>
            <a:pPr marL="292210" indent="-292210" defTabSz="462280">
              <a:lnSpc>
                <a:spcPct val="100000"/>
              </a:lnSpc>
              <a:spcBef>
                <a:spcPts val="2500"/>
              </a:spcBef>
              <a:buClr>
                <a:srgbClr val="BEBEBE"/>
              </a:buClr>
              <a:buSzPct val="125000"/>
              <a:buChar char="•"/>
              <a:defRPr sz="2352" b="1"/>
            </a:pPr>
            <a:r>
              <a:t>III. Freilassungen in Kirchen: </a:t>
            </a:r>
            <a:r>
              <a:rPr b="0" i="1"/>
              <a:t>Wenn jemand mit frommer Gesinnung seinen Sklaven die verdiente Freiheit in einer Kirche verleihen will, so soll dies geschehen dürfen und zwar mit der gleichen Rechtsgültigkeit, wie sie bei Beachtung der herkömmlichen Freilassung erlangt wird</a:t>
            </a:r>
            <a:r>
              <a:rPr b="0"/>
              <a:t> (Cod. Theod IV 7; Kaiser Konstantin an Bischof Osius 321)</a:t>
            </a:r>
            <a:r>
              <a:rPr b="0" i="1"/>
              <a:t> </a:t>
            </a:r>
            <a:endParaRPr b="0"/>
          </a:p>
          <a:p>
            <a:pPr marL="292210" indent="-292210" defTabSz="462280">
              <a:lnSpc>
                <a:spcPct val="100000"/>
              </a:lnSpc>
              <a:spcBef>
                <a:spcPts val="2500"/>
              </a:spcBef>
              <a:buClr>
                <a:srgbClr val="BEBEBE"/>
              </a:buClr>
              <a:buSzPct val="125000"/>
              <a:buChar char="•"/>
              <a:defRPr sz="2352" b="1"/>
            </a:pPr>
            <a:r>
              <a:t>IV. Erbschaft gefallener Soldaten: </a:t>
            </a:r>
            <a:r>
              <a:rPr b="0" i="1"/>
              <a:t>Du sollst allen Soldaten, den Legionen der Fußsoldaten ebenso wie der Reiterei, mitteilen, dass wann immer einer ihrer Kameraden stirbt und keinen Erben hinterlässt, sein Besitz denen zufällt, die mit ihm in der Einheit (vexillatio) gedient haben </a:t>
            </a:r>
            <a:r>
              <a:rPr b="0"/>
              <a:t>(Cod. Theod. V,6,1; Constantius II. an den </a:t>
            </a:r>
            <a:r>
              <a:rPr b="0" i="1"/>
              <a:t>magister equitum </a:t>
            </a:r>
            <a:r>
              <a:rPr b="0"/>
              <a:t>Bonosus 347)</a:t>
            </a:r>
            <a:endParaRPr b="0" i="1"/>
          </a:p>
          <a:p>
            <a:pPr marL="292210" indent="-292210" defTabSz="462280">
              <a:lnSpc>
                <a:spcPct val="100000"/>
              </a:lnSpc>
              <a:spcBef>
                <a:spcPts val="2500"/>
              </a:spcBef>
              <a:buClr>
                <a:srgbClr val="BEBEBE"/>
              </a:buClr>
              <a:buSzPct val="125000"/>
              <a:buChar char="•"/>
              <a:defRPr sz="2352" b="1"/>
            </a:pPr>
            <a:r>
              <a:t>V. Behandlung flüchtiger Kolonen: </a:t>
            </a:r>
            <a:r>
              <a:rPr b="0" i="1"/>
              <a:t>Jeder, bei dem sich ein Kolone befindet, der nicht zu seinem Haushalt gehört, muss ihn in seinen bürgerlichen Status zurückversetzen und für ihn die Kopfsteuer zahlen, die für diese Zeit angefallen ist. Flüchtige Kolonen sollen in Ketten gelegt und in die Sklaverei versetzt werden, damit sie nun im Zustand der Sklaverei die Aufgaben erfüllen, die sie als Freie hätten erbringen sollen </a:t>
            </a:r>
            <a:r>
              <a:rPr b="0"/>
              <a:t>(Cod. Theod. V,17,1; Kaiser Konstantin an die Provinzialen 332).</a:t>
            </a:r>
            <a:r>
              <a:rPr b="0" i="1"/>
              <a:t>    </a:t>
            </a:r>
            <a:r>
              <a:rPr i="1"/>
              <a:t>  </a:t>
            </a:r>
            <a:r>
              <a:rPr b="0" i="1"/>
              <a:t> </a:t>
            </a:r>
          </a:p>
        </p:txBody>
      </p:sp>
      <p:pic>
        <p:nvPicPr>
          <p:cNvPr id="215"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1070656" y="765229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851" fill="hold"/>
                                        <p:tgtEl>
                                          <p:spTgt spid="2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2916137" y="4844045"/>
            <a:ext cx="8866287" cy="5577200"/>
          </a:xfrm>
          <a:prstGeom prst="rect">
            <a:avLst/>
          </a:prstGeom>
          <a:ln w="12700">
            <a:miter lim="400000"/>
          </a:ln>
        </p:spPr>
      </p:pic>
      <p:sp>
        <p:nvSpPr>
          <p:cNvPr id="218" name="VI. Der Codex Theodosianus als historische Quelle"/>
          <p:cNvSpPr txBox="1">
            <a:spLocks noGrp="1"/>
          </p:cNvSpPr>
          <p:nvPr>
            <p:ph type="title"/>
          </p:nvPr>
        </p:nvSpPr>
        <p:spPr>
          <a:xfrm>
            <a:off x="1079500" y="901700"/>
            <a:ext cx="22682200" cy="3057525"/>
          </a:xfrm>
          <a:prstGeom prst="rect">
            <a:avLst/>
          </a:prstGeom>
        </p:spPr>
        <p:txBody>
          <a:bodyPr>
            <a:normAutofit fontScale="90000"/>
          </a:bodyPr>
          <a:lstStyle/>
          <a:p>
            <a:pPr algn="ctr" defTabSz="693419">
              <a:defRPr sz="7307"/>
            </a:pPr>
            <a:endParaRPr/>
          </a:p>
          <a:p>
            <a:pPr algn="ctr" defTabSz="693419">
              <a:defRPr sz="7307"/>
            </a:pPr>
            <a:r>
              <a:t>VI. Der Codex Theodosianus als historische Quelle</a:t>
            </a:r>
          </a:p>
        </p:txBody>
      </p:sp>
      <p:sp>
        <p:nvSpPr>
          <p:cNvPr id="219" name="VI. Grabräuber: Wenn jemand dabei ergriffen wird, wie er eine Grabstätte zerstört, und wenn er dies ohne das Wissen seines Herrn tut, dann soll er in die Bergwerke geschickt werden. Ist er aber von seinem Herrn dazu beauftragt worden, dann soll er nur in"/>
          <p:cNvSpPr txBox="1">
            <a:spLocks noGrp="1"/>
          </p:cNvSpPr>
          <p:nvPr>
            <p:ph type="body" sz="quarter" idx="1"/>
          </p:nvPr>
        </p:nvSpPr>
        <p:spPr>
          <a:xfrm>
            <a:off x="1392693" y="4913588"/>
            <a:ext cx="10934701" cy="6054726"/>
          </a:xfrm>
          <a:prstGeom prst="rect">
            <a:avLst/>
          </a:prstGeom>
        </p:spPr>
        <p:txBody>
          <a:bodyPr>
            <a:normAutofit lnSpcReduction="10000"/>
          </a:bodyPr>
          <a:lstStyle/>
          <a:p>
            <a:pPr marL="250466" indent="-250466" defTabSz="396239">
              <a:lnSpc>
                <a:spcPct val="100000"/>
              </a:lnSpc>
              <a:spcBef>
                <a:spcPts val="2100"/>
              </a:spcBef>
              <a:buClr>
                <a:srgbClr val="BEBEBE"/>
              </a:buClr>
              <a:buSzPct val="125000"/>
              <a:buChar char="•"/>
              <a:defRPr sz="2016" b="1"/>
            </a:pPr>
            <a:r>
              <a:t>VI. Grabräuber: </a:t>
            </a:r>
            <a:r>
              <a:rPr b="0" i="1"/>
              <a:t>Wenn jemand dabei ergriffen wird, wie er eine Grabstätte zerstört, und wenn er dies ohne das Wissen seines Herrn tut, dann soll er in die Bergwerke geschickt werden. Ist er aber von seinem Herrn dazu beauftragt worden, dann soll er nur in die Verbannung geschickt werden. Wird etwas von der Grabstätte in einem Haus aufgefunden, so soll dieses Haus in den Besitz des Staates übergehen </a:t>
            </a:r>
            <a:r>
              <a:rPr b="0"/>
              <a:t>(Cod. Theod. IX,17,1; Der Kaiser Constantius II. an den </a:t>
            </a:r>
            <a:r>
              <a:rPr b="0" i="1"/>
              <a:t>praefectus Urbi </a:t>
            </a:r>
            <a:r>
              <a:rPr b="0"/>
              <a:t>Titianus und die Provinzialen 340).</a:t>
            </a:r>
          </a:p>
          <a:p>
            <a:pPr marL="250466" indent="-250466" defTabSz="396239">
              <a:lnSpc>
                <a:spcPct val="100000"/>
              </a:lnSpc>
              <a:spcBef>
                <a:spcPts val="2100"/>
              </a:spcBef>
              <a:buClr>
                <a:srgbClr val="BEBEBE"/>
              </a:buClr>
              <a:buSzPct val="125000"/>
              <a:buChar char="•"/>
              <a:defRPr sz="2016" b="1"/>
            </a:pPr>
            <a:r>
              <a:t>VII. Geldfälscher: </a:t>
            </a:r>
            <a:r>
              <a:rPr b="0" i="1"/>
              <a:t>Wenn jemand dabei ertappt wird, wie er Münzen schlägt, dann soll er hart bestraft werden, und zwar abhängig von seinem Status: Wenn er ein Dekurione oder Sohn eines Dekurionen ist, dann soll er auf Dauer in einer anderen Ortschaft in die Verbannung geschickt werden und über seinen Besitz soll dann noch durch uns entschieden werden. Ist er ein Plebeier, dann soll er einer dauerhaften Strafe unterworfen werden, ist er aber ein Sklave, dann soll er hingerichtet werden </a:t>
            </a:r>
            <a:r>
              <a:rPr b="0"/>
              <a:t>(Cod. Theod. IX,21,3; Konstantin an Verinus 319).</a:t>
            </a:r>
          </a:p>
          <a:p>
            <a:pPr marL="250466" indent="-250466" defTabSz="396239">
              <a:lnSpc>
                <a:spcPct val="100000"/>
              </a:lnSpc>
              <a:spcBef>
                <a:spcPts val="2100"/>
              </a:spcBef>
              <a:buClr>
                <a:srgbClr val="BEBEBE"/>
              </a:buClr>
              <a:buSzPct val="125000"/>
              <a:buChar char="•"/>
              <a:defRPr sz="2016" b="1"/>
            </a:pPr>
            <a:r>
              <a:t>VIII. Nilüberschwemmung: </a:t>
            </a:r>
            <a:r>
              <a:rPr b="0" i="1"/>
              <a:t>Wenn irgendjemand in Ägypten gegen das Herkommen und das Gesetz verstößt und um Niltal irgendeinen Abfluss oder Bachlauf verlegt, dann soll er an der Stelle, an der er es auf diese Weise an Achtung für die Überlieferung hat fehlen lassen und wo er beinahe die Sicherheit des Reiches beschädigt hat, den Flammen übergeben werden. Seine Komplizen sollen in die Oase deportiert werden, und ein Recht auf Appellation an den Kaiser soll ihnen ebensowenig zugestanden werden wie die Wiedererlangung des Bürgerrechts </a:t>
            </a:r>
            <a:r>
              <a:rPr b="0"/>
              <a:t>(Cod. Theod. IX,32; Die Kaiser Honorius und Theodosius II. an den </a:t>
            </a:r>
            <a:r>
              <a:rPr b="0" i="1"/>
              <a:t>praefectus praetorio </a:t>
            </a:r>
            <a:r>
              <a:rPr b="0"/>
              <a:t>Anthemius 409).</a:t>
            </a:r>
          </a:p>
        </p:txBody>
      </p:sp>
      <p:sp>
        <p:nvSpPr>
          <p:cNvPr id="220" name="Kaiser Justinian und sein Gefolge; Chormosaik in San Vitale in Ravenna"/>
          <p:cNvSpPr txBox="1"/>
          <p:nvPr/>
        </p:nvSpPr>
        <p:spPr>
          <a:xfrm>
            <a:off x="14250827" y="10984011"/>
            <a:ext cx="6196968"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Kaiser Justinian und sein Gefolge; Chormosaik in San Vitale in Ravenna </a:t>
            </a:r>
          </a:p>
        </p:txBody>
      </p:sp>
      <p:pic>
        <p:nvPicPr>
          <p:cNvPr id="221"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1096831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868" fill="hold"/>
                                        <p:tgtEl>
                                          <p:spTgt spid="2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2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2793373" y="3766205"/>
            <a:ext cx="7920891" cy="8519824"/>
          </a:xfrm>
          <a:prstGeom prst="rect">
            <a:avLst/>
          </a:prstGeom>
          <a:ln w="12700">
            <a:miter lim="400000"/>
          </a:ln>
        </p:spPr>
      </p:pic>
      <p:sp>
        <p:nvSpPr>
          <p:cNvPr id="224" name="VII. Zusammenfassung"/>
          <p:cNvSpPr txBox="1">
            <a:spLocks noGrp="1"/>
          </p:cNvSpPr>
          <p:nvPr>
            <p:ph type="title"/>
          </p:nvPr>
        </p:nvSpPr>
        <p:spPr>
          <a:xfrm>
            <a:off x="1079500" y="901700"/>
            <a:ext cx="22682200" cy="3057525"/>
          </a:xfrm>
          <a:prstGeom prst="rect">
            <a:avLst/>
          </a:prstGeom>
        </p:spPr>
        <p:txBody>
          <a:bodyPr/>
          <a:lstStyle/>
          <a:p>
            <a:pPr algn="ctr"/>
            <a:endParaRPr/>
          </a:p>
          <a:p>
            <a:pPr algn="ctr"/>
            <a:r>
              <a:t>VII. Zusammenfassung</a:t>
            </a:r>
          </a:p>
        </p:txBody>
      </p:sp>
      <p:sp>
        <p:nvSpPr>
          <p:cNvPr id="225" name="Bekanntmachung des Codex Theodosianus im Herbst 437 nach zehnjähriger Vorbereitung.…"/>
          <p:cNvSpPr txBox="1">
            <a:spLocks noGrp="1"/>
          </p:cNvSpPr>
          <p:nvPr>
            <p:ph type="body" sz="quarter" idx="1"/>
          </p:nvPr>
        </p:nvSpPr>
        <p:spPr>
          <a:xfrm>
            <a:off x="2308594" y="5435600"/>
            <a:ext cx="10934701" cy="6054725"/>
          </a:xfrm>
          <a:prstGeom prst="rect">
            <a:avLst/>
          </a:prstGeom>
        </p:spPr>
        <p:txBody>
          <a:bodyPr>
            <a:normAutofit lnSpcReduction="10000"/>
          </a:bodyPr>
          <a:lstStyle/>
          <a:p>
            <a:pPr marL="511368" indent="-511368" defTabSz="808990">
              <a:lnSpc>
                <a:spcPct val="100000"/>
              </a:lnSpc>
              <a:spcBef>
                <a:spcPts val="4400"/>
              </a:spcBef>
              <a:buClr>
                <a:srgbClr val="BEBEBE"/>
              </a:buClr>
              <a:buSzPct val="125000"/>
              <a:buChar char="•"/>
              <a:defRPr sz="4116"/>
            </a:pPr>
            <a:r>
              <a:t>Bekanntmachung des Codex Theodosianus im Herbst 437 nach zehnjähriger Vorbereitung.</a:t>
            </a:r>
          </a:p>
          <a:p>
            <a:pPr marL="511368" indent="-511368" defTabSz="808990">
              <a:lnSpc>
                <a:spcPct val="100000"/>
              </a:lnSpc>
              <a:spcBef>
                <a:spcPts val="4400"/>
              </a:spcBef>
              <a:buClr>
                <a:srgbClr val="BEBEBE"/>
              </a:buClr>
              <a:buSzPct val="125000"/>
              <a:buChar char="•"/>
              <a:defRPr sz="4116"/>
            </a:pPr>
            <a:r>
              <a:t>Inkraftsetzung Februar 438.</a:t>
            </a:r>
          </a:p>
          <a:p>
            <a:pPr marL="511368" indent="-511368" defTabSz="808990">
              <a:lnSpc>
                <a:spcPct val="100000"/>
              </a:lnSpc>
              <a:spcBef>
                <a:spcPts val="4400"/>
              </a:spcBef>
              <a:buClr>
                <a:srgbClr val="BEBEBE"/>
              </a:buClr>
              <a:buSzPct val="125000"/>
              <a:buChar char="•"/>
              <a:defRPr sz="4116"/>
            </a:pPr>
            <a:r>
              <a:t>Codex Theodosianus Zusammenstellung der Kaisergesetze seit Constantin dem Großen.</a:t>
            </a:r>
          </a:p>
          <a:p>
            <a:pPr marL="511368" indent="-511368" defTabSz="808990">
              <a:lnSpc>
                <a:spcPct val="100000"/>
              </a:lnSpc>
              <a:spcBef>
                <a:spcPts val="4400"/>
              </a:spcBef>
              <a:buClr>
                <a:srgbClr val="BEBEBE"/>
              </a:buClr>
              <a:buSzPct val="125000"/>
              <a:buChar char="•"/>
              <a:defRPr sz="4116"/>
            </a:pPr>
            <a:r>
              <a:t>Frühere Gesetzessammlungen verlieren ihre Gültigkeit.</a:t>
            </a:r>
          </a:p>
        </p:txBody>
      </p:sp>
      <p:sp>
        <p:nvSpPr>
          <p:cNvPr id="226" name="Medaillons des Honorius und der Galla Placidia; Cabinet des Medailles; Bibliothèque Nationale de France, Paris"/>
          <p:cNvSpPr txBox="1"/>
          <p:nvPr/>
        </p:nvSpPr>
        <p:spPr>
          <a:xfrm>
            <a:off x="13249251" y="12297292"/>
            <a:ext cx="7009462"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Medaillons des Honorius und der Galla Placidia; Cabinet des Medailles; Bibliothèque Nationale de France, Paris</a:t>
            </a:r>
          </a:p>
        </p:txBody>
      </p:sp>
      <p:pic>
        <p:nvPicPr>
          <p:cNvPr id="227"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1503905" y="8026117"/>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66" fill="hold"/>
                                        <p:tgtEl>
                                          <p:spTgt spid="2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0. Einführung - Hochzeit in Konstantinopel 437 n. Chr."/>
          <p:cNvSpPr txBox="1">
            <a:spLocks noGrp="1"/>
          </p:cNvSpPr>
          <p:nvPr>
            <p:ph type="title"/>
          </p:nvPr>
        </p:nvSpPr>
        <p:spPr>
          <a:prstGeom prst="rect">
            <a:avLst/>
          </a:prstGeom>
        </p:spPr>
        <p:txBody>
          <a:bodyPr/>
          <a:lstStyle>
            <a:lvl1pPr algn="ctr"/>
          </a:lstStyle>
          <a:p>
            <a:r>
              <a:t>0. Einführung - Hochzeit in Konstantinopel 437 n. Chr.</a:t>
            </a:r>
          </a:p>
        </p:txBody>
      </p:sp>
      <p:sp>
        <p:nvSpPr>
          <p:cNvPr id="131" name="Nach dem Tode des Arcadius 408 n. Chr. wird sein Sohn Theodosius II. Zum Kaiser der oströmischen Reichshälfte erhoben.…"/>
          <p:cNvSpPr txBox="1">
            <a:spLocks noGrp="1"/>
          </p:cNvSpPr>
          <p:nvPr>
            <p:ph type="body" sz="half" idx="1"/>
          </p:nvPr>
        </p:nvSpPr>
        <p:spPr>
          <a:xfrm>
            <a:off x="12687300" y="4122536"/>
            <a:ext cx="10744200" cy="7950201"/>
          </a:xfrm>
          <a:prstGeom prst="rect">
            <a:avLst/>
          </a:prstGeom>
        </p:spPr>
        <p:txBody>
          <a:bodyPr>
            <a:normAutofit lnSpcReduction="10000"/>
          </a:bodyPr>
          <a:lstStyle/>
          <a:p>
            <a:pPr marL="422661" indent="-422661" defTabSz="668655">
              <a:spcBef>
                <a:spcPts val="3600"/>
              </a:spcBef>
              <a:buClr>
                <a:srgbClr val="BEBEBE"/>
              </a:buClr>
              <a:buSzPct val="125000"/>
              <a:buChar char="•"/>
              <a:defRPr sz="3402">
                <a:solidFill>
                  <a:srgbClr val="5B5854"/>
                </a:solidFill>
              </a:defRPr>
            </a:pPr>
            <a:r>
              <a:t>Nach dem Tode des Arcadius 408 n. Chr. wird sein Sohn Theodosius II. Zum Kaiser der oströmischen Reichshälfte erhoben.</a:t>
            </a:r>
          </a:p>
          <a:p>
            <a:pPr marL="422661" indent="-422661" defTabSz="668655">
              <a:spcBef>
                <a:spcPts val="3600"/>
              </a:spcBef>
              <a:buClr>
                <a:srgbClr val="BEBEBE"/>
              </a:buClr>
              <a:buSzPct val="125000"/>
              <a:buChar char="•"/>
              <a:defRPr sz="3402">
                <a:solidFill>
                  <a:srgbClr val="5B5854"/>
                </a:solidFill>
              </a:defRPr>
            </a:pPr>
            <a:r>
              <a:t>Zu Beginn seiner Regierung ist Theodosius II. erst sieben Jahre alt. </a:t>
            </a:r>
          </a:p>
          <a:p>
            <a:pPr marL="422661" indent="-422661" defTabSz="668655">
              <a:spcBef>
                <a:spcPts val="3600"/>
              </a:spcBef>
              <a:buClr>
                <a:srgbClr val="BEBEBE"/>
              </a:buClr>
              <a:buSzPct val="125000"/>
              <a:buChar char="•"/>
              <a:defRPr sz="3402">
                <a:solidFill>
                  <a:srgbClr val="5B5854"/>
                </a:solidFill>
              </a:defRPr>
            </a:pPr>
            <a:r>
              <a:t>Valentinian III. wird im Alter von vier Jahren 423 mit Eudoxia verlobt und 425 von Theodosius II. als Herrscher über den Westen eingesetzt.</a:t>
            </a:r>
          </a:p>
          <a:p>
            <a:pPr marL="422661" indent="-422661" defTabSz="668655">
              <a:spcBef>
                <a:spcPts val="3600"/>
              </a:spcBef>
              <a:buClr>
                <a:srgbClr val="BEBEBE"/>
              </a:buClr>
              <a:buSzPct val="125000"/>
              <a:buChar char="•"/>
              <a:defRPr sz="3402">
                <a:solidFill>
                  <a:srgbClr val="5B5854"/>
                </a:solidFill>
              </a:defRPr>
            </a:pPr>
            <a:r>
              <a:t>Theodosius II. </a:t>
            </a:r>
            <a:r>
              <a:rPr i="1"/>
              <a:t>senior Augustus.</a:t>
            </a:r>
            <a:r>
              <a:t> </a:t>
            </a:r>
          </a:p>
          <a:p>
            <a:pPr marL="422661" indent="-422661" defTabSz="668655">
              <a:spcBef>
                <a:spcPts val="3600"/>
              </a:spcBef>
              <a:buClr>
                <a:srgbClr val="BEBEBE"/>
              </a:buClr>
              <a:buSzPct val="125000"/>
              <a:buChar char="•"/>
              <a:defRPr sz="3402">
                <a:solidFill>
                  <a:srgbClr val="5B5854"/>
                </a:solidFill>
              </a:defRPr>
            </a:pPr>
            <a:r>
              <a:t>Oktober 437 Heirat des Valentinian mit Eudoxia.</a:t>
            </a:r>
          </a:p>
          <a:p>
            <a:pPr marL="422661" indent="-422661" defTabSz="668655">
              <a:spcBef>
                <a:spcPts val="3600"/>
              </a:spcBef>
              <a:buClr>
                <a:srgbClr val="BEBEBE"/>
              </a:buClr>
              <a:buSzPct val="125000"/>
              <a:buChar char="•"/>
              <a:defRPr sz="3402">
                <a:solidFill>
                  <a:srgbClr val="5B5854"/>
                </a:solidFill>
              </a:defRPr>
            </a:pPr>
            <a:r>
              <a:t>Übergabe des Codex im November an Valentinian.</a:t>
            </a:r>
          </a:p>
        </p:txBody>
      </p:sp>
      <p:sp>
        <p:nvSpPr>
          <p:cNvPr id="132" name="Valentinian III. 425-455 n Chr. AV Solidus (4,42 g). Geschlagen zwischen 437 und 438 n. Chr. Münzstätte Thessalonika…"/>
          <p:cNvSpPr txBox="1"/>
          <p:nvPr/>
        </p:nvSpPr>
        <p:spPr>
          <a:xfrm>
            <a:off x="3448954" y="10547547"/>
            <a:ext cx="7130276" cy="243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000"/>
            </a:pPr>
            <a:r>
              <a:t>Valentinian III. 425-455 n Chr. AV Solidus (4,42 g). Geschlagen zwischen 437 und 438 n. Chr. Münzstätte Thessalonika</a:t>
            </a:r>
          </a:p>
          <a:p>
            <a:pPr>
              <a:defRPr sz="2000"/>
            </a:pPr>
            <a:r>
              <a:t>AV: D N PLA VALENTINIANUS P F AUG Büste Valentinians mit Diadem und Helm, cürassiert und drapiert nach rechts</a:t>
            </a:r>
          </a:p>
          <a:p>
            <a:pPr>
              <a:defRPr sz="2000"/>
            </a:pPr>
            <a:r>
              <a:t>RV: FELICITER NUBTIIS Hochzeitsszene mit Theodosius II. In der Mitte stehend nach vorn blickend, seine Hände auf den Schultern Valentinians III. und seiner Tochter Licinia Eudoxia. Alle Personen tragen einen Nimbus und Hochzeitsornat.</a:t>
            </a:r>
          </a:p>
        </p:txBody>
      </p:sp>
      <p:pic>
        <p:nvPicPr>
          <p:cNvPr id="13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6728341" y="4474189"/>
            <a:ext cx="571500" cy="571500"/>
          </a:xfrm>
          <a:prstGeom prst="rect">
            <a:avLst/>
          </a:prstGeom>
          <a:ln w="12700">
            <a:miter lim="400000"/>
          </a:ln>
        </p:spPr>
      </p:pic>
      <p:pic>
        <p:nvPicPr>
          <p:cNvPr id="134" name="Bild" descr="Bild"/>
          <p:cNvPicPr>
            <a:picLocks noChangeAspect="1"/>
          </p:cNvPicPr>
          <p:nvPr/>
        </p:nvPicPr>
        <p:blipFill>
          <a:blip r:embed="rId5"/>
          <a:stretch>
            <a:fillRect/>
          </a:stretch>
        </p:blipFill>
        <p:spPr>
          <a:xfrm>
            <a:off x="2414677" y="6001978"/>
            <a:ext cx="9198829" cy="458859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238" fill="hold"/>
                                        <p:tgtEl>
                                          <p:spTgt spid="1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3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4904416" y="3839438"/>
            <a:ext cx="4960365" cy="8087617"/>
          </a:xfrm>
          <a:prstGeom prst="rect">
            <a:avLst/>
          </a:prstGeom>
          <a:ln w="12700">
            <a:miter lim="400000"/>
          </a:ln>
        </p:spPr>
      </p:pic>
      <p:sp>
        <p:nvSpPr>
          <p:cNvPr id="230" name="VII. Zusammenfassung"/>
          <p:cNvSpPr txBox="1">
            <a:spLocks noGrp="1"/>
          </p:cNvSpPr>
          <p:nvPr>
            <p:ph type="title"/>
          </p:nvPr>
        </p:nvSpPr>
        <p:spPr>
          <a:xfrm>
            <a:off x="1079500" y="901700"/>
            <a:ext cx="22682200" cy="3057525"/>
          </a:xfrm>
          <a:prstGeom prst="rect">
            <a:avLst/>
          </a:prstGeom>
        </p:spPr>
        <p:txBody>
          <a:bodyPr/>
          <a:lstStyle/>
          <a:p>
            <a:pPr algn="ctr"/>
            <a:endParaRPr/>
          </a:p>
          <a:p>
            <a:pPr algn="ctr"/>
            <a:r>
              <a:t>VII. Zusammenfassung</a:t>
            </a:r>
          </a:p>
        </p:txBody>
      </p:sp>
      <p:sp>
        <p:nvSpPr>
          <p:cNvPr id="231" name="Erstellung von Gesetzessammlungen bereits unter Diocletian: Gregorianus und Hermogenianus.…"/>
          <p:cNvSpPr txBox="1">
            <a:spLocks noGrp="1"/>
          </p:cNvSpPr>
          <p:nvPr>
            <p:ph type="body" sz="quarter" idx="1"/>
          </p:nvPr>
        </p:nvSpPr>
        <p:spPr>
          <a:xfrm>
            <a:off x="3093383" y="5650953"/>
            <a:ext cx="10934701" cy="6054726"/>
          </a:xfrm>
          <a:prstGeom prst="rect">
            <a:avLst/>
          </a:prstGeom>
        </p:spPr>
        <p:txBody>
          <a:bodyPr/>
          <a:lstStyle/>
          <a:p>
            <a:pPr marL="521804" indent="-521804">
              <a:lnSpc>
                <a:spcPct val="100000"/>
              </a:lnSpc>
              <a:spcBef>
                <a:spcPts val="4500"/>
              </a:spcBef>
              <a:buClr>
                <a:srgbClr val="BEBEBE"/>
              </a:buClr>
              <a:buSzPct val="125000"/>
              <a:buChar char="•"/>
              <a:defRPr sz="4200"/>
            </a:pPr>
            <a:r>
              <a:t>Erstellung von Gesetzessammlungen bereits unter Diocletian: </a:t>
            </a:r>
            <a:r>
              <a:rPr i="1"/>
              <a:t>Gregorianus </a:t>
            </a:r>
            <a:r>
              <a:t>und </a:t>
            </a:r>
            <a:r>
              <a:rPr i="1"/>
              <a:t>Hermogenianus</a:t>
            </a:r>
            <a:r>
              <a:t>.</a:t>
            </a:r>
          </a:p>
          <a:p>
            <a:pPr marL="521804" indent="-521804">
              <a:lnSpc>
                <a:spcPct val="100000"/>
              </a:lnSpc>
              <a:spcBef>
                <a:spcPts val="4500"/>
              </a:spcBef>
              <a:buClr>
                <a:srgbClr val="BEBEBE"/>
              </a:buClr>
              <a:buSzPct val="125000"/>
              <a:buChar char="•"/>
              <a:defRPr sz="4200"/>
            </a:pPr>
            <a:r>
              <a:t>Wachsende Zahl der kaiserlichen Anordnungen schafft Rechtsunsicherheit. </a:t>
            </a:r>
          </a:p>
        </p:txBody>
      </p:sp>
      <p:sp>
        <p:nvSpPr>
          <p:cNvPr id="232" name="Büste vermutlich der Galla Placidia, Museo nazionale dell’Alto Medioevo Alessandra Vaccaro, Rom"/>
          <p:cNvSpPr txBox="1"/>
          <p:nvPr/>
        </p:nvSpPr>
        <p:spPr>
          <a:xfrm>
            <a:off x="13308254" y="12078666"/>
            <a:ext cx="8152685"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Büste vermutlich der Galla Placidia, Museo nazionale dell’Alto Medioevo Alessandra Vaccaro, Rom</a:t>
            </a:r>
          </a:p>
        </p:txBody>
      </p:sp>
      <p:pic>
        <p:nvPicPr>
          <p:cNvPr id="23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1175188" y="731174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90" fill="hold"/>
                                        <p:tgtEl>
                                          <p:spTgt spid="2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3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5065696" y="3614686"/>
            <a:ext cx="4637803" cy="8312369"/>
          </a:xfrm>
          <a:prstGeom prst="rect">
            <a:avLst/>
          </a:prstGeom>
          <a:ln w="12700">
            <a:miter lim="400000"/>
          </a:ln>
        </p:spPr>
      </p:pic>
      <p:sp>
        <p:nvSpPr>
          <p:cNvPr id="236" name="VII. Zusammenfassung"/>
          <p:cNvSpPr txBox="1">
            <a:spLocks noGrp="1"/>
          </p:cNvSpPr>
          <p:nvPr>
            <p:ph type="title"/>
          </p:nvPr>
        </p:nvSpPr>
        <p:spPr>
          <a:xfrm>
            <a:off x="1079500" y="901700"/>
            <a:ext cx="22682200" cy="3057525"/>
          </a:xfrm>
          <a:prstGeom prst="rect">
            <a:avLst/>
          </a:prstGeom>
        </p:spPr>
        <p:txBody>
          <a:bodyPr/>
          <a:lstStyle/>
          <a:p>
            <a:pPr algn="ctr"/>
            <a:endParaRPr/>
          </a:p>
          <a:p>
            <a:pPr algn="ctr"/>
            <a:r>
              <a:t>VII. Zusammenfassung</a:t>
            </a:r>
          </a:p>
        </p:txBody>
      </p:sp>
      <p:sp>
        <p:nvSpPr>
          <p:cNvPr id="237" name="Codex Theodosianus Ausdruck der Leistungsfähigkeit des spätrömischen Reiches und seiner Beamten.…"/>
          <p:cNvSpPr txBox="1">
            <a:spLocks noGrp="1"/>
          </p:cNvSpPr>
          <p:nvPr>
            <p:ph type="body" sz="quarter" idx="1"/>
          </p:nvPr>
        </p:nvSpPr>
        <p:spPr>
          <a:xfrm>
            <a:off x="2356030" y="5080523"/>
            <a:ext cx="10934701" cy="6054726"/>
          </a:xfrm>
          <a:prstGeom prst="rect">
            <a:avLst/>
          </a:prstGeom>
        </p:spPr>
        <p:txBody>
          <a:bodyPr>
            <a:normAutofit fontScale="92500"/>
          </a:bodyPr>
          <a:lstStyle/>
          <a:p>
            <a:pPr marL="464405" indent="-464405" defTabSz="734694">
              <a:lnSpc>
                <a:spcPct val="100000"/>
              </a:lnSpc>
              <a:spcBef>
                <a:spcPts val="4000"/>
              </a:spcBef>
              <a:buClr>
                <a:srgbClr val="BEBEBE"/>
              </a:buClr>
              <a:buSzPct val="125000"/>
              <a:buChar char="•"/>
              <a:defRPr sz="3738"/>
            </a:pPr>
            <a:r>
              <a:t>Codex Theodosianus Ausdruck der Leistungsfähigkeit des spätrömischen Reiches und seiner Beamten.</a:t>
            </a:r>
          </a:p>
          <a:p>
            <a:pPr marL="464405" indent="-464405" defTabSz="734694">
              <a:lnSpc>
                <a:spcPct val="100000"/>
              </a:lnSpc>
              <a:spcBef>
                <a:spcPts val="4000"/>
              </a:spcBef>
              <a:buClr>
                <a:srgbClr val="BEBEBE"/>
              </a:buClr>
              <a:buSzPct val="125000"/>
              <a:buChar char="•"/>
              <a:defRPr sz="3738"/>
            </a:pPr>
            <a:r>
              <a:t>Vereinheitlichung des Rechts im Codex Theodosianus ist ein Aspekt der Wiedergewinnung bzw. Behauptung der Reichseinheit.</a:t>
            </a:r>
          </a:p>
          <a:p>
            <a:pPr marL="464405" indent="-464405" defTabSz="734694">
              <a:lnSpc>
                <a:spcPct val="100000"/>
              </a:lnSpc>
              <a:spcBef>
                <a:spcPts val="4000"/>
              </a:spcBef>
              <a:buClr>
                <a:srgbClr val="BEBEBE"/>
              </a:buClr>
              <a:buSzPct val="125000"/>
              <a:buChar char="•"/>
              <a:defRPr sz="3738"/>
            </a:pPr>
            <a:r>
              <a:t>Codex Theodosianus wirkt über verschiedene germanische Rechtssammlungen und über das spätere Sammelwerk Justinians (</a:t>
            </a:r>
            <a:r>
              <a:rPr i="1"/>
              <a:t>Corpus Iuris Civilis</a:t>
            </a:r>
            <a:r>
              <a:t>; </a:t>
            </a:r>
            <a:r>
              <a:rPr i="1"/>
              <a:t>Codex Iustinianus</a:t>
            </a:r>
            <a:r>
              <a:t>) auf die weitere Rechtsgeschichte ein.</a:t>
            </a:r>
          </a:p>
        </p:txBody>
      </p:sp>
      <p:sp>
        <p:nvSpPr>
          <p:cNvPr id="238" name="Konsulardiptychon des weströmischen Heermeisters Flavius Felix (Konsul 428)"/>
          <p:cNvSpPr txBox="1"/>
          <p:nvPr/>
        </p:nvSpPr>
        <p:spPr>
          <a:xfrm>
            <a:off x="13308253" y="12078666"/>
            <a:ext cx="8152686"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Konsulardiptychon des weströmischen Heermeisters Flavius Felix (Konsul 428) </a:t>
            </a:r>
          </a:p>
        </p:txBody>
      </p:sp>
      <p:pic>
        <p:nvPicPr>
          <p:cNvPr id="23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0417276" y="773319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28" fill="hold"/>
                                        <p:tgtEl>
                                          <p:spTgt spid="2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3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Weiterführende Literatur zu Theodosius II. Und zum Codex Theodosianus"/>
          <p:cNvSpPr txBox="1">
            <a:spLocks noGrp="1"/>
          </p:cNvSpPr>
          <p:nvPr>
            <p:ph type="title"/>
          </p:nvPr>
        </p:nvSpPr>
        <p:spPr>
          <a:prstGeom prst="rect">
            <a:avLst/>
          </a:prstGeom>
        </p:spPr>
        <p:txBody>
          <a:bodyPr>
            <a:normAutofit fontScale="90000"/>
          </a:bodyPr>
          <a:lstStyle>
            <a:lvl1pPr algn="ctr" defTabSz="792479">
              <a:defRPr sz="8352"/>
            </a:lvl1pPr>
          </a:lstStyle>
          <a:p>
            <a:r>
              <a:t>Weiterführende Literatur zu Theodosius II. Und zum Codex Theodosianus</a:t>
            </a:r>
          </a:p>
        </p:txBody>
      </p:sp>
      <p:sp>
        <p:nvSpPr>
          <p:cNvPr id="242" name="Jill Harris / Ian Wood (Hrsg.), The Theodosian Code. Studies in the Imperial Law of Late Antiquity, London 1993.…"/>
          <p:cNvSpPr txBox="1">
            <a:spLocks noGrp="1"/>
          </p:cNvSpPr>
          <p:nvPr>
            <p:ph type="body" idx="1"/>
          </p:nvPr>
        </p:nvSpPr>
        <p:spPr>
          <a:prstGeom prst="rect">
            <a:avLst/>
          </a:prstGeom>
        </p:spPr>
        <p:txBody>
          <a:bodyPr>
            <a:normAutofit fontScale="92500"/>
          </a:bodyPr>
          <a:lstStyle/>
          <a:p>
            <a:pPr marL="377190" indent="-377190" defTabSz="544830">
              <a:spcBef>
                <a:spcPts val="3800"/>
              </a:spcBef>
              <a:buClr>
                <a:srgbClr val="BEBEBE"/>
              </a:buClr>
              <a:buSzPct val="125000"/>
              <a:buChar char="•"/>
              <a:defRPr sz="3036"/>
            </a:pPr>
            <a:r>
              <a:t>Jill Harris / Ian Wood (Hrsg.), </a:t>
            </a:r>
            <a:r>
              <a:rPr i="1"/>
              <a:t>The Theodosian Code. Studies in the Imperial Law of Late Antiquity, </a:t>
            </a:r>
            <a:r>
              <a:t>London 1993.</a:t>
            </a:r>
          </a:p>
          <a:p>
            <a:pPr marL="377190" indent="-377190" defTabSz="544830">
              <a:spcBef>
                <a:spcPts val="3800"/>
              </a:spcBef>
              <a:buClr>
                <a:srgbClr val="BEBEBE"/>
              </a:buClr>
              <a:buSzPct val="125000"/>
              <a:buChar char="•"/>
              <a:defRPr sz="3036"/>
            </a:pPr>
            <a:r>
              <a:t>John F. Matthews, </a:t>
            </a:r>
            <a:r>
              <a:rPr i="1"/>
              <a:t>Laying Down the Law. A Study of the Theodosian Code,</a:t>
            </a:r>
            <a:r>
              <a:t> New York 2000.</a:t>
            </a:r>
          </a:p>
          <a:p>
            <a:pPr marL="377190" indent="-377190" defTabSz="544830">
              <a:spcBef>
                <a:spcPts val="3800"/>
              </a:spcBef>
              <a:buClr>
                <a:srgbClr val="BEBEBE"/>
              </a:buClr>
              <a:buSzPct val="125000"/>
              <a:buChar char="•"/>
              <a:defRPr sz="3036"/>
            </a:pPr>
            <a:r>
              <a:t>A. D. Lee:  </a:t>
            </a:r>
            <a:r>
              <a:rPr i="1"/>
              <a:t>The Eastern Empire. Theodosius to Anastasius</a:t>
            </a:r>
            <a:r>
              <a:t>, in: </a:t>
            </a:r>
            <a:r>
              <a:rPr>
                <a:solidFill>
                  <a:srgbClr val="5B5854"/>
                </a:solidFill>
              </a:rPr>
              <a:t> CAH 1</a:t>
            </a:r>
            <a:r>
              <a:t>4 (2000), S. 34–42.</a:t>
            </a:r>
          </a:p>
          <a:p>
            <a:pPr marL="377190" indent="-377190" defTabSz="544830">
              <a:spcBef>
                <a:spcPts val="3800"/>
              </a:spcBef>
              <a:buClr>
                <a:srgbClr val="BEBEBE"/>
              </a:buClr>
              <a:buSzPct val="125000"/>
              <a:buChar char="•"/>
              <a:defRPr sz="3036"/>
            </a:pPr>
            <a:r>
              <a:t>Dirk Schlinkert, </a:t>
            </a:r>
            <a:r>
              <a:rPr i="1"/>
              <a:t>Between Emperor, Court and </a:t>
            </a:r>
            <a:r>
              <a:rPr i="1">
                <a:solidFill>
                  <a:srgbClr val="5F6368"/>
                </a:solidFill>
              </a:rPr>
              <a:t>Senatorial Order.</a:t>
            </a:r>
            <a:r>
              <a:rPr i="1"/>
              <a:t> The Codifcation of the Codex Theodosianus</a:t>
            </a:r>
            <a:r>
              <a:t>, in: Ancient Society 32 (2002), S. 283–294. </a:t>
            </a:r>
          </a:p>
          <a:p>
            <a:pPr marL="377190" indent="-377190" defTabSz="544830">
              <a:spcBef>
                <a:spcPts val="3800"/>
              </a:spcBef>
              <a:buClr>
                <a:srgbClr val="BEBEBE"/>
              </a:buClr>
              <a:buSzPct val="125000"/>
              <a:buChar char="•"/>
              <a:defRPr sz="3036"/>
            </a:pPr>
            <a:r>
              <a:t>Kazimierz Ilski: </a:t>
            </a:r>
            <a:r>
              <a:rPr i="1"/>
              <a:t>Der schwache Kaiser Theodosios?,</a:t>
            </a:r>
            <a:r>
              <a:t> in: Lars Martin Hoffmann / Anuscha Monchizadeh (Hrsg.): Zwischen Polis, Provinz und Peripherie: Beiträge zur byzantinischen Geschichte und Kultur, Wiesbaden 2005, S. 3–24.</a:t>
            </a:r>
          </a:p>
          <a:p>
            <a:pPr marL="377190" indent="-377190" defTabSz="544830">
              <a:spcBef>
                <a:spcPts val="3800"/>
              </a:spcBef>
              <a:buClr>
                <a:srgbClr val="BEBEBE"/>
              </a:buClr>
              <a:buSzPct val="125000"/>
              <a:buChar char="•"/>
              <a:defRPr sz="3036"/>
            </a:pPr>
            <a:r>
              <a:t>Fergus Millar, </a:t>
            </a:r>
            <a:r>
              <a:rPr i="1"/>
              <a:t>A Greek Roman Empire. Power and Belief under Theodosius II (408–450),</a:t>
            </a:r>
            <a:r>
              <a:t> Berkeley 2006.</a:t>
            </a:r>
          </a:p>
          <a:p>
            <a:pPr marL="377190" indent="-377190" defTabSz="544830">
              <a:spcBef>
                <a:spcPts val="3800"/>
              </a:spcBef>
              <a:buClr>
                <a:srgbClr val="BEBEBE"/>
              </a:buClr>
              <a:buSzPct val="125000"/>
              <a:buChar char="•"/>
              <a:defRPr sz="3036"/>
            </a:pPr>
            <a:r>
              <a:t>Inge Kroppenberg, </a:t>
            </a:r>
            <a:r>
              <a:rPr i="1"/>
              <a:t>Der gescheiterte Codex. Überlegungen zur Kodifikationsgeschichte des Codex Theodosianus,</a:t>
            </a:r>
            <a:r>
              <a:t> in: Zeitschrift des Max-Planck-Instituts für europäische Rechtsgeschichte 10 (2007), S. 112–126.</a:t>
            </a:r>
          </a:p>
          <a:p>
            <a:pPr marL="377190" indent="-377190" defTabSz="544830">
              <a:spcBef>
                <a:spcPts val="3800"/>
              </a:spcBef>
              <a:buClr>
                <a:srgbClr val="BEBEBE"/>
              </a:buClr>
              <a:buSzPct val="125000"/>
              <a:buChar char="•"/>
              <a:defRPr sz="3036"/>
            </a:pPr>
            <a:r>
              <a:t>Christopher Kelly (Hrsg.): </a:t>
            </a:r>
            <a:r>
              <a:rPr i="1"/>
              <a:t>Theodosius II. Rethinking the Roman Empire in Late Antiquity</a:t>
            </a:r>
            <a:r>
              <a:t>,Cambridge 2013.</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0. Einführung - Gesta Senatus Urbis Romae (438 n. Chr.)"/>
          <p:cNvSpPr txBox="1">
            <a:spLocks noGrp="1"/>
          </p:cNvSpPr>
          <p:nvPr>
            <p:ph type="title"/>
          </p:nvPr>
        </p:nvSpPr>
        <p:spPr>
          <a:xfrm>
            <a:off x="766233" y="1049866"/>
            <a:ext cx="22479001" cy="2679701"/>
          </a:xfrm>
          <a:prstGeom prst="rect">
            <a:avLst/>
          </a:prstGeom>
        </p:spPr>
        <p:txBody>
          <a:bodyPr/>
          <a:lstStyle/>
          <a:p>
            <a:pPr algn="ctr"/>
            <a:r>
              <a:t>0. Einführung - </a:t>
            </a:r>
            <a:r>
              <a:rPr i="1">
                <a:latin typeface="+mn-lt"/>
                <a:ea typeface="+mn-ea"/>
                <a:cs typeface="+mn-cs"/>
                <a:sym typeface="Gill Sans"/>
              </a:rPr>
              <a:t>Gesta Senatus Urbis Romae (438 n. Chr.) </a:t>
            </a:r>
          </a:p>
        </p:txBody>
      </p:sp>
      <p:sp>
        <p:nvSpPr>
          <p:cNvPr id="137" name="Die Glückseligkeit unserer ewig herrschenden Augusti reicht so weit, dass die Menschen, die schon vor dem Krieg geschützt werden, nun auch mit dem Schmuck des Friedens ausgezeichnet werden. Als ich im letzten Jahr voller Verehrung an der glücklichen Vere"/>
          <p:cNvSpPr txBox="1">
            <a:spLocks noGrp="1"/>
          </p:cNvSpPr>
          <p:nvPr>
            <p:ph type="body" sz="half" idx="1"/>
          </p:nvPr>
        </p:nvSpPr>
        <p:spPr>
          <a:xfrm>
            <a:off x="2685340" y="4409990"/>
            <a:ext cx="10744201" cy="7950201"/>
          </a:xfrm>
          <a:prstGeom prst="rect">
            <a:avLst/>
          </a:prstGeom>
        </p:spPr>
        <p:txBody>
          <a:bodyPr>
            <a:normAutofit lnSpcReduction="10000"/>
          </a:bodyPr>
          <a:lstStyle>
            <a:lvl1pPr marL="0" indent="0" defTabSz="759459">
              <a:spcBef>
                <a:spcPts val="4100"/>
              </a:spcBef>
              <a:buSzTx/>
              <a:buNone/>
              <a:defRPr sz="3864" i="1"/>
            </a:lvl1pPr>
          </a:lstStyle>
          <a:p>
            <a:r>
              <a:t>Die Glückseligkeit unserer ewig herrschenden Augusti reicht so weit, dass die Menschen, die schon vor dem Krieg geschützt werden, nun auch mit dem Schmuck des Friedens ausgezeichnet werden. Als ich im letzten Jahr voller Verehrung an der glücklichen Vereinigung aller Heiligkeiten teilnahm, da wollte, nachdem die Hochzeitsfeier prächtig vollzogen worden war, unser heiligster Kaiser Theodosius, der Welt auch noch diese große Ehre erweisen, dass er alle Gesetze, denen in der Welt gefolgt werden sollte, in einem Kompendium, aus 16 Abschnitten bestehend, zusammenführen ließ. Diesem Vorhaben hat unser ewiger Herrscher und Herr Valentinian mit loyalem Gehorsam und Sohnesliebe zugestimmt.</a:t>
            </a:r>
          </a:p>
        </p:txBody>
      </p:sp>
      <p:sp>
        <p:nvSpPr>
          <p:cNvPr id="138" name="Büste vermutlich des Theodosius II; Louvre, Paris"/>
          <p:cNvSpPr txBox="1"/>
          <p:nvPr/>
        </p:nvSpPr>
        <p:spPr>
          <a:xfrm>
            <a:off x="13801569" y="12360572"/>
            <a:ext cx="7271952"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solidFill>
                  <a:srgbClr val="5B5854"/>
                </a:solidFill>
              </a:defRPr>
            </a:lvl1pPr>
          </a:lstStyle>
          <a:p>
            <a:r>
              <a:t>Büste vermutlich des Theodosius II; Louvre, Paris</a:t>
            </a:r>
          </a:p>
        </p:txBody>
      </p:sp>
      <p:pic>
        <p:nvPicPr>
          <p:cNvPr id="13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21073521" y="8077060"/>
            <a:ext cx="571501" cy="571501"/>
          </a:xfrm>
          <a:prstGeom prst="rect">
            <a:avLst/>
          </a:prstGeom>
          <a:ln w="12700">
            <a:miter lim="400000"/>
          </a:ln>
        </p:spPr>
      </p:pic>
      <p:pic>
        <p:nvPicPr>
          <p:cNvPr id="140" name="Bild" descr="Bil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99219" y="4006090"/>
            <a:ext cx="6106456" cy="814194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80" fill="hold"/>
                                        <p:tgtEl>
                                          <p:spTgt spid="1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3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2687299" y="4667324"/>
            <a:ext cx="10744201" cy="7772401"/>
          </a:xfrm>
          <a:prstGeom prst="rect">
            <a:avLst/>
          </a:prstGeom>
          <a:ln w="12700">
            <a:miter lim="400000"/>
          </a:ln>
        </p:spPr>
      </p:pic>
      <p:sp>
        <p:nvSpPr>
          <p:cNvPr id="143" name="0. Einführung - Codex THeodosianus (gültig ab Februar 438 n. Chr.)"/>
          <p:cNvSpPr txBox="1">
            <a:spLocks noGrp="1"/>
          </p:cNvSpPr>
          <p:nvPr>
            <p:ph type="title"/>
          </p:nvPr>
        </p:nvSpPr>
        <p:spPr>
          <a:xfrm>
            <a:off x="1375833" y="825500"/>
            <a:ext cx="22479001" cy="2679700"/>
          </a:xfrm>
          <a:prstGeom prst="rect">
            <a:avLst/>
          </a:prstGeom>
        </p:spPr>
        <p:txBody>
          <a:bodyPr/>
          <a:lstStyle/>
          <a:p>
            <a:pPr algn="ctr"/>
            <a:r>
              <a:t>0. Einführung - </a:t>
            </a:r>
            <a:r>
              <a:rPr i="1">
                <a:latin typeface="+mn-lt"/>
                <a:ea typeface="+mn-ea"/>
                <a:cs typeface="+mn-cs"/>
                <a:sym typeface="Gill Sans"/>
              </a:rPr>
              <a:t>Codex THeodosianus </a:t>
            </a:r>
            <a:r>
              <a:t>(gültig ab Februar 438 n. Chr.)</a:t>
            </a:r>
          </a:p>
        </p:txBody>
      </p:sp>
      <p:sp>
        <p:nvSpPr>
          <p:cNvPr id="144" name="Theodosius II. lässt Valentinian III. und den beiden höchsten Würdenträgern des Reiches, dem praefectus praetorio Italiae und dem praefectus praetorio Orientis jeweils eine Kopie des Codex überreichen.…"/>
          <p:cNvSpPr txBox="1">
            <a:spLocks noGrp="1"/>
          </p:cNvSpPr>
          <p:nvPr>
            <p:ph type="body" sz="half" idx="1"/>
          </p:nvPr>
        </p:nvSpPr>
        <p:spPr>
          <a:xfrm>
            <a:off x="1127369" y="4578424"/>
            <a:ext cx="11411879" cy="7950201"/>
          </a:xfrm>
          <a:prstGeom prst="rect">
            <a:avLst/>
          </a:prstGeom>
        </p:spPr>
        <p:txBody>
          <a:bodyPr>
            <a:normAutofit lnSpcReduction="10000"/>
          </a:bodyPr>
          <a:lstStyle/>
          <a:p>
            <a:pPr marL="480059" indent="-480059" defTabSz="759459">
              <a:spcBef>
                <a:spcPts val="4100"/>
              </a:spcBef>
              <a:buClr>
                <a:srgbClr val="BEBEBE"/>
              </a:buClr>
              <a:buSzPct val="125000"/>
              <a:buChar char="•"/>
              <a:defRPr sz="3864"/>
            </a:pPr>
            <a:r>
              <a:rPr dirty="0"/>
              <a:t>Theodosius II. </a:t>
            </a:r>
            <a:r>
              <a:rPr dirty="0" err="1"/>
              <a:t>lässt</a:t>
            </a:r>
            <a:r>
              <a:rPr dirty="0"/>
              <a:t> Valentinian III. und den </a:t>
            </a:r>
            <a:r>
              <a:rPr dirty="0" err="1"/>
              <a:t>beiden</a:t>
            </a:r>
            <a:r>
              <a:rPr dirty="0"/>
              <a:t> </a:t>
            </a:r>
            <a:r>
              <a:rPr dirty="0" err="1"/>
              <a:t>höchsten</a:t>
            </a:r>
            <a:r>
              <a:rPr dirty="0"/>
              <a:t> </a:t>
            </a:r>
            <a:r>
              <a:rPr dirty="0" err="1"/>
              <a:t>Würdenträgern</a:t>
            </a:r>
            <a:r>
              <a:rPr dirty="0"/>
              <a:t> des </a:t>
            </a:r>
            <a:r>
              <a:rPr dirty="0" err="1"/>
              <a:t>Reiches</a:t>
            </a:r>
            <a:r>
              <a:rPr dirty="0"/>
              <a:t>, dem </a:t>
            </a:r>
            <a:r>
              <a:rPr i="1" dirty="0" err="1"/>
              <a:t>praefectus</a:t>
            </a:r>
            <a:r>
              <a:rPr i="1" dirty="0"/>
              <a:t> </a:t>
            </a:r>
            <a:r>
              <a:rPr i="1" dirty="0" err="1"/>
              <a:t>praetorio</a:t>
            </a:r>
            <a:r>
              <a:rPr i="1" dirty="0"/>
              <a:t> </a:t>
            </a:r>
            <a:r>
              <a:rPr i="1" dirty="0" err="1"/>
              <a:t>Italiae</a:t>
            </a:r>
            <a:r>
              <a:rPr dirty="0"/>
              <a:t> und dem </a:t>
            </a:r>
            <a:r>
              <a:rPr i="1" dirty="0" err="1"/>
              <a:t>praefectus</a:t>
            </a:r>
            <a:r>
              <a:rPr i="1" dirty="0"/>
              <a:t> </a:t>
            </a:r>
            <a:r>
              <a:rPr i="1" dirty="0" err="1"/>
              <a:t>praetorio</a:t>
            </a:r>
            <a:r>
              <a:rPr i="1" dirty="0"/>
              <a:t> Orientis</a:t>
            </a:r>
            <a:r>
              <a:rPr dirty="0"/>
              <a:t> </a:t>
            </a:r>
            <a:r>
              <a:rPr dirty="0" err="1"/>
              <a:t>jeweils</a:t>
            </a:r>
            <a:r>
              <a:rPr dirty="0"/>
              <a:t> </a:t>
            </a:r>
            <a:r>
              <a:rPr dirty="0" err="1"/>
              <a:t>eine</a:t>
            </a:r>
            <a:r>
              <a:rPr dirty="0"/>
              <a:t> </a:t>
            </a:r>
            <a:r>
              <a:rPr dirty="0" err="1"/>
              <a:t>Kopie</a:t>
            </a:r>
            <a:r>
              <a:rPr dirty="0"/>
              <a:t> des Codex </a:t>
            </a:r>
            <a:r>
              <a:rPr dirty="0" err="1"/>
              <a:t>überreichen</a:t>
            </a:r>
            <a:r>
              <a:rPr dirty="0"/>
              <a:t>.</a:t>
            </a:r>
          </a:p>
          <a:p>
            <a:pPr marL="480059" indent="-480059" defTabSz="759459">
              <a:spcBef>
                <a:spcPts val="4100"/>
              </a:spcBef>
              <a:buClr>
                <a:srgbClr val="BEBEBE"/>
              </a:buClr>
              <a:buSzPct val="125000"/>
              <a:buChar char="•"/>
              <a:defRPr sz="3864"/>
            </a:pPr>
            <a:r>
              <a:rPr dirty="0"/>
              <a:t> </a:t>
            </a:r>
            <a:r>
              <a:rPr dirty="0" err="1"/>
              <a:t>Februar</a:t>
            </a:r>
            <a:r>
              <a:rPr dirty="0"/>
              <a:t> 438: </a:t>
            </a:r>
            <a:r>
              <a:rPr dirty="0" err="1"/>
              <a:t>Übermittlung</a:t>
            </a:r>
            <a:r>
              <a:rPr dirty="0"/>
              <a:t> des Codex an den </a:t>
            </a:r>
            <a:r>
              <a:rPr dirty="0" err="1"/>
              <a:t>römischen</a:t>
            </a:r>
            <a:r>
              <a:rPr dirty="0"/>
              <a:t> </a:t>
            </a:r>
            <a:r>
              <a:rPr dirty="0" err="1"/>
              <a:t>Senat</a:t>
            </a:r>
            <a:r>
              <a:rPr dirty="0"/>
              <a:t> </a:t>
            </a:r>
            <a:r>
              <a:rPr dirty="0" err="1"/>
              <a:t>durch</a:t>
            </a:r>
            <a:r>
              <a:rPr dirty="0"/>
              <a:t> </a:t>
            </a:r>
            <a:r>
              <a:rPr dirty="0" err="1"/>
              <a:t>Anicius</a:t>
            </a:r>
            <a:r>
              <a:rPr dirty="0"/>
              <a:t> </a:t>
            </a:r>
            <a:r>
              <a:rPr dirty="0" err="1"/>
              <a:t>Acilius</a:t>
            </a:r>
            <a:r>
              <a:rPr dirty="0"/>
              <a:t> </a:t>
            </a:r>
            <a:r>
              <a:rPr dirty="0" err="1"/>
              <a:t>Glabrio</a:t>
            </a:r>
            <a:r>
              <a:rPr dirty="0"/>
              <a:t> Faustus, den </a:t>
            </a:r>
            <a:r>
              <a:rPr dirty="0" err="1"/>
              <a:t>damaligen</a:t>
            </a:r>
            <a:r>
              <a:rPr dirty="0"/>
              <a:t> </a:t>
            </a:r>
            <a:r>
              <a:rPr i="1" dirty="0" err="1"/>
              <a:t>praefectus</a:t>
            </a:r>
            <a:r>
              <a:rPr i="1" dirty="0"/>
              <a:t> </a:t>
            </a:r>
            <a:r>
              <a:rPr i="1" dirty="0" err="1"/>
              <a:t>praetorio</a:t>
            </a:r>
            <a:r>
              <a:rPr i="1" dirty="0"/>
              <a:t> </a:t>
            </a:r>
            <a:r>
              <a:rPr i="1" dirty="0" err="1"/>
              <a:t>Italiae</a:t>
            </a:r>
            <a:r>
              <a:rPr i="1" dirty="0"/>
              <a:t>.</a:t>
            </a:r>
          </a:p>
          <a:p>
            <a:pPr marL="480059" indent="-480059" defTabSz="759459">
              <a:spcBef>
                <a:spcPts val="4100"/>
              </a:spcBef>
              <a:buClr>
                <a:srgbClr val="BEBEBE"/>
              </a:buClr>
              <a:buSzPct val="125000"/>
              <a:buChar char="•"/>
              <a:defRPr sz="3864"/>
            </a:pPr>
            <a:r>
              <a:rPr dirty="0" err="1"/>
              <a:t>Beschluss</a:t>
            </a:r>
            <a:r>
              <a:rPr dirty="0"/>
              <a:t> des </a:t>
            </a:r>
            <a:r>
              <a:rPr dirty="0" err="1"/>
              <a:t>Senats</a:t>
            </a:r>
            <a:r>
              <a:rPr dirty="0"/>
              <a:t> </a:t>
            </a:r>
            <a:r>
              <a:rPr dirty="0" err="1"/>
              <a:t>über</a:t>
            </a:r>
            <a:r>
              <a:rPr dirty="0"/>
              <a:t> </a:t>
            </a:r>
            <a:r>
              <a:rPr dirty="0" err="1"/>
              <a:t>Weiterverbreitung</a:t>
            </a:r>
            <a:r>
              <a:rPr dirty="0"/>
              <a:t> des Codex.</a:t>
            </a:r>
          </a:p>
          <a:p>
            <a:pPr marL="480059" indent="-480059" defTabSz="759459">
              <a:spcBef>
                <a:spcPts val="4100"/>
              </a:spcBef>
              <a:buClr>
                <a:srgbClr val="BEBEBE"/>
              </a:buClr>
              <a:buSzPct val="125000"/>
              <a:buChar char="•"/>
              <a:defRPr sz="3864"/>
            </a:pPr>
            <a:r>
              <a:rPr dirty="0" err="1"/>
              <a:t>Im</a:t>
            </a:r>
            <a:r>
              <a:rPr dirty="0"/>
              <a:t> </a:t>
            </a:r>
            <a:r>
              <a:rPr dirty="0" err="1"/>
              <a:t>Februar</a:t>
            </a:r>
            <a:r>
              <a:rPr dirty="0"/>
              <a:t> 438 </a:t>
            </a:r>
            <a:r>
              <a:rPr dirty="0" err="1"/>
              <a:t>wird</a:t>
            </a:r>
            <a:r>
              <a:rPr dirty="0"/>
              <a:t> der Codex </a:t>
            </a:r>
            <a:r>
              <a:rPr dirty="0" err="1"/>
              <a:t>durch</a:t>
            </a:r>
            <a:r>
              <a:rPr dirty="0"/>
              <a:t> Theodosius II. und Valentinian III. in Kraft </a:t>
            </a:r>
            <a:r>
              <a:rPr dirty="0" err="1"/>
              <a:t>gesetzt</a:t>
            </a:r>
            <a:r>
              <a:rPr dirty="0"/>
              <a:t> (Nov.  </a:t>
            </a:r>
            <a:r>
              <a:rPr dirty="0" err="1"/>
              <a:t>Theod</a:t>
            </a:r>
            <a:r>
              <a:rPr dirty="0"/>
              <a:t>. 1).</a:t>
            </a:r>
          </a:p>
        </p:txBody>
      </p:sp>
      <p:sp>
        <p:nvSpPr>
          <p:cNvPr id="145" name="Die Theodosianische Landmauer in Konstantiniopel Anfang des 5. Jh. n. Chr. durch Theodosius II. errichtet."/>
          <p:cNvSpPr txBox="1"/>
          <p:nvPr/>
        </p:nvSpPr>
        <p:spPr>
          <a:xfrm>
            <a:off x="13820043" y="12360312"/>
            <a:ext cx="8478714"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vl1pPr>
          </a:lstStyle>
          <a:p>
            <a:r>
              <a:rPr dirty="0"/>
              <a:t>Die </a:t>
            </a:r>
            <a:r>
              <a:rPr dirty="0" err="1"/>
              <a:t>Theodosianische</a:t>
            </a:r>
            <a:r>
              <a:rPr dirty="0"/>
              <a:t> </a:t>
            </a:r>
            <a:r>
              <a:rPr dirty="0" err="1"/>
              <a:t>Landmauer</a:t>
            </a:r>
            <a:r>
              <a:rPr dirty="0"/>
              <a:t> in </a:t>
            </a:r>
            <a:r>
              <a:rPr dirty="0" err="1"/>
              <a:t>Konstantiniopel</a:t>
            </a:r>
            <a:r>
              <a:rPr dirty="0"/>
              <a:t> </a:t>
            </a:r>
            <a:r>
              <a:rPr dirty="0" err="1"/>
              <a:t>Anfang</a:t>
            </a:r>
            <a:r>
              <a:rPr dirty="0"/>
              <a:t> des 5. </a:t>
            </a:r>
            <a:r>
              <a:rPr dirty="0" err="1"/>
              <a:t>Jh</a:t>
            </a:r>
            <a:r>
              <a:rPr dirty="0"/>
              <a:t>. n. Chr. </a:t>
            </a:r>
            <a:r>
              <a:rPr dirty="0" err="1"/>
              <a:t>durch</a:t>
            </a:r>
            <a:r>
              <a:rPr dirty="0"/>
              <a:t> Theodosius II. </a:t>
            </a:r>
            <a:r>
              <a:rPr dirty="0" err="1"/>
              <a:t>errichtet</a:t>
            </a:r>
            <a:r>
              <a:rPr dirty="0"/>
              <a:t>.</a:t>
            </a:r>
          </a:p>
        </p:txBody>
      </p:sp>
      <p:pic>
        <p:nvPicPr>
          <p:cNvPr id="146"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248542" y="583569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25" fill="hold"/>
                                        <p:tgtEl>
                                          <p:spTgt spid="1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4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2915828" y="4724399"/>
            <a:ext cx="10744201" cy="7143751"/>
          </a:xfrm>
          <a:prstGeom prst="rect">
            <a:avLst/>
          </a:prstGeom>
          <a:ln w="12700">
            <a:miter lim="400000"/>
          </a:ln>
        </p:spPr>
      </p:pic>
      <p:sp>
        <p:nvSpPr>
          <p:cNvPr id="149" name="I. Beschluss zur Zusammenstellung eines Codex - Ammianus Marcellinus über die rechtsanwaltliche Praxis"/>
          <p:cNvSpPr txBox="1">
            <a:spLocks noGrp="1"/>
          </p:cNvSpPr>
          <p:nvPr>
            <p:ph type="title"/>
          </p:nvPr>
        </p:nvSpPr>
        <p:spPr>
          <a:xfrm>
            <a:off x="1350433" y="939800"/>
            <a:ext cx="22479001" cy="2679700"/>
          </a:xfrm>
          <a:prstGeom prst="rect">
            <a:avLst/>
          </a:prstGeom>
        </p:spPr>
        <p:txBody>
          <a:bodyPr>
            <a:normAutofit fontScale="90000"/>
          </a:bodyPr>
          <a:lstStyle>
            <a:lvl1pPr algn="ctr" defTabSz="602615">
              <a:defRPr sz="6351"/>
            </a:lvl1pPr>
          </a:lstStyle>
          <a:p>
            <a:r>
              <a:t>I. Beschluss zur Zusammenstellung eines Codex - Ammianus Marcellinus über die rechtsanwaltliche Praxis</a:t>
            </a:r>
          </a:p>
        </p:txBody>
      </p:sp>
      <p:sp>
        <p:nvSpPr>
          <p:cNvPr id="150" name="Amm. Marc. 30,4: Eine zweite Gruppe bilden diejenigen, die zwar Kenntnis des Rechts verheißen - die allerdings die Unvereinbarkeit der einander widersprechenden Gesetze vernichtet hat-, die aber, als ob sie ein Schloss vor dem Mund hätten, in dauerndem S"/>
          <p:cNvSpPr txBox="1">
            <a:spLocks noGrp="1"/>
          </p:cNvSpPr>
          <p:nvPr>
            <p:ph type="body" sz="half" idx="1"/>
          </p:nvPr>
        </p:nvSpPr>
        <p:spPr>
          <a:xfrm>
            <a:off x="1534243" y="4793257"/>
            <a:ext cx="10744201" cy="7950201"/>
          </a:xfrm>
          <a:prstGeom prst="rect">
            <a:avLst/>
          </a:prstGeom>
        </p:spPr>
        <p:txBody>
          <a:bodyPr>
            <a:normAutofit lnSpcReduction="10000"/>
          </a:bodyPr>
          <a:lstStyle/>
          <a:p>
            <a:pPr marL="427879" indent="-427879" defTabSz="676909">
              <a:spcBef>
                <a:spcPts val="3600"/>
              </a:spcBef>
              <a:buClr>
                <a:srgbClr val="BEBEBE"/>
              </a:buClr>
              <a:buSzPct val="125000"/>
              <a:buChar char="•"/>
              <a:defRPr sz="3443" b="1"/>
            </a:pPr>
            <a:r>
              <a:rPr dirty="0" err="1"/>
              <a:t>Amm</a:t>
            </a:r>
            <a:r>
              <a:rPr dirty="0"/>
              <a:t>. Marc. 30,4: </a:t>
            </a:r>
            <a:r>
              <a:rPr b="0" i="1" dirty="0"/>
              <a:t>Eine </a:t>
            </a:r>
            <a:r>
              <a:rPr b="0" i="1" dirty="0" err="1"/>
              <a:t>zweite</a:t>
            </a:r>
            <a:r>
              <a:rPr b="0" i="1" dirty="0"/>
              <a:t> Gruppe </a:t>
            </a:r>
            <a:r>
              <a:rPr b="0" i="1" dirty="0" err="1"/>
              <a:t>bilden</a:t>
            </a:r>
            <a:r>
              <a:rPr b="0" i="1" dirty="0"/>
              <a:t> </a:t>
            </a:r>
            <a:r>
              <a:rPr b="0" i="1" dirty="0" err="1"/>
              <a:t>diejenigen</a:t>
            </a:r>
            <a:r>
              <a:rPr b="0" i="1" dirty="0"/>
              <a:t>, die </a:t>
            </a:r>
            <a:r>
              <a:rPr b="0" i="1" dirty="0" err="1"/>
              <a:t>zwar</a:t>
            </a:r>
            <a:r>
              <a:rPr b="0" i="1" dirty="0"/>
              <a:t> </a:t>
            </a:r>
            <a:r>
              <a:rPr b="0" i="1" dirty="0" err="1"/>
              <a:t>Kenntnis</a:t>
            </a:r>
            <a:r>
              <a:rPr b="0" i="1" dirty="0"/>
              <a:t> des </a:t>
            </a:r>
            <a:r>
              <a:rPr b="0" i="1" dirty="0" err="1"/>
              <a:t>Rechts</a:t>
            </a:r>
            <a:r>
              <a:rPr b="0" i="1" dirty="0"/>
              <a:t> </a:t>
            </a:r>
            <a:r>
              <a:rPr b="0" i="1" dirty="0" err="1"/>
              <a:t>verheißen</a:t>
            </a:r>
            <a:r>
              <a:rPr b="0" i="1" dirty="0"/>
              <a:t> - die </a:t>
            </a:r>
            <a:r>
              <a:rPr b="0" i="1" dirty="0" err="1"/>
              <a:t>allerdings</a:t>
            </a:r>
            <a:r>
              <a:rPr b="0" i="1" dirty="0"/>
              <a:t> die </a:t>
            </a:r>
            <a:r>
              <a:rPr b="0" i="1" dirty="0" err="1"/>
              <a:t>Unvereinbarkeit</a:t>
            </a:r>
            <a:r>
              <a:rPr b="0" i="1" dirty="0"/>
              <a:t> der </a:t>
            </a:r>
            <a:r>
              <a:rPr b="0" i="1" dirty="0" err="1"/>
              <a:t>einander</a:t>
            </a:r>
            <a:r>
              <a:rPr b="0" i="1" dirty="0"/>
              <a:t> </a:t>
            </a:r>
            <a:r>
              <a:rPr b="0" i="1" dirty="0" err="1"/>
              <a:t>widersprechenden</a:t>
            </a:r>
            <a:r>
              <a:rPr b="0" i="1" dirty="0"/>
              <a:t> </a:t>
            </a:r>
            <a:r>
              <a:rPr b="0" i="1" dirty="0" err="1"/>
              <a:t>Gesetze</a:t>
            </a:r>
            <a:r>
              <a:rPr b="0" i="1" dirty="0"/>
              <a:t> </a:t>
            </a:r>
            <a:r>
              <a:rPr b="0" i="1" dirty="0" err="1"/>
              <a:t>vernichtet</a:t>
            </a:r>
            <a:r>
              <a:rPr b="0" i="1" dirty="0"/>
              <a:t> hat-, die </a:t>
            </a:r>
            <a:r>
              <a:rPr b="0" i="1" dirty="0" err="1"/>
              <a:t>aber</a:t>
            </a:r>
            <a:r>
              <a:rPr b="0" i="1" dirty="0"/>
              <a:t>, </a:t>
            </a:r>
            <a:r>
              <a:rPr b="0" i="1" dirty="0" err="1"/>
              <a:t>als</a:t>
            </a:r>
            <a:r>
              <a:rPr b="0" i="1" dirty="0"/>
              <a:t> </a:t>
            </a:r>
            <a:r>
              <a:rPr b="0" i="1" dirty="0" err="1"/>
              <a:t>ob</a:t>
            </a:r>
            <a:r>
              <a:rPr b="0" i="1" dirty="0"/>
              <a:t> </a:t>
            </a:r>
            <a:r>
              <a:rPr b="0" i="1" dirty="0" err="1"/>
              <a:t>sie</a:t>
            </a:r>
            <a:r>
              <a:rPr b="0" i="1" dirty="0"/>
              <a:t> </a:t>
            </a:r>
            <a:r>
              <a:rPr b="0" i="1" dirty="0" err="1"/>
              <a:t>ein</a:t>
            </a:r>
            <a:r>
              <a:rPr b="0" i="1" dirty="0"/>
              <a:t> Schloss </a:t>
            </a:r>
            <a:r>
              <a:rPr b="0" i="1" dirty="0" err="1"/>
              <a:t>vor</a:t>
            </a:r>
            <a:r>
              <a:rPr b="0" i="1" dirty="0"/>
              <a:t> dem </a:t>
            </a:r>
            <a:r>
              <a:rPr b="0" i="1" dirty="0" err="1"/>
              <a:t>Mund</a:t>
            </a:r>
            <a:r>
              <a:rPr b="0" i="1" dirty="0"/>
              <a:t> </a:t>
            </a:r>
            <a:r>
              <a:rPr b="0" i="1" dirty="0" err="1"/>
              <a:t>hätten</a:t>
            </a:r>
            <a:r>
              <a:rPr b="0" i="1" dirty="0"/>
              <a:t>, in </a:t>
            </a:r>
            <a:r>
              <a:rPr b="0" i="1" dirty="0" err="1"/>
              <a:t>dauerndem</a:t>
            </a:r>
            <a:r>
              <a:rPr b="0" i="1" dirty="0"/>
              <a:t> </a:t>
            </a:r>
            <a:r>
              <a:rPr b="0" i="1" dirty="0" err="1"/>
              <a:t>Schweigen</a:t>
            </a:r>
            <a:r>
              <a:rPr b="0" i="1" dirty="0"/>
              <a:t> </a:t>
            </a:r>
            <a:r>
              <a:rPr b="0" i="1" dirty="0" err="1"/>
              <a:t>wie</a:t>
            </a:r>
            <a:r>
              <a:rPr b="0" i="1" dirty="0"/>
              <a:t> </a:t>
            </a:r>
            <a:r>
              <a:rPr b="0" i="1" dirty="0" err="1"/>
              <a:t>ihre</a:t>
            </a:r>
            <a:r>
              <a:rPr b="0" i="1" dirty="0"/>
              <a:t> </a:t>
            </a:r>
            <a:r>
              <a:rPr b="0" i="1" dirty="0" err="1"/>
              <a:t>eigenen</a:t>
            </a:r>
            <a:r>
              <a:rPr b="0" i="1" dirty="0"/>
              <a:t> </a:t>
            </a:r>
            <a:r>
              <a:rPr b="0" i="1" dirty="0" err="1"/>
              <a:t>Schatten</a:t>
            </a:r>
            <a:r>
              <a:rPr b="0" i="1" dirty="0"/>
              <a:t> </a:t>
            </a:r>
            <a:r>
              <a:rPr b="0" i="1" dirty="0" err="1"/>
              <a:t>wirken</a:t>
            </a:r>
            <a:r>
              <a:rPr b="0" i="1" dirty="0"/>
              <a:t>. </a:t>
            </a:r>
            <a:r>
              <a:rPr b="0" i="1" dirty="0" err="1"/>
              <a:t>Als</a:t>
            </a:r>
            <a:r>
              <a:rPr b="0" i="1" dirty="0"/>
              <a:t> </a:t>
            </a:r>
            <a:r>
              <a:rPr b="0" i="1" dirty="0" err="1"/>
              <a:t>hätten</a:t>
            </a:r>
            <a:r>
              <a:rPr b="0" i="1" dirty="0"/>
              <a:t> </a:t>
            </a:r>
            <a:r>
              <a:rPr b="0" i="1" dirty="0" err="1"/>
              <a:t>sie</a:t>
            </a:r>
            <a:r>
              <a:rPr b="0" i="1" dirty="0"/>
              <a:t> </a:t>
            </a:r>
            <a:r>
              <a:rPr b="0" i="1" dirty="0" err="1"/>
              <a:t>Horoskope</a:t>
            </a:r>
            <a:r>
              <a:rPr b="0" i="1" dirty="0"/>
              <a:t> </a:t>
            </a:r>
            <a:r>
              <a:rPr b="0" i="1" dirty="0" err="1"/>
              <a:t>zu</a:t>
            </a:r>
            <a:r>
              <a:rPr b="0" i="1" dirty="0"/>
              <a:t> </a:t>
            </a:r>
            <a:r>
              <a:rPr b="0" i="1" dirty="0" err="1"/>
              <a:t>stellen</a:t>
            </a:r>
            <a:r>
              <a:rPr b="0" i="1" dirty="0"/>
              <a:t> </a:t>
            </a:r>
            <a:r>
              <a:rPr b="0" i="1" dirty="0" err="1"/>
              <a:t>oder</a:t>
            </a:r>
            <a:r>
              <a:rPr b="0" i="1" dirty="0"/>
              <a:t> </a:t>
            </a:r>
            <a:r>
              <a:rPr b="0" i="1" dirty="0" err="1"/>
              <a:t>Orakel</a:t>
            </a:r>
            <a:r>
              <a:rPr b="0" i="1" dirty="0"/>
              <a:t> der </a:t>
            </a:r>
            <a:r>
              <a:rPr b="0" i="1" dirty="0" err="1"/>
              <a:t>Sibylle</a:t>
            </a:r>
            <a:r>
              <a:rPr b="0" i="1" dirty="0"/>
              <a:t> </a:t>
            </a:r>
            <a:r>
              <a:rPr b="0" i="1" dirty="0" err="1"/>
              <a:t>zu</a:t>
            </a:r>
            <a:r>
              <a:rPr b="0" i="1" dirty="0"/>
              <a:t> </a:t>
            </a:r>
            <a:r>
              <a:rPr b="0" i="1" dirty="0" err="1"/>
              <a:t>deuten</a:t>
            </a:r>
            <a:r>
              <a:rPr b="0" i="1" dirty="0"/>
              <a:t>, </a:t>
            </a:r>
            <a:r>
              <a:rPr b="0" i="1" dirty="0" err="1"/>
              <a:t>legen</a:t>
            </a:r>
            <a:r>
              <a:rPr b="0" i="1" dirty="0"/>
              <a:t> </a:t>
            </a:r>
            <a:r>
              <a:rPr b="0" i="1" dirty="0" err="1"/>
              <a:t>sie</a:t>
            </a:r>
            <a:r>
              <a:rPr b="0" i="1" dirty="0"/>
              <a:t> </a:t>
            </a:r>
            <a:r>
              <a:rPr b="0" i="1" dirty="0" err="1"/>
              <a:t>ihr</a:t>
            </a:r>
            <a:r>
              <a:rPr b="0" i="1" dirty="0"/>
              <a:t> </a:t>
            </a:r>
            <a:r>
              <a:rPr b="0" i="1" dirty="0" err="1"/>
              <a:t>Gesicht</a:t>
            </a:r>
            <a:r>
              <a:rPr b="0" i="1" dirty="0"/>
              <a:t> in </a:t>
            </a:r>
            <a:r>
              <a:rPr b="0" i="1" dirty="0" err="1"/>
              <a:t>ernste</a:t>
            </a:r>
            <a:r>
              <a:rPr b="0" i="1" dirty="0"/>
              <a:t> </a:t>
            </a:r>
            <a:r>
              <a:rPr b="0" i="1" dirty="0" err="1"/>
              <a:t>Falten</a:t>
            </a:r>
            <a:r>
              <a:rPr b="0" i="1" dirty="0"/>
              <a:t> (…) Um </a:t>
            </a:r>
            <a:r>
              <a:rPr b="0" i="1" dirty="0" err="1"/>
              <a:t>sich</a:t>
            </a:r>
            <a:r>
              <a:rPr b="0" i="1" dirty="0"/>
              <a:t> den </a:t>
            </a:r>
            <a:r>
              <a:rPr b="0" i="1" dirty="0" err="1"/>
              <a:t>Anschein</a:t>
            </a:r>
            <a:r>
              <a:rPr b="0" i="1" dirty="0"/>
              <a:t> </a:t>
            </a:r>
            <a:r>
              <a:rPr b="0" i="1" dirty="0" err="1"/>
              <a:t>zu</a:t>
            </a:r>
            <a:r>
              <a:rPr b="0" i="1" dirty="0"/>
              <a:t> </a:t>
            </a:r>
            <a:r>
              <a:rPr b="0" i="1" dirty="0" err="1"/>
              <a:t>geben</a:t>
            </a:r>
            <a:r>
              <a:rPr b="0" i="1" dirty="0"/>
              <a:t> , </a:t>
            </a:r>
            <a:r>
              <a:rPr b="0" i="1" dirty="0" err="1"/>
              <a:t>als</a:t>
            </a:r>
            <a:r>
              <a:rPr b="0" i="1" dirty="0"/>
              <a:t> </a:t>
            </a:r>
            <a:r>
              <a:rPr b="0" i="1" dirty="0" err="1"/>
              <a:t>besäßen</a:t>
            </a:r>
            <a:r>
              <a:rPr b="0" i="1" dirty="0"/>
              <a:t> </a:t>
            </a:r>
            <a:r>
              <a:rPr b="0" i="1" dirty="0" err="1"/>
              <a:t>sie</a:t>
            </a:r>
            <a:r>
              <a:rPr b="0" i="1" dirty="0"/>
              <a:t> </a:t>
            </a:r>
            <a:r>
              <a:rPr b="0" i="1" dirty="0" err="1"/>
              <a:t>eine</a:t>
            </a:r>
            <a:r>
              <a:rPr b="0" i="1" dirty="0"/>
              <a:t> </a:t>
            </a:r>
            <a:r>
              <a:rPr b="0" i="1" dirty="0" err="1"/>
              <a:t>tiefere</a:t>
            </a:r>
            <a:r>
              <a:rPr b="0" i="1" dirty="0"/>
              <a:t> </a:t>
            </a:r>
            <a:r>
              <a:rPr b="0" i="1" dirty="0" err="1"/>
              <a:t>Kenntnis</a:t>
            </a:r>
            <a:r>
              <a:rPr b="0" i="1" dirty="0"/>
              <a:t> des </a:t>
            </a:r>
            <a:r>
              <a:rPr b="0" i="1" dirty="0" err="1"/>
              <a:t>Rechts</a:t>
            </a:r>
            <a:r>
              <a:rPr b="0" i="1" dirty="0"/>
              <a:t>, </a:t>
            </a:r>
            <a:r>
              <a:rPr b="0" i="1" dirty="0" err="1"/>
              <a:t>zitieren</a:t>
            </a:r>
            <a:r>
              <a:rPr b="0" i="1" dirty="0"/>
              <a:t> </a:t>
            </a:r>
            <a:r>
              <a:rPr b="0" i="1" dirty="0" err="1"/>
              <a:t>sie</a:t>
            </a:r>
            <a:r>
              <a:rPr b="0" i="1" dirty="0"/>
              <a:t> </a:t>
            </a:r>
            <a:r>
              <a:rPr b="0" i="1" dirty="0" err="1"/>
              <a:t>einen</a:t>
            </a:r>
            <a:r>
              <a:rPr b="0" i="1" dirty="0"/>
              <a:t> </a:t>
            </a:r>
            <a:r>
              <a:rPr b="0" i="1" dirty="0" err="1"/>
              <a:t>Trebatius</a:t>
            </a:r>
            <a:r>
              <a:rPr b="0" i="1" dirty="0"/>
              <a:t>, </a:t>
            </a:r>
            <a:r>
              <a:rPr b="0" i="1" dirty="0" err="1"/>
              <a:t>Cascellius</a:t>
            </a:r>
            <a:r>
              <a:rPr b="0" i="1" dirty="0"/>
              <a:t> und </a:t>
            </a:r>
            <a:r>
              <a:rPr b="0" i="1" dirty="0" err="1"/>
              <a:t>Alfenus</a:t>
            </a:r>
            <a:r>
              <a:rPr b="0" i="1" dirty="0"/>
              <a:t> und </a:t>
            </a:r>
            <a:r>
              <a:rPr b="0" i="1" dirty="0" err="1"/>
              <a:t>längst</a:t>
            </a:r>
            <a:r>
              <a:rPr b="0" i="1" dirty="0"/>
              <a:t> </a:t>
            </a:r>
            <a:r>
              <a:rPr b="0" i="1" dirty="0" err="1"/>
              <a:t>vergessene</a:t>
            </a:r>
            <a:r>
              <a:rPr b="0" i="1" dirty="0"/>
              <a:t> </a:t>
            </a:r>
            <a:r>
              <a:rPr b="0" i="1" dirty="0" err="1"/>
              <a:t>Gesetze</a:t>
            </a:r>
            <a:r>
              <a:rPr b="0" i="1" dirty="0"/>
              <a:t> der </a:t>
            </a:r>
            <a:r>
              <a:rPr b="0" i="1" dirty="0" err="1"/>
              <a:t>Aurunker</a:t>
            </a:r>
            <a:r>
              <a:rPr b="0" i="1" dirty="0"/>
              <a:t> und </a:t>
            </a:r>
            <a:r>
              <a:rPr b="0" i="1" dirty="0" err="1"/>
              <a:t>Sikaner</a:t>
            </a:r>
            <a:r>
              <a:rPr b="0" i="1" dirty="0"/>
              <a:t> , die </a:t>
            </a:r>
            <a:r>
              <a:rPr b="0" i="1" dirty="0" err="1"/>
              <a:t>zusammen</a:t>
            </a:r>
            <a:r>
              <a:rPr b="0" i="1" dirty="0"/>
              <a:t> </a:t>
            </a:r>
            <a:r>
              <a:rPr b="0" i="1" dirty="0" err="1"/>
              <a:t>mit</a:t>
            </a:r>
            <a:r>
              <a:rPr b="0" i="1" dirty="0"/>
              <a:t> der Mutter des </a:t>
            </a:r>
            <a:r>
              <a:rPr b="0" i="1" dirty="0" err="1"/>
              <a:t>Euander</a:t>
            </a:r>
            <a:r>
              <a:rPr b="0" i="1" dirty="0"/>
              <a:t> </a:t>
            </a:r>
            <a:r>
              <a:rPr b="0" i="1" dirty="0" err="1"/>
              <a:t>vor</a:t>
            </a:r>
            <a:r>
              <a:rPr b="0" i="1" dirty="0"/>
              <a:t> </a:t>
            </a:r>
            <a:r>
              <a:rPr b="0" i="1" dirty="0" err="1"/>
              <a:t>vielen</a:t>
            </a:r>
            <a:r>
              <a:rPr b="0" i="1" dirty="0"/>
              <a:t> </a:t>
            </a:r>
            <a:r>
              <a:rPr b="0" i="1" dirty="0" err="1"/>
              <a:t>Jahrhunderten</a:t>
            </a:r>
            <a:r>
              <a:rPr b="0" i="1" dirty="0"/>
              <a:t> </a:t>
            </a:r>
            <a:r>
              <a:rPr b="0" i="1" dirty="0" err="1"/>
              <a:t>begraben</a:t>
            </a:r>
            <a:r>
              <a:rPr b="0" i="1" dirty="0"/>
              <a:t> </a:t>
            </a:r>
            <a:r>
              <a:rPr b="0" i="1" dirty="0" err="1"/>
              <a:t>worden</a:t>
            </a:r>
            <a:r>
              <a:rPr b="0" i="1" dirty="0"/>
              <a:t> </a:t>
            </a:r>
            <a:r>
              <a:rPr b="0" i="1" dirty="0" err="1"/>
              <a:t>sind</a:t>
            </a:r>
            <a:r>
              <a:rPr b="0" i="1" dirty="0"/>
              <a:t>. </a:t>
            </a:r>
            <a:r>
              <a:rPr b="0" i="1" dirty="0" err="1"/>
              <a:t>Wenn</a:t>
            </a:r>
            <a:r>
              <a:rPr b="0" i="1" dirty="0"/>
              <a:t> du </a:t>
            </a:r>
            <a:r>
              <a:rPr b="0" i="1" dirty="0" err="1"/>
              <a:t>vorgibst</a:t>
            </a:r>
            <a:r>
              <a:rPr b="0" i="1" dirty="0"/>
              <a:t>, du </a:t>
            </a:r>
            <a:r>
              <a:rPr b="0" i="1" dirty="0" err="1"/>
              <a:t>hättest</a:t>
            </a:r>
            <a:r>
              <a:rPr b="0" i="1" dirty="0"/>
              <a:t> </a:t>
            </a:r>
            <a:r>
              <a:rPr b="0" i="1" dirty="0" err="1"/>
              <a:t>deine</a:t>
            </a:r>
            <a:r>
              <a:rPr b="0" i="1" dirty="0"/>
              <a:t> Mutter </a:t>
            </a:r>
            <a:r>
              <a:rPr b="0" i="1" dirty="0" err="1"/>
              <a:t>vorsätzlich</a:t>
            </a:r>
            <a:r>
              <a:rPr b="0" i="1" dirty="0"/>
              <a:t> </a:t>
            </a:r>
            <a:r>
              <a:rPr b="0" i="1" dirty="0" err="1"/>
              <a:t>ermordet</a:t>
            </a:r>
            <a:r>
              <a:rPr b="0" i="1" dirty="0"/>
              <a:t>, </a:t>
            </a:r>
            <a:r>
              <a:rPr b="0" i="1" dirty="0" err="1"/>
              <a:t>versprechen</a:t>
            </a:r>
            <a:r>
              <a:rPr b="0" i="1" dirty="0"/>
              <a:t> </a:t>
            </a:r>
            <a:r>
              <a:rPr b="0" i="1" dirty="0" err="1"/>
              <a:t>sie</a:t>
            </a:r>
            <a:r>
              <a:rPr b="0" i="1" dirty="0"/>
              <a:t> </a:t>
            </a:r>
            <a:r>
              <a:rPr b="0" i="1" dirty="0" err="1"/>
              <a:t>dir</a:t>
            </a:r>
            <a:r>
              <a:rPr b="0" i="1" dirty="0"/>
              <a:t>, </a:t>
            </a:r>
            <a:r>
              <a:rPr b="0" i="1" dirty="0" err="1"/>
              <a:t>dass</a:t>
            </a:r>
            <a:r>
              <a:rPr b="0" i="1" dirty="0"/>
              <a:t> </a:t>
            </a:r>
            <a:r>
              <a:rPr b="0" i="1" dirty="0" err="1"/>
              <a:t>ihre</a:t>
            </a:r>
            <a:r>
              <a:rPr b="0" i="1" dirty="0"/>
              <a:t> </a:t>
            </a:r>
            <a:r>
              <a:rPr b="0" i="1" dirty="0" err="1"/>
              <a:t>vielen</a:t>
            </a:r>
            <a:r>
              <a:rPr b="0" i="1" dirty="0"/>
              <a:t> </a:t>
            </a:r>
            <a:r>
              <a:rPr b="0" i="1" dirty="0" err="1"/>
              <a:t>geheimen</a:t>
            </a:r>
            <a:r>
              <a:rPr b="0" i="1" dirty="0"/>
              <a:t> </a:t>
            </a:r>
            <a:r>
              <a:rPr b="0" i="1" dirty="0" err="1"/>
              <a:t>Schriften</a:t>
            </a:r>
            <a:r>
              <a:rPr b="0" i="1" dirty="0"/>
              <a:t> </a:t>
            </a:r>
            <a:r>
              <a:rPr b="0" i="1" dirty="0" err="1"/>
              <a:t>dir</a:t>
            </a:r>
            <a:r>
              <a:rPr b="0" i="1" dirty="0"/>
              <a:t> </a:t>
            </a:r>
            <a:r>
              <a:rPr b="0" i="1" dirty="0" err="1"/>
              <a:t>einen</a:t>
            </a:r>
            <a:r>
              <a:rPr b="0" i="1" dirty="0"/>
              <a:t> </a:t>
            </a:r>
            <a:r>
              <a:rPr b="0" i="1" dirty="0" err="1"/>
              <a:t>Freispruch</a:t>
            </a:r>
            <a:r>
              <a:rPr b="0" i="1" dirty="0"/>
              <a:t> </a:t>
            </a:r>
            <a:r>
              <a:rPr b="0" i="1" dirty="0" err="1"/>
              <a:t>garantieren</a:t>
            </a:r>
            <a:r>
              <a:rPr b="0" i="1" dirty="0"/>
              <a:t>, </a:t>
            </a:r>
            <a:r>
              <a:rPr b="0" i="1" dirty="0" err="1"/>
              <a:t>wenn</a:t>
            </a:r>
            <a:r>
              <a:rPr b="0" i="1" dirty="0"/>
              <a:t> </a:t>
            </a:r>
            <a:r>
              <a:rPr b="0" i="1" dirty="0" err="1"/>
              <a:t>sie</a:t>
            </a:r>
            <a:r>
              <a:rPr b="0" i="1" dirty="0"/>
              <a:t> </a:t>
            </a:r>
            <a:r>
              <a:rPr b="0" i="1" dirty="0" err="1"/>
              <a:t>nur</a:t>
            </a:r>
            <a:r>
              <a:rPr b="0" i="1" dirty="0"/>
              <a:t> </a:t>
            </a:r>
            <a:r>
              <a:rPr b="0" i="1" dirty="0" err="1"/>
              <a:t>bemerkt</a:t>
            </a:r>
            <a:r>
              <a:rPr b="0" i="1" dirty="0"/>
              <a:t> </a:t>
            </a:r>
            <a:r>
              <a:rPr b="0" i="1" dirty="0" err="1"/>
              <a:t>haben</a:t>
            </a:r>
            <a:r>
              <a:rPr b="0" i="1" dirty="0"/>
              <a:t>, </a:t>
            </a:r>
            <a:r>
              <a:rPr b="0" i="1" dirty="0" err="1"/>
              <a:t>dass</a:t>
            </a:r>
            <a:r>
              <a:rPr b="0" i="1" dirty="0"/>
              <a:t> du Geld hast.</a:t>
            </a:r>
          </a:p>
        </p:txBody>
      </p:sp>
      <p:sp>
        <p:nvSpPr>
          <p:cNvPr id="151" name="Das Goldene Tor der Stadtmauer von Konstantinopel"/>
          <p:cNvSpPr txBox="1"/>
          <p:nvPr/>
        </p:nvSpPr>
        <p:spPr>
          <a:xfrm>
            <a:off x="14952157" y="12057595"/>
            <a:ext cx="6671544" cy="393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000"/>
            </a:pPr>
            <a:r>
              <a:t>Das </a:t>
            </a:r>
            <a:r>
              <a:rPr i="1"/>
              <a:t>Goldene Tor </a:t>
            </a:r>
            <a:r>
              <a:t>der Stadtmauer von Konstantinopel</a:t>
            </a:r>
          </a:p>
        </p:txBody>
      </p:sp>
      <p:pic>
        <p:nvPicPr>
          <p:cNvPr id="152"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278444" y="1211039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68" fill="hold"/>
                                        <p:tgtEl>
                                          <p:spTgt spid="1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I. Beschluss zur Zusammenstellung eines Codex - Aufruf an Kaiser Valens"/>
          <p:cNvSpPr txBox="1">
            <a:spLocks noGrp="1"/>
          </p:cNvSpPr>
          <p:nvPr>
            <p:ph type="title"/>
          </p:nvPr>
        </p:nvSpPr>
        <p:spPr>
          <a:xfrm>
            <a:off x="1121833" y="844550"/>
            <a:ext cx="22479001" cy="2679700"/>
          </a:xfrm>
          <a:prstGeom prst="rect">
            <a:avLst/>
          </a:prstGeom>
        </p:spPr>
        <p:txBody>
          <a:bodyPr/>
          <a:lstStyle>
            <a:lvl1pPr algn="ctr"/>
          </a:lstStyle>
          <a:p>
            <a:r>
              <a:t>I. Beschluss zur Zusammenstellung eines Codex - Aufruf an Kaiser Valens</a:t>
            </a:r>
          </a:p>
        </p:txBody>
      </p:sp>
      <p:sp>
        <p:nvSpPr>
          <p:cNvPr id="155" name="De rebus bellicis 21: Der kaiserlichen Hoheit steht ein Heilmittel zu Gebote, um unsere Leiden zu kurieren; es besteht darin, durch eine kaiserliche Verkündung Licht in das Dunkel der verwirrenden widersprüchlichen Gesetzgebung zu bringen und damit die s"/>
          <p:cNvSpPr txBox="1">
            <a:spLocks noGrp="1"/>
          </p:cNvSpPr>
          <p:nvPr>
            <p:ph type="body" sz="half" idx="1"/>
          </p:nvPr>
        </p:nvSpPr>
        <p:spPr>
          <a:xfrm>
            <a:off x="1232729" y="4321175"/>
            <a:ext cx="10744201" cy="7950200"/>
          </a:xfrm>
          <a:prstGeom prst="rect">
            <a:avLst/>
          </a:prstGeom>
        </p:spPr>
        <p:txBody>
          <a:bodyPr/>
          <a:lstStyle/>
          <a:p>
            <a:pPr marL="521804" indent="-521804">
              <a:buClr>
                <a:srgbClr val="BEBEBE"/>
              </a:buClr>
              <a:buSzPct val="125000"/>
              <a:buChar char="•"/>
              <a:defRPr b="1"/>
            </a:pPr>
            <a:r>
              <a:rPr dirty="0"/>
              <a:t>De rebus </a:t>
            </a:r>
            <a:r>
              <a:rPr dirty="0" err="1"/>
              <a:t>bellicis</a:t>
            </a:r>
            <a:r>
              <a:rPr dirty="0"/>
              <a:t> 21:</a:t>
            </a:r>
            <a:r>
              <a:rPr b="0" dirty="0"/>
              <a:t> </a:t>
            </a:r>
            <a:r>
              <a:rPr b="0" i="1" dirty="0"/>
              <a:t>Der </a:t>
            </a:r>
            <a:r>
              <a:rPr b="0" i="1" dirty="0" err="1"/>
              <a:t>kaiserlichen</a:t>
            </a:r>
            <a:r>
              <a:rPr b="0" i="1" dirty="0"/>
              <a:t> </a:t>
            </a:r>
            <a:r>
              <a:rPr b="0" i="1" dirty="0" err="1"/>
              <a:t>Hoheit</a:t>
            </a:r>
            <a:r>
              <a:rPr b="0" i="1" dirty="0"/>
              <a:t> </a:t>
            </a:r>
            <a:r>
              <a:rPr b="0" i="1" dirty="0" err="1"/>
              <a:t>steht</a:t>
            </a:r>
            <a:r>
              <a:rPr b="0" i="1" dirty="0"/>
              <a:t> </a:t>
            </a:r>
            <a:r>
              <a:rPr b="0" i="1" dirty="0" err="1"/>
              <a:t>ein</a:t>
            </a:r>
            <a:r>
              <a:rPr b="0" i="1" dirty="0"/>
              <a:t> </a:t>
            </a:r>
            <a:r>
              <a:rPr b="0" i="1" dirty="0" err="1"/>
              <a:t>Heilmittel</a:t>
            </a:r>
            <a:r>
              <a:rPr b="0" i="1" dirty="0"/>
              <a:t> </a:t>
            </a:r>
            <a:r>
              <a:rPr b="0" i="1" dirty="0" err="1"/>
              <a:t>zu</a:t>
            </a:r>
            <a:r>
              <a:rPr b="0" i="1" dirty="0"/>
              <a:t> </a:t>
            </a:r>
            <a:r>
              <a:rPr b="0" i="1" dirty="0" err="1"/>
              <a:t>Gebote</a:t>
            </a:r>
            <a:r>
              <a:rPr b="0" i="1" dirty="0"/>
              <a:t>, um </a:t>
            </a:r>
            <a:r>
              <a:rPr b="0" i="1" dirty="0" err="1"/>
              <a:t>unsere</a:t>
            </a:r>
            <a:r>
              <a:rPr b="0" i="1" dirty="0"/>
              <a:t> Leiden </a:t>
            </a:r>
            <a:r>
              <a:rPr b="0" i="1" dirty="0" err="1"/>
              <a:t>zu</a:t>
            </a:r>
            <a:r>
              <a:rPr b="0" i="1" dirty="0"/>
              <a:t> </a:t>
            </a:r>
            <a:r>
              <a:rPr b="0" i="1" dirty="0" err="1"/>
              <a:t>kurieren</a:t>
            </a:r>
            <a:r>
              <a:rPr b="0" i="1" dirty="0"/>
              <a:t>; es </a:t>
            </a:r>
            <a:r>
              <a:rPr b="0" i="1" dirty="0" err="1"/>
              <a:t>besteht</a:t>
            </a:r>
            <a:r>
              <a:rPr b="0" i="1" dirty="0"/>
              <a:t> </a:t>
            </a:r>
            <a:r>
              <a:rPr b="0" i="1" dirty="0" err="1"/>
              <a:t>darin</a:t>
            </a:r>
            <a:r>
              <a:rPr b="0" i="1" dirty="0"/>
              <a:t>, </a:t>
            </a:r>
            <a:r>
              <a:rPr b="0" i="1" dirty="0" err="1"/>
              <a:t>durch</a:t>
            </a:r>
            <a:r>
              <a:rPr b="0" i="1" dirty="0"/>
              <a:t> </a:t>
            </a:r>
            <a:r>
              <a:rPr b="0" i="1" dirty="0" err="1"/>
              <a:t>eine</a:t>
            </a:r>
            <a:r>
              <a:rPr b="0" i="1" dirty="0"/>
              <a:t> </a:t>
            </a:r>
            <a:r>
              <a:rPr b="0" i="1" dirty="0" err="1"/>
              <a:t>kaiserliche</a:t>
            </a:r>
            <a:r>
              <a:rPr b="0" i="1" dirty="0"/>
              <a:t> </a:t>
            </a:r>
            <a:r>
              <a:rPr b="0" i="1" dirty="0" err="1"/>
              <a:t>Verkündung</a:t>
            </a:r>
            <a:r>
              <a:rPr b="0" i="1" dirty="0"/>
              <a:t> Licht in das Dunkel der </a:t>
            </a:r>
            <a:r>
              <a:rPr b="0" i="1" dirty="0" err="1"/>
              <a:t>verwirrenden</a:t>
            </a:r>
            <a:r>
              <a:rPr b="0" i="1" dirty="0"/>
              <a:t> </a:t>
            </a:r>
            <a:r>
              <a:rPr b="0" i="1" dirty="0" err="1"/>
              <a:t>widersprüchlichen</a:t>
            </a:r>
            <a:r>
              <a:rPr b="0" i="1" dirty="0"/>
              <a:t> </a:t>
            </a:r>
            <a:r>
              <a:rPr b="0" i="1" dirty="0" err="1"/>
              <a:t>Gesetzgebung</a:t>
            </a:r>
            <a:r>
              <a:rPr b="0" i="1" dirty="0"/>
              <a:t> </a:t>
            </a:r>
            <a:r>
              <a:rPr b="0" i="1" dirty="0" err="1"/>
              <a:t>zu</a:t>
            </a:r>
            <a:r>
              <a:rPr b="0" i="1" dirty="0"/>
              <a:t> </a:t>
            </a:r>
            <a:r>
              <a:rPr b="0" i="1" dirty="0" err="1"/>
              <a:t>bringen</a:t>
            </a:r>
            <a:r>
              <a:rPr b="0" i="1" dirty="0"/>
              <a:t> und </a:t>
            </a:r>
            <a:r>
              <a:rPr b="0" i="1" dirty="0" err="1"/>
              <a:t>damit</a:t>
            </a:r>
            <a:r>
              <a:rPr b="0" i="1" dirty="0"/>
              <a:t> die </a:t>
            </a:r>
            <a:r>
              <a:rPr b="0" i="1" dirty="0" err="1"/>
              <a:t>schändlichen</a:t>
            </a:r>
            <a:r>
              <a:rPr b="0" i="1" dirty="0"/>
              <a:t> </a:t>
            </a:r>
            <a:r>
              <a:rPr b="0" i="1" dirty="0" err="1"/>
              <a:t>Rechtsstreitigkeiten</a:t>
            </a:r>
            <a:r>
              <a:rPr b="0" i="1" dirty="0"/>
              <a:t> </a:t>
            </a:r>
            <a:r>
              <a:rPr b="0" i="1" dirty="0" err="1"/>
              <a:t>zu</a:t>
            </a:r>
            <a:r>
              <a:rPr b="0" i="1" dirty="0"/>
              <a:t> </a:t>
            </a:r>
            <a:r>
              <a:rPr b="0" i="1" dirty="0" err="1"/>
              <a:t>beenden</a:t>
            </a:r>
            <a:r>
              <a:rPr b="0" i="1" dirty="0"/>
              <a:t>.</a:t>
            </a:r>
          </a:p>
          <a:p>
            <a:pPr marL="521804" indent="-521804">
              <a:buClr>
                <a:srgbClr val="BEBEBE"/>
              </a:buClr>
              <a:buSzPct val="125000"/>
              <a:buChar char="•"/>
              <a:defRPr b="1"/>
            </a:pPr>
            <a:r>
              <a:rPr b="0" dirty="0" err="1"/>
              <a:t>Bereits</a:t>
            </a:r>
            <a:r>
              <a:rPr b="0" dirty="0"/>
              <a:t> Kaiser Konstantin der </a:t>
            </a:r>
            <a:r>
              <a:rPr b="0" dirty="0" err="1"/>
              <a:t>Große</a:t>
            </a:r>
            <a:r>
              <a:rPr b="0" dirty="0"/>
              <a:t> </a:t>
            </a:r>
            <a:r>
              <a:rPr b="0" dirty="0" err="1"/>
              <a:t>spricht</a:t>
            </a:r>
            <a:r>
              <a:rPr b="0" dirty="0"/>
              <a:t> von </a:t>
            </a:r>
            <a:r>
              <a:rPr b="0" dirty="0" err="1"/>
              <a:t>endlosen</a:t>
            </a:r>
            <a:r>
              <a:rPr b="0" dirty="0"/>
              <a:t> </a:t>
            </a:r>
            <a:r>
              <a:rPr b="0" dirty="0" err="1"/>
              <a:t>Prozessen</a:t>
            </a:r>
            <a:r>
              <a:rPr b="0" dirty="0"/>
              <a:t> und Theodosius II. </a:t>
            </a:r>
            <a:r>
              <a:rPr b="0" dirty="0" err="1"/>
              <a:t>sieht</a:t>
            </a:r>
            <a:r>
              <a:rPr b="0" dirty="0"/>
              <a:t> </a:t>
            </a:r>
            <a:r>
              <a:rPr b="0" dirty="0" err="1"/>
              <a:t>eine</a:t>
            </a:r>
            <a:r>
              <a:rPr b="0" dirty="0"/>
              <a:t> </a:t>
            </a:r>
            <a:r>
              <a:rPr b="0" dirty="0" err="1"/>
              <a:t>undurchdringliche</a:t>
            </a:r>
            <a:r>
              <a:rPr b="0" dirty="0"/>
              <a:t> </a:t>
            </a:r>
            <a:r>
              <a:rPr b="0" dirty="0" err="1"/>
              <a:t>Dunkelheit</a:t>
            </a:r>
            <a:r>
              <a:rPr b="0" dirty="0"/>
              <a:t> des </a:t>
            </a:r>
            <a:r>
              <a:rPr b="0" dirty="0" err="1"/>
              <a:t>Rechts</a:t>
            </a:r>
            <a:r>
              <a:rPr b="0" dirty="0"/>
              <a:t>.</a:t>
            </a:r>
          </a:p>
        </p:txBody>
      </p:sp>
      <p:sp>
        <p:nvSpPr>
          <p:cNvPr id="156" name="Theodosius II. empfängt die Reliquien des Heiligen Chrysostomos, Miniatur aus dem 11. Jh."/>
          <p:cNvSpPr txBox="1"/>
          <p:nvPr/>
        </p:nvSpPr>
        <p:spPr>
          <a:xfrm>
            <a:off x="11963419" y="11877674"/>
            <a:ext cx="12191962"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vl1pPr>
          </a:lstStyle>
          <a:p>
            <a:r>
              <a:t>Theodosius II. empfängt die Reliquien des Heiligen Chrysostomos, Miniatur aus dem 11. Jh. </a:t>
            </a:r>
          </a:p>
        </p:txBody>
      </p:sp>
      <p:pic>
        <p:nvPicPr>
          <p:cNvPr id="157"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2319017" y="11352039"/>
            <a:ext cx="571501" cy="571501"/>
          </a:xfrm>
          <a:prstGeom prst="rect">
            <a:avLst/>
          </a:prstGeom>
          <a:ln w="12700">
            <a:miter lim="400000"/>
          </a:ln>
        </p:spPr>
      </p:pic>
      <p:pic>
        <p:nvPicPr>
          <p:cNvPr id="158" name="Bild" descr="Bild"/>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232606" y="5087540"/>
            <a:ext cx="9653729" cy="641766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25" fill="hold"/>
                                        <p:tgtEl>
                                          <p:spTgt spid="15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I. Beschluss zur Zusammenstellung eines Codex - Die Hochschule von Konstantinopel (Cod. Theod. 14,9,3,1; 15,1,53)"/>
          <p:cNvSpPr txBox="1">
            <a:spLocks noGrp="1"/>
          </p:cNvSpPr>
          <p:nvPr>
            <p:ph type="title"/>
          </p:nvPr>
        </p:nvSpPr>
        <p:spPr>
          <a:prstGeom prst="rect">
            <a:avLst/>
          </a:prstGeom>
        </p:spPr>
        <p:txBody>
          <a:bodyPr>
            <a:normAutofit fontScale="90000"/>
          </a:bodyPr>
          <a:lstStyle>
            <a:lvl1pPr algn="ctr" defTabSz="602615">
              <a:defRPr sz="6351"/>
            </a:lvl1pPr>
          </a:lstStyle>
          <a:p>
            <a:r>
              <a:t>I. Beschluss zur Zusammenstellung eines Codex - Die Hochschule von Konstantinopel (Cod. Theod. 14,9,3,1; 15,1,53)</a:t>
            </a:r>
          </a:p>
        </p:txBody>
      </p:sp>
      <p:sp>
        <p:nvSpPr>
          <p:cNvPr id="161" name="Codex Theodosianus 14,9,3,1: Deshalb wollen wir unsere Zuhörerschaft besonders unter denjenigen haben, die die Lehre der römischen Beredsamkeit beherrschen, es sollen drei Redner und zehn Grammatiker sein. Und von denjenigen Professoren, deren Ausdrucksf"/>
          <p:cNvSpPr txBox="1">
            <a:spLocks noGrp="1"/>
          </p:cNvSpPr>
          <p:nvPr>
            <p:ph type="body" idx="1"/>
          </p:nvPr>
        </p:nvSpPr>
        <p:spPr>
          <a:prstGeom prst="rect">
            <a:avLst/>
          </a:prstGeom>
        </p:spPr>
        <p:txBody>
          <a:bodyPr>
            <a:normAutofit lnSpcReduction="10000"/>
          </a:bodyPr>
          <a:lstStyle/>
          <a:p>
            <a:pPr marL="0" indent="0" defTabSz="397763">
              <a:spcBef>
                <a:spcPts val="1300"/>
              </a:spcBef>
              <a:buSzTx/>
              <a:buNone/>
              <a:defRPr sz="3654" i="1">
                <a:solidFill>
                  <a:srgbClr val="5B5854"/>
                </a:solidFill>
              </a:defRPr>
            </a:pPr>
            <a:r>
              <a:rPr b="1" i="0"/>
              <a:t>Codex Theodosianus 14,9,3,1: </a:t>
            </a:r>
            <a:r>
              <a:t>Deshalb wollen wir unsere Zuhörerschaft besonders unter denjenigen haben, die die Lehre der römischen Beredsamkeit beherrschen, es sollen drei Redner und zehn Grammatiker sein. Und von denjenigen Professoren, deren Ausdrucksfähigkeit in der griechischen Sprache als kompetent einzustufen ist, soll es fünf Sophisten geben und zehn Grammatiker. Da es unser Wille ist, dass unsere glorreiche Jugend nicht nur in solcherlei Künsten unterrichtet wird, sollen sich zu den zuvor genannten Professoren Fachkräfte hinzugesellen, die fundierteres Wissen und Kenntnisse haben. Deshalb ist es unser Wille, dass sich zu den anderen Professoren ein Lehrer begeben soll, der in die versteckten Geheimnisse der Philosophie einführen soll und zwei Lehrer, die die Gesetze und Statuten erläutern sollen. Daher beschließt unsere Erhabenheit, dass jedem dieser Lehrer ein eigener Saal zur Verfügung gestellt werden soll, damit die Schüler und Lehrer sich nicht gegenseitig übertönen und das wilde Durcheinanderreden nicht die Ohren und Gedanken der Lernenden ablenkt </a:t>
            </a:r>
            <a:r>
              <a:rPr i="0"/>
              <a:t>(Der Kaiser Theodosius II. in seinem elften Konsulat und der Kaiser Valentinians III. In seinem ersten Konsulat, 27. Februar 425).</a:t>
            </a:r>
          </a:p>
          <a:p>
            <a:pPr marL="453969" indent="-453969" defTabSz="397763">
              <a:spcBef>
                <a:spcPts val="1300"/>
              </a:spcBef>
              <a:buClr>
                <a:srgbClr val="BEBEBE"/>
              </a:buClr>
              <a:buSzPct val="125000"/>
              <a:buChar char="•"/>
              <a:defRPr sz="3654">
                <a:solidFill>
                  <a:srgbClr val="5B5854"/>
                </a:solidFill>
              </a:defRPr>
            </a:pPr>
            <a:r>
              <a:t>425 n. Chr. Reorganisation der Hochschule von Konstantinopel auf dem Kapitol auf Veranlassung Theodosius’ II.</a:t>
            </a:r>
          </a:p>
          <a:p>
            <a:pPr marL="453969" indent="-453969" defTabSz="397763">
              <a:spcBef>
                <a:spcPts val="1300"/>
              </a:spcBef>
              <a:buClr>
                <a:srgbClr val="BEBEBE"/>
              </a:buClr>
              <a:buSzPct val="125000"/>
              <a:buChar char="•"/>
              <a:defRPr sz="3654">
                <a:solidFill>
                  <a:srgbClr val="5B5854"/>
                </a:solidFill>
              </a:defRPr>
            </a:pPr>
            <a:r>
              <a:t>Verbot der übrigen </a:t>
            </a:r>
            <a:r>
              <a:rPr i="1"/>
              <a:t>magistri</a:t>
            </a:r>
            <a:r>
              <a:t> in der Öffentlichkeit in Erscheinung zu treten.</a:t>
            </a:r>
          </a:p>
          <a:p>
            <a:pPr marL="453969" indent="-453969" defTabSz="397763">
              <a:spcBef>
                <a:spcPts val="1300"/>
              </a:spcBef>
              <a:buClr>
                <a:srgbClr val="BEBEBE"/>
              </a:buClr>
              <a:buSzPct val="125000"/>
              <a:buChar char="•"/>
              <a:defRPr sz="3654">
                <a:solidFill>
                  <a:srgbClr val="5B5854"/>
                </a:solidFill>
              </a:defRPr>
            </a:pPr>
            <a:r>
              <a:t>Ausbau und Verschönerung der Hörsäle am Kapitol: Jeder Professor soll seinen eigenen Hörsaal haben, damit die Studenten ungestört lernen können.</a:t>
            </a:r>
          </a:p>
        </p:txBody>
      </p:sp>
      <p:pic>
        <p:nvPicPr>
          <p:cNvPr id="162"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9401361" y="1203324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685"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6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3998912" y="4287044"/>
            <a:ext cx="4371976" cy="7772401"/>
          </a:xfrm>
          <a:prstGeom prst="rect">
            <a:avLst/>
          </a:prstGeom>
          <a:ln w="12700">
            <a:miter lim="400000"/>
          </a:ln>
        </p:spPr>
      </p:pic>
      <p:sp>
        <p:nvSpPr>
          <p:cNvPr id="165" name="I. Beschluss zur Zusammenstellung eines Codex - Anordnung über die Zusammenstellung"/>
          <p:cNvSpPr txBox="1">
            <a:spLocks noGrp="1"/>
          </p:cNvSpPr>
          <p:nvPr>
            <p:ph type="title"/>
          </p:nvPr>
        </p:nvSpPr>
        <p:spPr>
          <a:xfrm>
            <a:off x="952500" y="844550"/>
            <a:ext cx="22479000" cy="2679700"/>
          </a:xfrm>
          <a:prstGeom prst="rect">
            <a:avLst/>
          </a:prstGeom>
        </p:spPr>
        <p:txBody>
          <a:bodyPr>
            <a:normAutofit fontScale="90000"/>
          </a:bodyPr>
          <a:lstStyle>
            <a:lvl1pPr algn="ctr" defTabSz="685165">
              <a:defRPr sz="7221"/>
            </a:lvl1pPr>
          </a:lstStyle>
          <a:p>
            <a:r>
              <a:t>I. Beschluss zur Zusammenstellung eines Codex - Anordnung über die Zusammenstellung</a:t>
            </a:r>
          </a:p>
        </p:txBody>
      </p:sp>
      <p:sp>
        <p:nvSpPr>
          <p:cNvPr id="166" name="Codex Theodosianus 1,1,5: Die Kaiser Theodosius und Valentinian an den Senat: Wir befehlen, dass nach dem Vorbild des Gregorianischen und des Hermogenianischen Codex alle Gesetze (constitutiones) zusammengestellt werden sollen, die von dem berühmten Cons"/>
          <p:cNvSpPr txBox="1">
            <a:spLocks noGrp="1"/>
          </p:cNvSpPr>
          <p:nvPr>
            <p:ph type="body" sz="half" idx="1"/>
          </p:nvPr>
        </p:nvSpPr>
        <p:spPr>
          <a:xfrm>
            <a:off x="12194835" y="4198143"/>
            <a:ext cx="10744201" cy="7950201"/>
          </a:xfrm>
          <a:prstGeom prst="rect">
            <a:avLst/>
          </a:prstGeom>
        </p:spPr>
        <p:txBody>
          <a:bodyPr>
            <a:normAutofit lnSpcReduction="10000"/>
          </a:bodyPr>
          <a:lstStyle/>
          <a:p>
            <a:pPr marL="0" indent="0" defTabSz="767715">
              <a:spcBef>
                <a:spcPts val="4100"/>
              </a:spcBef>
              <a:buSzTx/>
              <a:buNone/>
              <a:defRPr sz="3906" b="1"/>
            </a:pPr>
            <a:r>
              <a:t>Codex Theodosianus 1,1,5: </a:t>
            </a:r>
            <a:r>
              <a:rPr b="0" i="1"/>
              <a:t>Die Kaiser Theodosius und Valentinian an den Senat: Wir befehlen, dass nach dem Vorbild des Gregorianischen und des Hermogenianischen Codex alle Gesetze (constitutiones) zusammengestellt werden sollen, die von dem berühmten Constantin und den vergöttlichten Herrschern nach ihm und auch von uns selbst erlassen worden sind, und zwar alle Gesetze, die als Edikte oder mit Allgemeingültigkeit (sacra generalitate) erlassen worden sind.</a:t>
            </a:r>
          </a:p>
          <a:p>
            <a:pPr marL="485278" indent="-485278" defTabSz="767715">
              <a:spcBef>
                <a:spcPts val="4100"/>
              </a:spcBef>
              <a:buClr>
                <a:srgbClr val="BEBEBE"/>
              </a:buClr>
              <a:buSzPct val="125000"/>
              <a:buChar char="•"/>
              <a:defRPr sz="3906" b="1"/>
            </a:pPr>
            <a:r>
              <a:rPr b="0"/>
              <a:t>Vgl. </a:t>
            </a:r>
            <a:r>
              <a:t>Gaius Institutiones 1,5: </a:t>
            </a:r>
            <a:r>
              <a:rPr b="0" i="1"/>
              <a:t>Die Anordnung eines Kaisers wird von diesem per Dekret, Edikt oder Brief bestimmt.</a:t>
            </a:r>
          </a:p>
        </p:txBody>
      </p:sp>
      <p:sp>
        <p:nvSpPr>
          <p:cNvPr id="167" name="Prinz aus der Familie des Oströmischen Kaisers Theodosius II. , Louvre, Paris"/>
          <p:cNvSpPr txBox="1"/>
          <p:nvPr/>
        </p:nvSpPr>
        <p:spPr>
          <a:xfrm>
            <a:off x="3026928" y="12215641"/>
            <a:ext cx="6671544"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vl1pPr>
          </a:lstStyle>
          <a:p>
            <a:r>
              <a:t>Prinz aus der Familie des Oströmischen Kaisers Theodosius II. , Louvre, Paris</a:t>
            </a:r>
          </a:p>
        </p:txBody>
      </p:sp>
      <p:pic>
        <p:nvPicPr>
          <p:cNvPr id="168"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9997111" y="788749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96" fill="hold"/>
                                        <p:tgtEl>
                                          <p:spTgt spid="16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6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I. Beschluss zur Zusammenstellung eines Codex -Gregorianus und Hermogenianus"/>
          <p:cNvSpPr txBox="1">
            <a:spLocks noGrp="1"/>
          </p:cNvSpPr>
          <p:nvPr>
            <p:ph type="title"/>
          </p:nvPr>
        </p:nvSpPr>
        <p:spPr>
          <a:prstGeom prst="rect">
            <a:avLst/>
          </a:prstGeom>
        </p:spPr>
        <p:txBody>
          <a:bodyPr>
            <a:normAutofit fontScale="90000"/>
          </a:bodyPr>
          <a:lstStyle/>
          <a:p>
            <a:pPr algn="ctr" defTabSz="602615">
              <a:defRPr sz="6351"/>
            </a:pPr>
            <a:endParaRPr/>
          </a:p>
          <a:p>
            <a:pPr algn="ctr" defTabSz="602615">
              <a:defRPr sz="6351"/>
            </a:pPr>
            <a:r>
              <a:t>I. Beschluss zur Zusammenstellung eines Codex -</a:t>
            </a:r>
            <a:r>
              <a:rPr i="1">
                <a:latin typeface="+mn-lt"/>
                <a:ea typeface="+mn-ea"/>
                <a:cs typeface="+mn-cs"/>
                <a:sym typeface="Gill Sans"/>
              </a:rPr>
              <a:t>Gregorianus</a:t>
            </a:r>
            <a:r>
              <a:t> und </a:t>
            </a:r>
            <a:r>
              <a:rPr i="1">
                <a:latin typeface="+mn-lt"/>
                <a:ea typeface="+mn-ea"/>
                <a:cs typeface="+mn-cs"/>
                <a:sym typeface="Gill Sans"/>
              </a:rPr>
              <a:t>Hermogenianus</a:t>
            </a:r>
          </a:p>
        </p:txBody>
      </p:sp>
      <p:sp>
        <p:nvSpPr>
          <p:cNvPr id="171" name="Zwei codices, die von Gregorius unter Konstantin und Hermogenes, vermutlich unter Valens, zusammengestellt wurden.…"/>
          <p:cNvSpPr txBox="1">
            <a:spLocks noGrp="1"/>
          </p:cNvSpPr>
          <p:nvPr>
            <p:ph type="body" idx="1"/>
          </p:nvPr>
        </p:nvSpPr>
        <p:spPr>
          <a:prstGeom prst="rect">
            <a:avLst/>
          </a:prstGeom>
        </p:spPr>
        <p:txBody>
          <a:bodyPr/>
          <a:lstStyle/>
          <a:p>
            <a:pPr marL="521804" indent="-521804" defTabSz="457200">
              <a:spcBef>
                <a:spcPts val="1200"/>
              </a:spcBef>
              <a:buClr>
                <a:srgbClr val="BEBEBE"/>
              </a:buClr>
              <a:buSzPct val="125000"/>
              <a:buChar char="•"/>
              <a:defRPr sz="4200">
                <a:solidFill>
                  <a:srgbClr val="5B5854"/>
                </a:solidFill>
              </a:defRPr>
            </a:pPr>
            <a:r>
              <a:t>Zwei codices, die von Gregorius unter Konstantin und Hermogenes, vermutlich unter Valens, zusammengestellt wurden. </a:t>
            </a:r>
          </a:p>
          <a:p>
            <a:pPr marL="521804" indent="-521804" defTabSz="457200">
              <a:spcBef>
                <a:spcPts val="1200"/>
              </a:spcBef>
              <a:buClr>
                <a:srgbClr val="BEBEBE"/>
              </a:buClr>
              <a:buSzPct val="125000"/>
              <a:buChar char="•"/>
              <a:defRPr sz="4200">
                <a:solidFill>
                  <a:srgbClr val="5B5854"/>
                </a:solidFill>
              </a:defRPr>
            </a:pPr>
            <a:r>
              <a:rPr i="1" u="sng"/>
              <a:t>Codex Gregorianus: </a:t>
            </a:r>
            <a:r>
              <a:t>unterteilt in Büchern und Titel. Enthielt die </a:t>
            </a:r>
            <a:r>
              <a:rPr i="1"/>
              <a:t>constitutiones </a:t>
            </a:r>
            <a:r>
              <a:t>von Septimius Severus bis Diokletian und Maximian.</a:t>
            </a:r>
          </a:p>
          <a:p>
            <a:pPr marL="521804" indent="-521804" defTabSz="457200">
              <a:spcBef>
                <a:spcPts val="1200"/>
              </a:spcBef>
              <a:buClr>
                <a:srgbClr val="BEBEBE"/>
              </a:buClr>
              <a:buSzPct val="125000"/>
              <a:buChar char="•"/>
              <a:defRPr sz="4200" u="sng">
                <a:solidFill>
                  <a:srgbClr val="5B5854"/>
                </a:solidFill>
              </a:defRPr>
            </a:pPr>
            <a:r>
              <a:rPr i="1"/>
              <a:t>Codex Hermogenianus: </a:t>
            </a:r>
            <a:r>
              <a:t> </a:t>
            </a:r>
            <a:r>
              <a:rPr u="none"/>
              <a:t>mit </a:t>
            </a:r>
            <a:r>
              <a:rPr i="1" u="none"/>
              <a:t>constitutiones</a:t>
            </a:r>
            <a:r>
              <a:rPr u="none"/>
              <a:t> von Diokletian und Maximian, eventuell bis in die Zeit von Valens und Valentinian II.; vermutlich als Ergänzung zum Codex Gregorianus gedacht.</a:t>
            </a:r>
          </a:p>
          <a:p>
            <a:pPr marL="521804" indent="-521804" defTabSz="457200">
              <a:spcBef>
                <a:spcPts val="1200"/>
              </a:spcBef>
              <a:buClr>
                <a:srgbClr val="BEBEBE"/>
              </a:buClr>
              <a:buSzPct val="125000"/>
              <a:buChar char="•"/>
              <a:defRPr sz="4200" u="sng">
                <a:solidFill>
                  <a:srgbClr val="5B5854"/>
                </a:solidFill>
              </a:defRPr>
            </a:pPr>
            <a:r>
              <a:rPr u="none"/>
              <a:t>Beide wurden an den Gerichtshöfen benutzt, sie waren allerdings keine kaiserlichen Rechtssammlungen.</a:t>
            </a:r>
          </a:p>
          <a:p>
            <a:pPr marL="521804" indent="-521804" defTabSz="457200">
              <a:spcBef>
                <a:spcPts val="1200"/>
              </a:spcBef>
              <a:buClr>
                <a:srgbClr val="BEBEBE"/>
              </a:buClr>
              <a:buSzPct val="125000"/>
              <a:buChar char="•"/>
              <a:defRPr sz="4200" u="sng">
                <a:solidFill>
                  <a:srgbClr val="5B5854"/>
                </a:solidFill>
              </a:defRPr>
            </a:pPr>
            <a:r>
              <a:rPr u="none"/>
              <a:t>Arbeitsanweisungen zur Erstellung des Codex Theodosianus (Cod. Theod. 1,1,5-1,1,6).</a:t>
            </a:r>
          </a:p>
        </p:txBody>
      </p:sp>
      <p:pic>
        <p:nvPicPr>
          <p:cNvPr id="172"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20410044" y="1174749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53" fill="hold"/>
                                        <p:tgtEl>
                                          <p:spTgt spid="1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7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2888</Words>
  <Application>Microsoft Macintosh PowerPoint</Application>
  <PresentationFormat>Benutzerdefiniert</PresentationFormat>
  <Paragraphs>141</Paragraphs>
  <Slides>22</Slides>
  <Notes>0</Notes>
  <HiddenSlides>0</HiddenSlides>
  <MMClips>21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22</vt:i4>
      </vt:variant>
    </vt:vector>
  </HeadingPairs>
  <TitlesOfParts>
    <vt:vector size="27" baseType="lpstr">
      <vt:lpstr>Gill Sans</vt:lpstr>
      <vt:lpstr>Gill Sans Light</vt:lpstr>
      <vt:lpstr>Helvetica</vt:lpstr>
      <vt:lpstr>Helvetica Neue</vt:lpstr>
      <vt:lpstr>New_Template3</vt:lpstr>
      <vt:lpstr>Der Codex Theodosianus unter Theodosius II.</vt:lpstr>
      <vt:lpstr>0. Einführung - Hochzeit in Konstantinopel 437 n. Chr.</vt:lpstr>
      <vt:lpstr>0. Einführung - Gesta Senatus Urbis Romae (438 n. Chr.) </vt:lpstr>
      <vt:lpstr>0. Einführung - Codex THeodosianus (gültig ab Februar 438 n. Chr.)</vt:lpstr>
      <vt:lpstr>I. Beschluss zur Zusammenstellung eines Codex - Ammianus Marcellinus über die rechtsanwaltliche Praxis</vt:lpstr>
      <vt:lpstr>I. Beschluss zur Zusammenstellung eines Codex - Aufruf an Kaiser Valens</vt:lpstr>
      <vt:lpstr>I. Beschluss zur Zusammenstellung eines Codex - Die Hochschule von Konstantinopel (Cod. Theod. 14,9,3,1; 15,1,53)</vt:lpstr>
      <vt:lpstr>I. Beschluss zur Zusammenstellung eines Codex - Anordnung über die Zusammenstellung</vt:lpstr>
      <vt:lpstr> I. Beschluss zur Zusammenstellung eines Codex -Gregorianus und Hermogenianus</vt:lpstr>
      <vt:lpstr>II. Die Erstellung des Codex Theodosianus - das Jahr 429</vt:lpstr>
      <vt:lpstr>II. Die Erstellung des Codex Theodosianus - das Jahr 429</vt:lpstr>
      <vt:lpstr> II. Die Erstellung des Codex Theodosianus - das Jahr 435</vt:lpstr>
      <vt:lpstr> III. Die Verbreitung des Codex Theodosianus</vt:lpstr>
      <vt:lpstr> Iv. Wirkungsgeschichte des Codex Theodosianus</vt:lpstr>
      <vt:lpstr> V. Aufbau des Codex Theodosianus</vt:lpstr>
      <vt:lpstr> VI. Der Codex Theodosianus als historische Quelle</vt:lpstr>
      <vt:lpstr> VI. Der Codex Theodosianus als historische Quelle</vt:lpstr>
      <vt:lpstr> VI. Der Codex Theodosianus als historische Quelle</vt:lpstr>
      <vt:lpstr> VII. Zusammenfassung</vt:lpstr>
      <vt:lpstr> VII. Zusammenfassung</vt:lpstr>
      <vt:lpstr> VII. Zusammenfassung</vt:lpstr>
      <vt:lpstr>Weiterführende Literatur zu Theodosius II. Und zum Codex Theodosianus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 Codex Theodosianus unter Theodosius II.</dc:title>
  <cp:lastModifiedBy>Timo Klär</cp:lastModifiedBy>
  <cp:revision>3</cp:revision>
  <dcterms:modified xsi:type="dcterms:W3CDTF">2021-12-17T22:25:40Z</dcterms:modified>
</cp:coreProperties>
</file>