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50" r:id="rId3"/>
    <p:sldId id="729" r:id="rId4"/>
    <p:sldId id="717" r:id="rId5"/>
    <p:sldId id="730" r:id="rId6"/>
    <p:sldId id="731" r:id="rId7"/>
    <p:sldId id="766" r:id="rId8"/>
    <p:sldId id="734" r:id="rId9"/>
    <p:sldId id="768" r:id="rId10"/>
    <p:sldId id="767" r:id="rId11"/>
    <p:sldId id="707" r:id="rId12"/>
    <p:sldId id="735" r:id="rId13"/>
    <p:sldId id="737" r:id="rId14"/>
    <p:sldId id="736" r:id="rId15"/>
    <p:sldId id="738" r:id="rId16"/>
    <p:sldId id="757" r:id="rId17"/>
    <p:sldId id="771" r:id="rId18"/>
    <p:sldId id="740" r:id="rId19"/>
    <p:sldId id="759" r:id="rId20"/>
    <p:sldId id="758" r:id="rId21"/>
    <p:sldId id="772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5261" autoAdjust="0"/>
  </p:normalViewPr>
  <p:slideViewPr>
    <p:cSldViewPr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A6238-3424-415F-BC0D-BDC91BCAED71}" type="datetimeFigureOut">
              <a:rPr lang="de-DE"/>
              <a:pPr>
                <a:defRPr/>
              </a:pPr>
              <a:t>13.03.2021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DE2C36-F731-484F-ABBE-E8EE20E5BA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40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ECFE-0D3C-40A1-8B5C-10A7CB071918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953C-3C0A-4BB2-9F75-6ED2C42800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DC44-BAC2-4467-8229-70F58E413007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47D3-E665-4575-995B-3C4F4620EE9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DA6B-92CC-4CF6-8F02-E3517ACE0645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BD75-7E00-4282-A7FB-2D04B74CC9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52A6-1F35-4E2C-944B-175ED802604F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BDA7-6108-457D-9852-8C7DF179AA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1632-AF3A-40E0-9C5E-339CEEEEBC10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6086-9145-4397-A081-3A1DD321CB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222C-6EAF-4B8B-8F0D-42F6DEC18DDD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9541-4007-4AAC-80CB-1A28F195EE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6DF3-FE5D-43A6-87EB-1C6806A81C88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9DB4-5CA9-4ABD-AE86-7527DFAA4ED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BF7B-70EC-4E52-ABD6-EC8C285A4DC5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0B5A-716A-4529-B694-477FAC59F4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8222-ED10-4CD6-849B-A17E7216174A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1041-21C2-48FC-8DE1-DDAB084DA0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DF72-A7F8-4097-9240-ECD5338D1057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CBF7-41D3-4996-8CD2-A0C4E0470F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1FED-55EF-4988-B467-31332B98F0D1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09C1-5873-42F7-960A-FD61E9A95A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2E0C69-BF09-4AE0-998D-FDACEAFE3315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203D4-1FEB-46D4-91F1-43DF86AAE4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6000" b="1" u="sng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Europa im Mittelalter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Grundzüge der mittelalterlichen Geschichte vom vorläufigen Ende des weströmischen Kaisertums 476 bis zur Entdeckung Amerikas 1492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5997848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04A]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Die frühen Karolinger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9BC778DC-408E-4A8C-9B71-C70396E3823F}"/>
              </a:ext>
            </a:extLst>
          </p:cNvPr>
          <p:cNvSpPr txBox="1"/>
          <p:nvPr/>
        </p:nvSpPr>
        <p:spPr>
          <a:xfrm>
            <a:off x="3779912" y="5836622"/>
            <a:ext cx="25699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https://commons.wikimedia.org/wiki/File:Amiel_-_Pepin_the_Short.jpg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B53EEF9E-3E2C-4789-9085-ACBA2B6B7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3435"/>
            <a:ext cx="3110730" cy="38553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Wende: Tertry 687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51847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Nach </a:t>
            </a:r>
            <a:r>
              <a:rPr lang="de-DE" sz="2400" dirty="0" err="1">
                <a:latin typeface="Footlight MT Light" panose="0204060206030A020304" pitchFamily="18" charset="0"/>
              </a:rPr>
              <a:t>Tertry</a:t>
            </a:r>
            <a:r>
              <a:rPr lang="de-DE" sz="2400" dirty="0">
                <a:latin typeface="Footlight MT Light" panose="0204060206030A020304" pitchFamily="18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Theuderich</a:t>
            </a:r>
            <a:r>
              <a:rPr lang="de-DE" sz="2400" dirty="0">
                <a:latin typeface="Footlight MT Light" panose="0204060206030A020304" pitchFamily="18" charset="0"/>
              </a:rPr>
              <a:t> III. bleibt König (ohne Macht)</a:t>
            </a:r>
          </a:p>
          <a:p>
            <a:pPr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Pippin</a:t>
            </a:r>
            <a:r>
              <a:rPr lang="de-DE" sz="2400" dirty="0">
                <a:latin typeface="Footlight MT Light" panose="0204060206030A020304" pitchFamily="18" charset="0"/>
              </a:rPr>
              <a:t> d. Mittlere wird vom König als Hausmeier anerkannt.</a:t>
            </a:r>
          </a:p>
          <a:p>
            <a:pPr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Pippins</a:t>
            </a:r>
            <a:r>
              <a:rPr lang="de-DE" sz="2400" dirty="0">
                <a:latin typeface="Footlight MT Light" panose="0204060206030A020304" pitchFamily="18" charset="0"/>
              </a:rPr>
              <a:t> Vertreter kontrolliert den König(</a:t>
            </a:r>
            <a:r>
              <a:rPr lang="de-DE" sz="2400" dirty="0" err="1">
                <a:latin typeface="Footlight MT Light" panose="0204060206030A020304" pitchFamily="18" charset="0"/>
              </a:rPr>
              <a:t>shof</a:t>
            </a:r>
            <a:r>
              <a:rPr lang="de-DE" sz="2400" dirty="0">
                <a:latin typeface="Footlight MT Light" panose="0204060206030A020304" pitchFamily="18" charset="0"/>
              </a:rPr>
              <a:t>) </a:t>
            </a:r>
            <a:r>
              <a:rPr lang="de-DE" sz="2400" dirty="0" err="1">
                <a:latin typeface="Footlight MT Light" panose="0204060206030A020304" pitchFamily="18" charset="0"/>
              </a:rPr>
              <a:t>Neustriens</a:t>
            </a:r>
            <a:endParaRPr lang="de-DE" sz="2400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Pippins</a:t>
            </a:r>
            <a:r>
              <a:rPr lang="de-DE" sz="2400" dirty="0">
                <a:latin typeface="Footlight MT Light" panose="0204060206030A020304" pitchFamily="18" charset="0"/>
              </a:rPr>
              <a:t> Söhne werden als </a:t>
            </a:r>
            <a:r>
              <a:rPr lang="de-DE" sz="2400" i="1" dirty="0" err="1">
                <a:latin typeface="Footlight MT Light" panose="0204060206030A020304" pitchFamily="18" charset="0"/>
              </a:rPr>
              <a:t>duces</a:t>
            </a:r>
            <a:r>
              <a:rPr lang="de-DE" sz="2400" dirty="0">
                <a:latin typeface="Footlight MT Light" panose="0204060206030A020304" pitchFamily="18" charset="0"/>
              </a:rPr>
              <a:t> (Herzöge) in der Champagne und in Burgund eingesetzt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Karl Martell – zwischen Hausmeier und König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370013"/>
            <a:ext cx="8569325" cy="2071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Karl Martells (* ca. 688/689, † 741)</a:t>
            </a:r>
          </a:p>
          <a:p>
            <a:pPr>
              <a:buFont typeface="Arial" charset="0"/>
              <a:buChar char="•"/>
            </a:pPr>
            <a:endParaRPr lang="de-DE" sz="12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714-718 Nachfolgekämpfe:</a:t>
            </a:r>
          </a:p>
          <a:p>
            <a:r>
              <a:rPr lang="de-DE" sz="2400">
                <a:latin typeface="Footlight MT Light" pitchFamily="18" charset="0"/>
              </a:rPr>
              <a:t>Karl setzt sich gegen Stiefmutter Plektrud und ihre Enkel durch</a:t>
            </a:r>
          </a:p>
          <a:p>
            <a:pPr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endParaRPr lang="de-DE"/>
          </a:p>
        </p:txBody>
      </p:sp>
      <p:pic>
        <p:nvPicPr>
          <p:cNvPr id="24579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785724"/>
            <a:ext cx="2794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89FD708D-1B28-4D92-AC81-5492BF13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5724"/>
            <a:ext cx="4453915" cy="31273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C3B62340-E9D1-411E-BA4D-C1E87DF1E0CF}"/>
              </a:ext>
            </a:extLst>
          </p:cNvPr>
          <p:cNvSpPr txBox="1"/>
          <p:nvPr/>
        </p:nvSpPr>
        <p:spPr>
          <a:xfrm>
            <a:off x="3181437" y="590638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https://commons.wikimedia.org/wiki/File:K058229.jpg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D216ACAC-DC7E-48B2-89B4-AC0F4EBBC5AD}"/>
              </a:ext>
            </a:extLst>
          </p:cNvPr>
          <p:cNvSpPr txBox="1"/>
          <p:nvPr/>
        </p:nvSpPr>
        <p:spPr>
          <a:xfrm>
            <a:off x="5996186" y="6464567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https://commons.wikimedia.org/wiki/File:Karl_Martell.JPG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Karl Martell – zwischen Hausmeier und König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Karl Martell als Kriegsherr</a:t>
            </a:r>
          </a:p>
          <a:p>
            <a:pPr marL="0" indent="0"/>
            <a:endParaRPr lang="de-DE" sz="2400">
              <a:latin typeface="Footlight MT Light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Karl und die Langobarden</a:t>
            </a:r>
          </a:p>
          <a:p>
            <a:pPr marL="0" indent="0"/>
            <a:endParaRPr lang="de-DE" sz="2400">
              <a:latin typeface="Footlight MT Light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Karl und die Sarazenen</a:t>
            </a:r>
          </a:p>
          <a:p>
            <a:pPr marL="0" indent="0"/>
            <a:endParaRPr lang="de-DE" sz="2400">
              <a:latin typeface="Footlight MT Light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ständiges Kampfgebiet: Burgund</a:t>
            </a:r>
          </a:p>
          <a:p>
            <a:pPr marL="0" indent="0"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(737 Schlacht an der Berre)</a:t>
            </a:r>
          </a:p>
          <a:p>
            <a:pPr marL="0" indent="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Karl und die Kirche</a:t>
            </a: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(Problem: </a:t>
            </a:r>
            <a:r>
              <a:rPr lang="de-DE" sz="2400" i="1">
                <a:latin typeface="Footlight MT Light" pitchFamily="18" charset="0"/>
              </a:rPr>
              <a:t>precaria verbo regis</a:t>
            </a:r>
            <a:r>
              <a:rPr lang="de-DE" sz="2400">
                <a:latin typeface="Footlight MT Light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Reichsteilung ohne König 741</a:t>
            </a:r>
            <a:endParaRPr lang="de-DE" sz="2800">
              <a:latin typeface="Eurostile"/>
            </a:endParaRPr>
          </a:p>
        </p:txBody>
      </p:sp>
      <p:pic>
        <p:nvPicPr>
          <p:cNvPr id="26626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1196975"/>
            <a:ext cx="3241675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3F0AFB3-9FE8-459D-BB40-3B092A234229}"/>
              </a:ext>
            </a:extLst>
          </p:cNvPr>
          <p:cNvSpPr txBox="1"/>
          <p:nvPr/>
        </p:nvSpPr>
        <p:spPr>
          <a:xfrm>
            <a:off x="2843808" y="6478330"/>
            <a:ext cx="36808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https://commons.wikimedia.org/wiki/File:PippinImperialChronicleCorpusChristiCollegeMS373Fol14.jpg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Reichsteilung ohne König 741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370013"/>
            <a:ext cx="8569325" cy="2928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Königlose Zeit (737-743) und Teilung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Nachfolgekämpfe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Pippin der Jüngere (*714 – †768)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/>
            <a:endParaRPr lang="de-DE">
              <a:solidFill>
                <a:srgbClr val="000000"/>
              </a:solidFill>
            </a:endParaRPr>
          </a:p>
        </p:txBody>
      </p:sp>
      <p:pic>
        <p:nvPicPr>
          <p:cNvPr id="27651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644900"/>
            <a:ext cx="35750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feld 4"/>
          <p:cNvSpPr txBox="1">
            <a:spLocks noChangeArrowheads="1"/>
          </p:cNvSpPr>
          <p:nvPr/>
        </p:nvSpPr>
        <p:spPr bwMode="auto">
          <a:xfrm>
            <a:off x="5292725" y="6523038"/>
            <a:ext cx="3575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/>
              <a:t>aus den </a:t>
            </a:r>
            <a:r>
              <a:rPr lang="de-DE" sz="1200" i="1"/>
              <a:t>Grandes Chroniques de France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2603FA7B-5090-4A53-A0D7-E7AA704D41C2}"/>
              </a:ext>
            </a:extLst>
          </p:cNvPr>
          <p:cNvSpPr txBox="1"/>
          <p:nvPr/>
        </p:nvSpPr>
        <p:spPr>
          <a:xfrm>
            <a:off x="3779912" y="6107153"/>
            <a:ext cx="152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https://commons.wikimedia.org/wiki/File:Charles_Martel_divise_le_royaume_entre_P%C3%A9pin_et_Carloman.jpg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Dynastiewechsel 751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370013"/>
            <a:ext cx="85693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Pippin</a:t>
            </a: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 auf dem Weg zum Königtum</a:t>
            </a:r>
          </a:p>
          <a:p>
            <a:pPr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Ein Bruder mit Gewissensbissen</a:t>
            </a:r>
          </a:p>
          <a:p>
            <a:pPr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Ein Papst sucht Verbündete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Der Dynastiewechsel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Dynastiewechsel 751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2325688"/>
            <a:ext cx="8229600" cy="4525962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</a:t>
            </a:r>
            <a:r>
              <a:rPr lang="de-DE" sz="2400" dirty="0" err="1">
                <a:latin typeface="Footlight MT Light" panose="0204060206030A020304" pitchFamily="18" charset="0"/>
              </a:rPr>
              <a:t>Pippinische</a:t>
            </a:r>
            <a:r>
              <a:rPr lang="de-DE" sz="2400" dirty="0">
                <a:latin typeface="Footlight MT Light" panose="0204060206030A020304" pitchFamily="18" charset="0"/>
              </a:rPr>
              <a:t> Schenkung (754/6): Das Patrimonium b. Petri</a:t>
            </a:r>
          </a:p>
        </p:txBody>
      </p:sp>
      <p:pic>
        <p:nvPicPr>
          <p:cNvPr id="29699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908050"/>
            <a:ext cx="4895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68D1CECA-9F05-46A5-8B7C-F07FF3866C3E}"/>
              </a:ext>
            </a:extLst>
          </p:cNvPr>
          <p:cNvSpPr txBox="1"/>
          <p:nvPr/>
        </p:nvSpPr>
        <p:spPr>
          <a:xfrm>
            <a:off x="4572000" y="6124059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© sansculotte@despammed.com / GNU Free </a:t>
            </a:r>
            <a:r>
              <a:rPr lang="de-DE" sz="600" dirty="0" err="1"/>
              <a:t>Documentation</a:t>
            </a:r>
            <a:r>
              <a:rPr lang="de-DE" sz="600" dirty="0"/>
              <a:t> License</a:t>
            </a:r>
            <a:r>
              <a:rPr lang="de-DE" dirty="0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Dynastiewechsel 751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323850" y="2325688"/>
            <a:ext cx="8229600" cy="4525962"/>
          </a:xfrm>
        </p:spPr>
        <p:txBody>
          <a:bodyPr/>
          <a:lstStyle/>
          <a:p>
            <a:r>
              <a:rPr lang="de-DE" sz="2800">
                <a:latin typeface="Footlight MT Light" pitchFamily="18" charset="0"/>
              </a:rPr>
              <a:t>König Pippin 751-768</a:t>
            </a:r>
          </a:p>
          <a:p>
            <a:endParaRPr lang="de-DE" sz="2800">
              <a:latin typeface="Footlight MT Light" pitchFamily="18" charset="0"/>
            </a:endParaRPr>
          </a:p>
          <a:p>
            <a:r>
              <a:rPr lang="de-DE" sz="2800">
                <a:latin typeface="Footlight MT Light" pitchFamily="18" charset="0"/>
              </a:rPr>
              <a:t>Hofkapelle statt Hausmeier</a:t>
            </a:r>
          </a:p>
          <a:p>
            <a:r>
              <a:rPr lang="de-DE" sz="2800">
                <a:latin typeface="Footlight MT Light" pitchFamily="18" charset="0"/>
              </a:rPr>
              <a:t>Romorientierung statt Landeskirche</a:t>
            </a:r>
          </a:p>
          <a:p>
            <a:r>
              <a:rPr lang="de-DE" sz="2800">
                <a:latin typeface="Footlight MT Light" pitchFamily="18" charset="0"/>
              </a:rPr>
              <a:t>Papsttreu statt Langobardenbündnis</a:t>
            </a:r>
          </a:p>
          <a:p>
            <a:r>
              <a:rPr lang="de-DE" sz="2800">
                <a:latin typeface="Footlight MT Light" pitchFamily="18" charset="0"/>
              </a:rPr>
              <a:t>Karl und Karlmann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Karl der Große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370013"/>
            <a:ext cx="8569325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Erste Jahre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Karl und die Langobarden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Karl und die Sachsen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Synode von 794 (Frankfurt)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23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2495550"/>
            <a:ext cx="284638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FA4ED0D-74AA-44BF-AA80-B20E842C4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68230"/>
            <a:ext cx="3816424" cy="18395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45FADC4A-786D-4F1A-A212-20B0B04C0081}"/>
              </a:ext>
            </a:extLst>
          </p:cNvPr>
          <p:cNvSpPr txBox="1"/>
          <p:nvPr/>
        </p:nvSpPr>
        <p:spPr>
          <a:xfrm>
            <a:off x="2436308" y="6363516"/>
            <a:ext cx="24689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https://commons.wikimedia.org/wiki/File:Denier_Charlemagne1.jpg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CDC64230-06FB-49FE-8B36-7AD14A361948}"/>
              </a:ext>
            </a:extLst>
          </p:cNvPr>
          <p:cNvSpPr txBox="1"/>
          <p:nvPr/>
        </p:nvSpPr>
        <p:spPr>
          <a:xfrm>
            <a:off x="6150466" y="6461128"/>
            <a:ext cx="25426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http://www.zeitensprünge.de/</a:t>
            </a:r>
            <a:r>
              <a:rPr lang="de-DE" sz="600" dirty="0" err="1"/>
              <a:t>wp</a:t>
            </a:r>
            <a:r>
              <a:rPr lang="de-DE" sz="600" dirty="0"/>
              <a:t>-content/</a:t>
            </a:r>
            <a:r>
              <a:rPr lang="de-DE" sz="600" dirty="0" err="1"/>
              <a:t>uploads</a:t>
            </a:r>
            <a:r>
              <a:rPr lang="de-DE" sz="600" dirty="0"/>
              <a:t>/karlsstatuette26.jpg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Karl der Große</a:t>
            </a:r>
            <a:endParaRPr lang="de-DE" sz="2800">
              <a:latin typeface="Eurostile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2200" dirty="0">
                <a:latin typeface="Footlight MT Light" panose="0204060206030A020304" pitchFamily="18" charset="0"/>
              </a:rPr>
              <a:t>*748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200" dirty="0">
                <a:latin typeface="Footlight MT Light" panose="0204060206030A020304" pitchFamily="18" charset="0"/>
              </a:rPr>
              <a:t>Kg. 768 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dirty="0">
                <a:latin typeface="Footlight MT Light" panose="0204060206030A020304" pitchFamily="18" charset="0"/>
              </a:rPr>
              <a:t>(mit seinem Bruder)</a:t>
            </a:r>
          </a:p>
          <a:p>
            <a:pPr marL="0" indent="0">
              <a:buFont typeface="Arial" charset="0"/>
              <a:buNone/>
              <a:defRPr/>
            </a:pPr>
            <a:endParaRPr lang="de-DE" sz="22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200" dirty="0">
                <a:latin typeface="Footlight MT Light" panose="0204060206030A020304" pitchFamily="18" charset="0"/>
              </a:rPr>
              <a:t>Seit 771 allein</a:t>
            </a:r>
          </a:p>
          <a:p>
            <a:pPr marL="0" indent="0">
              <a:buFont typeface="Arial" charset="0"/>
              <a:buNone/>
              <a:defRPr/>
            </a:pPr>
            <a:endParaRPr lang="de-DE" sz="22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200" dirty="0">
                <a:latin typeface="Footlight MT Light" panose="0204060206030A020304" pitchFamily="18" charset="0"/>
              </a:rPr>
              <a:t>774 Eroberung des 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200" dirty="0" err="1">
                <a:latin typeface="Footlight MT Light" panose="0204060206030A020304" pitchFamily="18" charset="0"/>
              </a:rPr>
              <a:t>Langobardenreiches</a:t>
            </a:r>
            <a:endParaRPr lang="de-DE" sz="22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e-DE" sz="22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charset="0"/>
              <a:buAutoNum type="arabicPlain" startAt="788"/>
              <a:defRPr/>
            </a:pPr>
            <a:r>
              <a:rPr lang="de-DE" sz="2200" dirty="0">
                <a:latin typeface="Footlight MT Light" panose="0204060206030A020304" pitchFamily="18" charset="0"/>
              </a:rPr>
              <a:t> Prozess gegen 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200" dirty="0">
                <a:latin typeface="Footlight MT Light" panose="0204060206030A020304" pitchFamily="18" charset="0"/>
              </a:rPr>
              <a:t>Tassilo III. </a:t>
            </a:r>
            <a:r>
              <a:rPr lang="de-DE" sz="2000" dirty="0">
                <a:latin typeface="Footlight MT Light" panose="0204060206030A020304" pitchFamily="18" charset="0"/>
              </a:rPr>
              <a:t>(Herzog v. Bayern)</a:t>
            </a:r>
          </a:p>
        </p:txBody>
      </p:sp>
      <p:pic>
        <p:nvPicPr>
          <p:cNvPr id="31747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357313"/>
            <a:ext cx="512762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1BAAAFF-2759-46E2-96A6-9BE8402BF211}"/>
              </a:ext>
            </a:extLst>
          </p:cNvPr>
          <p:cNvSpPr txBox="1"/>
          <p:nvPr/>
        </p:nvSpPr>
        <p:spPr>
          <a:xfrm>
            <a:off x="6876256" y="6336547"/>
            <a:ext cx="20697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Quelle: © Domkapitel Aachen Foto: Andreas Herrmann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Les rois fainéants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6700" y="1352550"/>
            <a:ext cx="856932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Austr(</a:t>
            </a:r>
            <a:r>
              <a:rPr lang="de-DE" sz="2800" dirty="0" err="1">
                <a:latin typeface="Footlight MT Light" panose="0204060206030A020304" pitchFamily="18" charset="0"/>
              </a:rPr>
              <a:t>as</a:t>
            </a:r>
            <a:r>
              <a:rPr lang="de-DE" sz="2800" dirty="0">
                <a:latin typeface="Footlight MT Light" panose="0204060206030A020304" pitchFamily="18" charset="0"/>
              </a:rPr>
              <a:t>)</a:t>
            </a:r>
            <a:r>
              <a:rPr lang="de-DE" sz="2800" dirty="0" err="1">
                <a:latin typeface="Footlight MT Light" panose="0204060206030A020304" pitchFamily="18" charset="0"/>
              </a:rPr>
              <a:t>ien</a:t>
            </a:r>
            <a:r>
              <a:rPr lang="de-DE" sz="2800" dirty="0">
                <a:latin typeface="Footlight MT Light" panose="0204060206030A020304" pitchFamily="18" charset="0"/>
              </a:rPr>
              <a:t>, </a:t>
            </a:r>
            <a:r>
              <a:rPr lang="de-DE" sz="2800" dirty="0" err="1">
                <a:latin typeface="Footlight MT Light" panose="0204060206030A020304" pitchFamily="18" charset="0"/>
              </a:rPr>
              <a:t>Neustrien</a:t>
            </a:r>
            <a:r>
              <a:rPr lang="de-DE" sz="2800" dirty="0">
                <a:latin typeface="Footlight MT Light" panose="0204060206030A020304" pitchFamily="18" charset="0"/>
              </a:rPr>
              <a:t> und Burgund</a:t>
            </a:r>
          </a:p>
          <a:p>
            <a:pPr marL="914400" lvl="1" indent="-457200">
              <a:buFont typeface="Symbol" panose="05050102010706020507" pitchFamily="18" charset="2"/>
              <a:buChar char="-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Schwäche der Merowinger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Hausmeier </a:t>
            </a:r>
          </a:p>
          <a:p>
            <a:pPr>
              <a:defRPr/>
            </a:pPr>
            <a:endParaRPr lang="de-DE" sz="2800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536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163" y="3516313"/>
            <a:ext cx="41910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feld 2"/>
          <p:cNvSpPr txBox="1">
            <a:spLocks noChangeArrowheads="1"/>
          </p:cNvSpPr>
          <p:nvPr/>
        </p:nvSpPr>
        <p:spPr bwMode="auto">
          <a:xfrm>
            <a:off x="4348163" y="6332538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dirty="0"/>
              <a:t>kolorierter Holzstich n. Edouard Zier (um 1900)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D4AA2FCE-F309-40EB-8007-723697FFE928}"/>
              </a:ext>
            </a:extLst>
          </p:cNvPr>
          <p:cNvSpPr txBox="1"/>
          <p:nvPr/>
        </p:nvSpPr>
        <p:spPr>
          <a:xfrm>
            <a:off x="5958962" y="6177542"/>
            <a:ext cx="27286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https://www.akg-images.de/archive/Rois-Faineants-2UMDHUNB77_7.html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karolingische Königtum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Karl der Große</a:t>
            </a:r>
            <a:endParaRPr lang="de-DE" sz="2800">
              <a:latin typeface="Eurostile"/>
            </a:endParaRPr>
          </a:p>
        </p:txBody>
      </p:sp>
      <p:pic>
        <p:nvPicPr>
          <p:cNvPr id="32770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1052513"/>
            <a:ext cx="67500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9B843BD9-69FB-480C-8704-DBEBCB72F07F}"/>
              </a:ext>
            </a:extLst>
          </p:cNvPr>
          <p:cNvSpPr txBox="1"/>
          <p:nvPr/>
        </p:nvSpPr>
        <p:spPr>
          <a:xfrm>
            <a:off x="6068326" y="6673334"/>
            <a:ext cx="22541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https://de.wikipedia.org/wiki/Datei:Frankenreich_768-811.jpg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863" y="1370013"/>
            <a:ext cx="8569325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Footlight MT Light" panose="0204060206030A020304" pitchFamily="18" charset="0"/>
              </a:rPr>
              <a:t>VL 4a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https://commons.wikimedia.org/wiki/File:Amiel_-_Pepin_the_Short.jpg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https://www.akg-images.de/archive/Rois-Faineants-2UMDHUNB77_7.html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http://www.landschaftsmuseum.de/Bilder/Karte_Frankenreich-2.jpg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https://commons.wikimedia.org/wiki/File:Li%C3%A8ge,_Palais_Provincial02,_statues_de_Pepin_de_Landen_et_Saint_Remacle.JPG (Beschreibung: Pippin von landen und sein Zeitgenosse </a:t>
            </a:r>
            <a:r>
              <a:rPr lang="de-DE" sz="11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Remaclus</a:t>
            </a: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, Lüttich)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http://www.kleio.org/site/assets/files/8074/karolinger_1.jpg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http://www.philippe-gavet.fr/03/10/planch/10_03.html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https://commons.wikimedia.org/wiki/File:K058229.jpg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https://commons.wikimedia.org/wiki/File:Karl_Martell.JPG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https://commons.wikimedia.org/wiki/File:PippinImperialChronicleCorpusChristiCollegeMS373Fol14.jpg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https://commons.wikimedia.org/wiki/File:Charles_Martel_divise_le_royaume_entre_P%C3%A9pin_et_Carloman.jpg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https://www.kinderzeitmaschine.de/fileadmin/_processed_/f/8/csm_pippinsche-schenkung_348b079aa5.jpg  © sansculotte@despammed.com / GNU Free </a:t>
            </a:r>
            <a:r>
              <a:rPr lang="de-DE" sz="11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Documentation</a:t>
            </a: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 License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https://commons.wikimedia.org/wiki/File:Denier_Charlemagne1.jpg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http://www.zeitensprünge.de/</a:t>
            </a:r>
            <a:r>
              <a:rPr lang="de-DE" sz="11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wp</a:t>
            </a: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-content/</a:t>
            </a:r>
            <a:r>
              <a:rPr lang="de-DE" sz="11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uploads</a:t>
            </a: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/karlsstatuette26.jpg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https://www.welt.de/img/sonderthemen/mobile127922620/0951623007-ci23x11-w780/Beilage-Aachen-6.jpg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de.wikipedia.org/wiki/Datei:Frankenreich_768-811.jpg</a:t>
            </a:r>
            <a:endParaRPr lang="de-DE" sz="11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6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Les rois fainéants</a:t>
            </a:r>
            <a:endParaRPr lang="de-DE" sz="2800">
              <a:latin typeface="Eurostile"/>
            </a:endParaRPr>
          </a:p>
        </p:txBody>
      </p:sp>
      <p:pic>
        <p:nvPicPr>
          <p:cNvPr id="16386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81075"/>
            <a:ext cx="65532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0FA6E061-03F9-4991-8250-4BFA1691FB10}"/>
              </a:ext>
            </a:extLst>
          </p:cNvPr>
          <p:cNvSpPr txBox="1"/>
          <p:nvPr/>
        </p:nvSpPr>
        <p:spPr>
          <a:xfrm>
            <a:off x="5436096" y="6673334"/>
            <a:ext cx="24945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http://www.landschaftsmuseum.de/Bilder/Karte_Frankenreich-2.jpg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Arnulf und Pippin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1" y="1370013"/>
            <a:ext cx="585772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Bischöfe und </a:t>
            </a:r>
            <a:r>
              <a:rPr lang="de-DE" sz="2800" dirty="0" err="1">
                <a:latin typeface="Footlight MT Light" panose="0204060206030A020304" pitchFamily="18" charset="0"/>
              </a:rPr>
              <a:t>senatorialer</a:t>
            </a:r>
            <a:r>
              <a:rPr lang="de-DE" sz="2800" dirty="0">
                <a:latin typeface="Footlight MT Light" panose="0204060206030A020304" pitchFamily="18" charset="0"/>
              </a:rPr>
              <a:t> Adel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Beginn der Dynastie – Legende und Wirklichkeit</a:t>
            </a:r>
          </a:p>
          <a:p>
            <a:pPr>
              <a:defRPr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 err="1">
                <a:latin typeface="Footlight MT Light" panose="0204060206030A020304" pitchFamily="18" charset="0"/>
              </a:rPr>
              <a:t>Pippin</a:t>
            </a:r>
            <a:r>
              <a:rPr lang="de-DE" sz="2800" dirty="0">
                <a:latin typeface="Footlight MT Light" panose="0204060206030A020304" pitchFamily="18" charset="0"/>
              </a:rPr>
              <a:t> von Landen (um 580 – 640)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7412" name="Textfeld 5"/>
          <p:cNvSpPr txBox="1">
            <a:spLocks noChangeArrowheads="1"/>
          </p:cNvSpPr>
          <p:nvPr/>
        </p:nvSpPr>
        <p:spPr bwMode="auto">
          <a:xfrm>
            <a:off x="5652120" y="6273985"/>
            <a:ext cx="3872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Pippin von Landen und sein Zeitgenosse </a:t>
            </a:r>
            <a:r>
              <a:rPr lang="de-DE" dirty="0" err="1"/>
              <a:t>Remaclus</a:t>
            </a:r>
            <a:r>
              <a:rPr lang="de-DE" dirty="0"/>
              <a:t>, Lüttich</a:t>
            </a:r>
          </a:p>
          <a:p>
            <a:pPr algn="ctr"/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FD33183-7941-4435-A031-D6A025EA5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21" y="1052736"/>
            <a:ext cx="2907597" cy="512344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843819B-9CED-4C80-96E5-3B8D6276E868}"/>
              </a:ext>
            </a:extLst>
          </p:cNvPr>
          <p:cNvSpPr txBox="1"/>
          <p:nvPr/>
        </p:nvSpPr>
        <p:spPr>
          <a:xfrm>
            <a:off x="6012160" y="6101974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https://commons.wikimedia.org/wiki/File:Li%C3%A8ge,_Palais_Provincial02,_statues_de_Pepin_de_Landen_et_Saint_Remacle.JPG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Sache mit dem „Staatstreich“</a:t>
            </a:r>
            <a:endParaRPr lang="de-DE" sz="2800">
              <a:latin typeface="Eurostile"/>
            </a:endParaRPr>
          </a:p>
        </p:txBody>
      </p:sp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298450" y="13700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800">
              <a:latin typeface="Footlight MT Light" pitchFamily="18" charset="0"/>
            </a:endParaRPr>
          </a:p>
          <a:p>
            <a:endParaRPr lang="de-DE" sz="2800" b="1">
              <a:latin typeface="Footlight MT Light" pitchFamily="18" charset="0"/>
            </a:endParaRPr>
          </a:p>
        </p:txBody>
      </p:sp>
      <p:pic>
        <p:nvPicPr>
          <p:cNvPr id="18435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1143000"/>
            <a:ext cx="7883525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D03E2A74-3C61-4643-8B1C-BD88BBB818DF}"/>
              </a:ext>
            </a:extLst>
          </p:cNvPr>
          <p:cNvSpPr txBox="1"/>
          <p:nvPr/>
        </p:nvSpPr>
        <p:spPr>
          <a:xfrm>
            <a:off x="6552126" y="6533634"/>
            <a:ext cx="21691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http://www.kleio.org/site/assets/files/8074/karolinger_1.jpg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Sache mit dem „Staatsstreich“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370013"/>
            <a:ext cx="8569325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Grimoald</a:t>
            </a: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 der Ältere (um 616 – um 656)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Missglückter Dynastiewechsel</a:t>
            </a:r>
          </a:p>
          <a:p>
            <a:pPr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Streitfragen der Forschung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Sache mit dem „Staatsstreich“</a:t>
            </a:r>
            <a:br>
              <a:rPr lang="de-DE" sz="2800">
                <a:latin typeface="Footlight MT Light" pitchFamily="18" charset="0"/>
              </a:rPr>
            </a:br>
            <a:r>
              <a:rPr lang="de-DE" sz="2000">
                <a:latin typeface="Footlight MT Light" pitchFamily="18" charset="0"/>
              </a:rPr>
              <a:t>Versuch einer Datierung</a:t>
            </a:r>
            <a:endParaRPr lang="de-DE" sz="2000">
              <a:latin typeface="Eurostile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50825" y="1484313"/>
          <a:ext cx="849694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Footlight MT Light" panose="0204060206030A020304" pitchFamily="18" charset="0"/>
                        </a:rPr>
                        <a:t>Nach Matthias Becher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Footlight MT Light" panose="0204060206030A020304" pitchFamily="18" charset="0"/>
                        </a:rPr>
                        <a:t>Nach Stefanie Hamann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Footlight MT Light" panose="0204060206030A020304" pitchFamily="18" charset="0"/>
                        </a:rPr>
                        <a:t>Grimoald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 der Ältere (*um 615 – †um 657)</a:t>
                      </a:r>
                    </a:p>
                    <a:p>
                      <a:r>
                        <a:rPr lang="de-DE" dirty="0">
                          <a:latin typeface="Footlight MT Light" panose="0204060206030A020304" pitchFamily="18" charset="0"/>
                        </a:rPr>
                        <a:t>Hausmeier in </a:t>
                      </a:r>
                      <a:r>
                        <a:rPr lang="de-DE" dirty="0" err="1">
                          <a:latin typeface="Footlight MT Light" panose="0204060206030A020304" pitchFamily="18" charset="0"/>
                        </a:rPr>
                        <a:t>Austrasien</a:t>
                      </a:r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dirty="0" err="1">
                          <a:latin typeface="Footlight MT Light" panose="0204060206030A020304" pitchFamily="18" charset="0"/>
                        </a:rPr>
                        <a:t>Sigibert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 III. (*630 – </a:t>
                      </a:r>
                      <a:r>
                        <a:rPr lang="de-DE" b="1" u="none" dirty="0">
                          <a:latin typeface="Footlight MT Light" panose="0204060206030A020304" pitchFamily="18" charset="0"/>
                        </a:rPr>
                        <a:t>†656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), ab 633 Unterkönig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in 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Austrasien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</a:t>
                      </a:r>
                    </a:p>
                    <a:p>
                      <a:endParaRPr lang="de-DE" baseline="0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Chlodwig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II. (*634 – </a:t>
                      </a:r>
                      <a:r>
                        <a:rPr lang="de-DE" b="1" baseline="0" dirty="0">
                          <a:latin typeface="Footlight MT Light" panose="0204060206030A020304" pitchFamily="18" charset="0"/>
                        </a:rPr>
                        <a:t>†657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), ab 639 Frankenkönig (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Neustrien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)</a:t>
                      </a:r>
                    </a:p>
                    <a:p>
                      <a:endParaRPr lang="de-DE" baseline="0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Dagobert II. (*652 – †679), ab 676 König von 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Austrasien</a:t>
                      </a:r>
                      <a:endParaRPr lang="de-DE" baseline="0" dirty="0">
                        <a:latin typeface="Footlight MT Light" panose="0204060206030A020304" pitchFamily="18" charset="0"/>
                      </a:endParaRPr>
                    </a:p>
                    <a:p>
                      <a:endParaRPr lang="de-DE" baseline="0" dirty="0">
                        <a:latin typeface="Footlight MT Light" panose="0204060206030A020304" pitchFamily="18" charset="0"/>
                      </a:endParaRPr>
                    </a:p>
                    <a:p>
                      <a:endParaRPr lang="de-DE" baseline="0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Childebertus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adoptivus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(†662), ab 656 König in 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Austrasien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</a:t>
                      </a:r>
                      <a:endParaRPr lang="de-DE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Footlight MT Light" panose="0204060206030A020304" pitchFamily="18" charset="0"/>
                      </a:endParaRPr>
                    </a:p>
                    <a:p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dirty="0" err="1">
                          <a:latin typeface="Footlight MT Light" panose="0204060206030A020304" pitchFamily="18" charset="0"/>
                        </a:rPr>
                        <a:t>Sigibert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 III. (†1. Februar </a:t>
                      </a:r>
                      <a:r>
                        <a:rPr lang="de-DE" b="1" dirty="0">
                          <a:latin typeface="Footlight MT Light" panose="0204060206030A020304" pitchFamily="18" charset="0"/>
                        </a:rPr>
                        <a:t>653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)</a:t>
                      </a:r>
                    </a:p>
                    <a:p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dirty="0">
                          <a:latin typeface="Footlight MT Light" panose="0204060206030A020304" pitchFamily="18" charset="0"/>
                        </a:rPr>
                        <a:t/>
                      </a:r>
                      <a:br>
                        <a:rPr lang="de-DE" dirty="0">
                          <a:latin typeface="Footlight MT Light" panose="0204060206030A020304" pitchFamily="18" charset="0"/>
                        </a:rPr>
                      </a:br>
                      <a:r>
                        <a:rPr lang="de-DE" dirty="0" err="1">
                          <a:latin typeface="Footlight MT Light" panose="0204060206030A020304" pitchFamily="18" charset="0"/>
                        </a:rPr>
                        <a:t>Chlodwig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 II.: nicht vor </a:t>
                      </a:r>
                      <a:r>
                        <a:rPr lang="de-DE" b="1" dirty="0">
                          <a:latin typeface="Footlight MT Light" panose="0204060206030A020304" pitchFamily="18" charset="0"/>
                        </a:rPr>
                        <a:t>659</a:t>
                      </a:r>
                      <a:r>
                        <a:rPr lang="de-DE" dirty="0">
                          <a:latin typeface="Footlight MT Light" panose="0204060206030A020304" pitchFamily="18" charset="0"/>
                        </a:rPr>
                        <a:t> gestorben</a:t>
                      </a:r>
                    </a:p>
                    <a:p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endParaRPr lang="de-DE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dirty="0">
                          <a:latin typeface="Footlight MT Light" panose="0204060206030A020304" pitchFamily="18" charset="0"/>
                        </a:rPr>
                        <a:t>Dagobert II.: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direkte Nachfolge 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Sigiberts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III. ab 656 (</a:t>
                      </a:r>
                      <a:r>
                        <a:rPr lang="de-DE" b="1" baseline="0" dirty="0">
                          <a:latin typeface="Footlight MT Light" panose="0204060206030A020304" pitchFamily="18" charset="0"/>
                        </a:rPr>
                        <a:t>erste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Regierung, dann: abgesetzt)</a:t>
                      </a:r>
                    </a:p>
                    <a:p>
                      <a:endParaRPr lang="de-DE" baseline="0" dirty="0">
                        <a:latin typeface="Footlight MT Light" panose="0204060206030A020304" pitchFamily="18" charset="0"/>
                      </a:endParaRPr>
                    </a:p>
                    <a:p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Childebertus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 </a:t>
                      </a:r>
                      <a:r>
                        <a:rPr lang="de-DE" baseline="0" dirty="0" err="1">
                          <a:latin typeface="Footlight MT Light" panose="0204060206030A020304" pitchFamily="18" charset="0"/>
                        </a:rPr>
                        <a:t>adoptivus</a:t>
                      </a:r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, Regierungsantritt zwischen 654 und 657 für mind. 6 Jahre bis spätestens 663; </a:t>
                      </a:r>
                    </a:p>
                    <a:p>
                      <a:r>
                        <a:rPr lang="de-DE" baseline="0" dirty="0">
                          <a:latin typeface="Footlight MT Light" panose="0204060206030A020304" pitchFamily="18" charset="0"/>
                        </a:rPr>
                        <a:t>danach: zweite Regierung Dagoberts II. </a:t>
                      </a:r>
                      <a:endParaRPr lang="de-DE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Wende: Tertry 687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188" y="952500"/>
            <a:ext cx="8229600" cy="5789613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 marL="0" indent="0">
              <a:buFont typeface="Arial" charset="0"/>
              <a:buNone/>
              <a:defRPr/>
            </a:pPr>
            <a:endParaRPr lang="de-DE" dirty="0"/>
          </a:p>
          <a:p>
            <a:pPr marL="0" indent="0">
              <a:buFont typeface="Arial" charset="0"/>
              <a:buNone/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Pippin</a:t>
            </a:r>
            <a:r>
              <a:rPr lang="de-DE" sz="2400" dirty="0">
                <a:latin typeface="Footlight MT Light" panose="0204060206030A020304" pitchFamily="18" charset="0"/>
              </a:rPr>
              <a:t> d. Mittlere (Hausmeier/Adelsführer </a:t>
            </a:r>
            <a:r>
              <a:rPr lang="de-DE" sz="2400" dirty="0" err="1">
                <a:latin typeface="Footlight MT Light" panose="0204060206030A020304" pitchFamily="18" charset="0"/>
              </a:rPr>
              <a:t>Austrasiens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Enkel des Arnulf von Metz und </a:t>
            </a:r>
            <a:r>
              <a:rPr lang="de-DE" sz="2400" dirty="0" err="1">
                <a:latin typeface="Footlight MT Light" panose="0204060206030A020304" pitchFamily="18" charset="0"/>
              </a:rPr>
              <a:t>Pippins</a:t>
            </a:r>
            <a:r>
              <a:rPr lang="de-DE" sz="2400" dirty="0">
                <a:latin typeface="Footlight MT Light" panose="0204060206030A020304" pitchFamily="18" charset="0"/>
              </a:rPr>
              <a:t> d. Älteren</a:t>
            </a:r>
          </a:p>
          <a:p>
            <a:pPr marL="0" indent="0">
              <a:buFont typeface="Arial" charset="0"/>
              <a:buNone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Heirat mit </a:t>
            </a:r>
            <a:r>
              <a:rPr lang="de-DE" sz="2400" dirty="0" err="1">
                <a:latin typeface="Footlight MT Light" panose="0204060206030A020304" pitchFamily="18" charset="0"/>
              </a:rPr>
              <a:t>Plektrud</a:t>
            </a:r>
            <a:endParaRPr lang="de-DE" sz="24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679 Niederlage gegen </a:t>
            </a:r>
            <a:r>
              <a:rPr lang="de-DE" sz="2400" dirty="0" err="1">
                <a:latin typeface="Footlight MT Light" panose="0204060206030A020304" pitchFamily="18" charset="0"/>
              </a:rPr>
              <a:t>Ebroin</a:t>
            </a:r>
            <a:r>
              <a:rPr lang="de-DE" sz="2400" dirty="0">
                <a:latin typeface="Footlight MT Light" panose="0204060206030A020304" pitchFamily="18" charset="0"/>
              </a:rPr>
              <a:t> (Hausmeier </a:t>
            </a:r>
            <a:r>
              <a:rPr lang="de-DE" sz="2400" dirty="0" err="1">
                <a:latin typeface="Footlight MT Light" panose="0204060206030A020304" pitchFamily="18" charset="0"/>
              </a:rPr>
              <a:t>Neustriens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680 Anerkennung als Hausmeier </a:t>
            </a:r>
            <a:r>
              <a:rPr lang="de-DE" sz="2400" dirty="0" err="1">
                <a:latin typeface="Footlight MT Light" panose="0204060206030A020304" pitchFamily="18" charset="0"/>
              </a:rPr>
              <a:t>Austrasiens</a:t>
            </a:r>
            <a:r>
              <a:rPr lang="de-DE" sz="2400" dirty="0">
                <a:latin typeface="Footlight MT Light" panose="0204060206030A020304" pitchFamily="18" charset="0"/>
              </a:rPr>
              <a:t> durch </a:t>
            </a:r>
            <a:r>
              <a:rPr lang="de-DE" sz="2400" dirty="0" err="1">
                <a:latin typeface="Footlight MT Light" panose="0204060206030A020304" pitchFamily="18" charset="0"/>
              </a:rPr>
              <a:t>Waratto</a:t>
            </a:r>
            <a:r>
              <a:rPr lang="de-DE" sz="2400" dirty="0">
                <a:latin typeface="Footlight MT Light" panose="0204060206030A020304" pitchFamily="18" charset="0"/>
              </a:rPr>
              <a:t> (neuer Hausmeier </a:t>
            </a:r>
            <a:r>
              <a:rPr lang="de-DE" sz="2400" dirty="0" err="1">
                <a:latin typeface="Footlight MT Light" panose="0204060206030A020304" pitchFamily="18" charset="0"/>
              </a:rPr>
              <a:t>Neustriens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karolingischen Hausmeier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Wende: Tertry 687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188" y="952500"/>
            <a:ext cx="8229600" cy="5789613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marL="0" indent="0">
              <a:buFont typeface="Arial" charset="0"/>
              <a:buNone/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Pippin</a:t>
            </a:r>
            <a:r>
              <a:rPr lang="de-DE" sz="2400" dirty="0">
                <a:latin typeface="Footlight MT Light" panose="0204060206030A020304" pitchFamily="18" charset="0"/>
              </a:rPr>
              <a:t> d. Mittlere (Hausmeier/Adelsführer </a:t>
            </a:r>
            <a:r>
              <a:rPr lang="de-DE" sz="2400" dirty="0" err="1">
                <a:latin typeface="Footlight MT Light" panose="0204060206030A020304" pitchFamily="18" charset="0"/>
              </a:rPr>
              <a:t>Austrasiens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gegen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Berchar</a:t>
            </a:r>
            <a:r>
              <a:rPr lang="de-DE" sz="2400" dirty="0">
                <a:latin typeface="Footlight MT Light" panose="0204060206030A020304" pitchFamily="18" charset="0"/>
              </a:rPr>
              <a:t> (Hausmeier </a:t>
            </a:r>
            <a:r>
              <a:rPr lang="de-DE" sz="2400" dirty="0" err="1">
                <a:latin typeface="Footlight MT Light" panose="0204060206030A020304" pitchFamily="18" charset="0"/>
              </a:rPr>
              <a:t>Neustriens</a:t>
            </a:r>
            <a:r>
              <a:rPr lang="de-DE" sz="2400" dirty="0">
                <a:latin typeface="Footlight MT Light" panose="0204060206030A020304" pitchFamily="18" charset="0"/>
              </a:rPr>
              <a:t>) und König </a:t>
            </a:r>
            <a:r>
              <a:rPr lang="de-DE" sz="2400" dirty="0" err="1">
                <a:latin typeface="Footlight MT Light" panose="0204060206030A020304" pitchFamily="18" charset="0"/>
              </a:rPr>
              <a:t>Theuderich</a:t>
            </a:r>
            <a:r>
              <a:rPr lang="de-DE" sz="2400" dirty="0">
                <a:latin typeface="Footlight MT Light" panose="0204060206030A020304" pitchFamily="18" charset="0"/>
              </a:rPr>
              <a:t> III.</a:t>
            </a:r>
          </a:p>
        </p:txBody>
      </p:sp>
      <p:pic>
        <p:nvPicPr>
          <p:cNvPr id="22531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341438"/>
            <a:ext cx="58150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42053B22-B2E0-494C-BEEC-0DB41CA79E7C}"/>
              </a:ext>
            </a:extLst>
          </p:cNvPr>
          <p:cNvSpPr txBox="1"/>
          <p:nvPr/>
        </p:nvSpPr>
        <p:spPr>
          <a:xfrm>
            <a:off x="6027505" y="4920992"/>
            <a:ext cx="19848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http://www.philippe-gavet.fr/03/10/planch/10_03.html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Bildschirmpräsentation (4:3)</PresentationFormat>
  <Paragraphs>185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Eurostile</vt:lpstr>
      <vt:lpstr>Footlight MT Light</vt:lpstr>
      <vt:lpstr>Symbol</vt:lpstr>
      <vt:lpstr>Larissa</vt:lpstr>
      <vt:lpstr>Europa im Mittelalter Grundzüge der mittelalterlichen Geschichte vom vorläufigen Ende des weströmischen Kaisertums 476 bis zur Entdeckung Amerikas 1492</vt:lpstr>
      <vt:lpstr>I.) Die karolingischen Hausmeier 1.) Les rois fainéants</vt:lpstr>
      <vt:lpstr>I.) Die karolingischen Hausmeier 1.) Les rois fainéants</vt:lpstr>
      <vt:lpstr>I.) Die karolingischen Hausmeier 2.) Arnulf und Pippin</vt:lpstr>
      <vt:lpstr>I.) Die karolingischen Hausmeier 3.) Die Sache mit dem „Staatstreich“</vt:lpstr>
      <vt:lpstr>I.) Die karolingischen Hausmeier 3.) Die Sache mit dem „Staatsstreich“</vt:lpstr>
      <vt:lpstr>I.) Die karolingischen Hausmeier 3.) Die Sache mit dem „Staatsstreich“ Versuch einer Datierung</vt:lpstr>
      <vt:lpstr>I.) Die karolingischen Hausmeier 4.) Die Wende: Tertry 687</vt:lpstr>
      <vt:lpstr>I.) Die karolingischen Hausmeier 4.) Die Wende: Tertry 687</vt:lpstr>
      <vt:lpstr>I.) Die karolingischen Hausmeier 4.) Die Wende: Tertry 687</vt:lpstr>
      <vt:lpstr>II.) Das karolingische Königtum 1.) Karl Martell – zwischen Hausmeier und König</vt:lpstr>
      <vt:lpstr>II.) Das karolingische Königtum 1.) Karl Martell – zwischen Hausmeier und König</vt:lpstr>
      <vt:lpstr>II.) Das karolingische Königtum 2.) Reichsteilung ohne König 741</vt:lpstr>
      <vt:lpstr>II.) Das karolingische Königtum 2.) Reichsteilung ohne König 741</vt:lpstr>
      <vt:lpstr>II.) Das karolingische Königtum 3.) Dynastiewechsel 751</vt:lpstr>
      <vt:lpstr>II.) Das karolingische Königtum 3.) Dynastiewechsel 751</vt:lpstr>
      <vt:lpstr>II.) Das karolingische Königtum 3.) Dynastiewechsel 751</vt:lpstr>
      <vt:lpstr>II.) Das karolingische Königtum 4.) Karl der Große</vt:lpstr>
      <vt:lpstr>II.) Das karolingische Königtum 4.) Karl der Große</vt:lpstr>
      <vt:lpstr>II.) Das karolingische Königtum 4.) Karl der Große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334</cp:revision>
  <dcterms:created xsi:type="dcterms:W3CDTF">2017-04-18T11:03:37Z</dcterms:created>
  <dcterms:modified xsi:type="dcterms:W3CDTF">2021-03-13T21:05:26Z</dcterms:modified>
</cp:coreProperties>
</file>