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896" r:id="rId3"/>
    <p:sldId id="911" r:id="rId4"/>
    <p:sldId id="912" r:id="rId5"/>
    <p:sldId id="913" r:id="rId6"/>
    <p:sldId id="914" r:id="rId7"/>
    <p:sldId id="915" r:id="rId8"/>
    <p:sldId id="916" r:id="rId9"/>
    <p:sldId id="917" r:id="rId10"/>
    <p:sldId id="918" r:id="rId11"/>
    <p:sldId id="919" r:id="rId12"/>
    <p:sldId id="921" r:id="rId13"/>
    <p:sldId id="922" r:id="rId14"/>
    <p:sldId id="923" r:id="rId15"/>
    <p:sldId id="924" r:id="rId16"/>
    <p:sldId id="925" r:id="rId17"/>
    <p:sldId id="926" r:id="rId18"/>
    <p:sldId id="927" r:id="rId19"/>
    <p:sldId id="932" r:id="rId20"/>
  </p:sldIdLst>
  <p:sldSz cx="9144000" cy="6858000" type="screen4x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149F"/>
    <a:srgbClr val="0062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3" autoAdjust="0"/>
    <p:restoredTop sz="95261" autoAdjust="0"/>
  </p:normalViewPr>
  <p:slideViewPr>
    <p:cSldViewPr>
      <p:cViewPr varScale="1">
        <p:scale>
          <a:sx n="85" d="100"/>
          <a:sy n="85" d="100"/>
        </p:scale>
        <p:origin x="1157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C953186-D998-42E7-AB3D-21DBB642EFC5}" type="datetimeFigureOut">
              <a:rPr lang="de-DE"/>
              <a:pPr>
                <a:defRPr/>
              </a:pPr>
              <a:t>15.03.2021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C633093-5C04-4DCE-80A2-270FF2BA10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23155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DC70B-AFFB-4438-A02C-8907CF855E72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63A3A-B6EF-4948-97E6-AE92D02B48F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DAFDE-AB8D-4971-B044-EB818D4C8787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0E940-B654-4466-9942-9514C84588C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92628-EB5F-47C9-B73A-6DD40B5211E8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91F33-AFA9-481C-867E-87646ED380F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C0CA-74ED-487B-A119-66F318425812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F1541-934A-4AB6-9418-663CB57ED0D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8F7BE-A87F-4231-A6EB-00BE4B22E18B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DA915-92B4-450E-B32D-617BDDF4AE5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1A187-D70D-4559-A4B6-473261753CC4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549B9-A948-4CE9-8C6A-15CA7C6F5FF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C3AC0-8945-4D8B-88E4-8770A76FA08C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03606-4088-4E4F-9325-F16F99766B8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88F5E-858E-4E71-A4FA-4C2FD9383309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AFC77-EA76-4ADD-A717-ECBD1784C7D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B1B77-8CCB-47B1-9A35-B936861AAC32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EC1DA-CDF4-434D-A86E-5782528846E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ED569-F76F-45E3-B24C-86E59C26F850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06118-12FF-4D70-9401-FEB0CF47646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A86B6-03F2-4149-9EBE-15F4DB7659D1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0937C-B91E-42CF-A6A0-A7E9296ABD5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B01798-A8BB-48B9-BC45-DFEECBA75F73}" type="datetimeFigureOut">
              <a:rPr lang="de-DE"/>
              <a:pPr>
                <a:defRPr/>
              </a:pPr>
              <a:t>15.03.2021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65307D-4CA0-45F5-85DD-6BDC9A4D9AB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371/journal.pone.0096513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1"/>
          <p:cNvSpPr>
            <a:spLocks noGrp="1"/>
          </p:cNvSpPr>
          <p:nvPr>
            <p:ph type="ctrTitle"/>
          </p:nvPr>
        </p:nvSpPr>
        <p:spPr>
          <a:xfrm>
            <a:off x="107950" y="404664"/>
            <a:ext cx="8928100" cy="1223963"/>
          </a:xfrm>
        </p:spPr>
        <p:txBody>
          <a:bodyPr/>
          <a:lstStyle/>
          <a:p>
            <a:pPr eaLnBrk="1" hangingPunct="1"/>
            <a:r>
              <a:rPr lang="de-DE" sz="6000" b="1" u="sng" dirty="0">
                <a:solidFill>
                  <a:srgbClr val="948A54"/>
                </a:solidFill>
                <a:latin typeface="Footlight MT Light" pitchFamily="18" charset="0"/>
              </a:rPr>
              <a:t>Europa im Mittelalter</a:t>
            </a:r>
            <a:r>
              <a:rPr lang="de-DE" sz="6000" b="1" dirty="0">
                <a:solidFill>
                  <a:srgbClr val="948A54"/>
                </a:solidFill>
                <a:latin typeface="Footlight MT Light" pitchFamily="18" charset="0"/>
              </a:rPr>
              <a:t/>
            </a:r>
            <a:br>
              <a:rPr lang="de-DE" sz="6000" b="1" dirty="0">
                <a:solidFill>
                  <a:srgbClr val="948A54"/>
                </a:solidFill>
                <a:latin typeface="Footlight MT Light" pitchFamily="18" charset="0"/>
              </a:rPr>
            </a:br>
            <a:r>
              <a:rPr lang="de-DE" sz="2200" b="1" dirty="0">
                <a:solidFill>
                  <a:srgbClr val="948A54"/>
                </a:solidFill>
                <a:latin typeface="Footlight MT Light" pitchFamily="18" charset="0"/>
              </a:rPr>
              <a:t>Grundzüge der mittelalterlichen Geschichte vom vorläufigen Ende des weströmischen Kaisertums 476 bis zur Entdeckung Amerikas 1492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950" y="6140970"/>
            <a:ext cx="8856663" cy="9604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b="1" dirty="0">
                <a:solidFill>
                  <a:schemeClr val="bg2">
                    <a:lumMod val="50000"/>
                  </a:schemeClr>
                </a:solidFill>
                <a:latin typeface="Footlight MT Light" panose="0204060206030A020304" pitchFamily="18" charset="0"/>
              </a:rPr>
              <a:t>[VL </a:t>
            </a:r>
            <a:r>
              <a:rPr lang="de-DE" b="1" dirty="0" smtClean="0">
                <a:solidFill>
                  <a:schemeClr val="bg2">
                    <a:lumMod val="50000"/>
                  </a:schemeClr>
                </a:solidFill>
                <a:latin typeface="Footlight MT Light" panose="0204060206030A020304" pitchFamily="18" charset="0"/>
              </a:rPr>
              <a:t>10B]: Das 14. Jahrhundert als Krisenzeit</a:t>
            </a:r>
            <a:endParaRPr lang="de-DE" b="1" dirty="0">
              <a:solidFill>
                <a:schemeClr val="bg2">
                  <a:lumMod val="50000"/>
                </a:schemeClr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8840"/>
            <a:ext cx="9193213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1907704" y="5754742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u="sng" dirty="0"/>
              <a:t>https://commons.wikimedia.org/wiki/File:Avignon,_Palais_des_Papes_by_JM_Rosier.jpg</a:t>
            </a:r>
            <a:r>
              <a:rPr lang="de-DE" sz="800" dirty="0"/>
              <a:t> , </a:t>
            </a:r>
          </a:p>
          <a:p>
            <a:r>
              <a:rPr lang="de-DE" sz="800" dirty="0"/>
              <a:t>Foto von J.M. </a:t>
            </a:r>
            <a:r>
              <a:rPr lang="de-DE" sz="800" dirty="0" err="1"/>
              <a:t>Rosier</a:t>
            </a:r>
            <a:endParaRPr lang="de-DE" sz="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IV.) Problem der Gesundheit: Die große Pest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 Die große Pest (1347 ff)</a:t>
            </a:r>
            <a:br>
              <a:rPr lang="de-DE" sz="2800">
                <a:latin typeface="Footlight MT Light" pitchFamily="18" charset="0"/>
              </a:rPr>
            </a:br>
            <a:endParaRPr lang="de-DE" sz="2800" i="1">
              <a:latin typeface="Eurostile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0550" y="877888"/>
            <a:ext cx="5545138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31775" y="1117600"/>
            <a:ext cx="2036763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2000">
                <a:latin typeface="Footlight MT Light" pitchFamily="18" charset="0"/>
              </a:rPr>
              <a:t>Startpunkt: Kaffa</a:t>
            </a:r>
          </a:p>
          <a:p>
            <a:endParaRPr lang="de-DE" sz="2000">
              <a:latin typeface="Footlight MT Light" pitchFamily="18" charset="0"/>
            </a:endParaRPr>
          </a:p>
          <a:p>
            <a:endParaRPr lang="de-DE" sz="2000">
              <a:latin typeface="Footlight MT Light" pitchFamily="18" charset="0"/>
            </a:endParaRPr>
          </a:p>
          <a:p>
            <a:r>
              <a:rPr lang="de-DE" sz="2000">
                <a:latin typeface="Footlight MT Light" pitchFamily="18" charset="0"/>
              </a:rPr>
              <a:t>Große Pest</a:t>
            </a:r>
          </a:p>
          <a:p>
            <a:r>
              <a:rPr lang="de-DE" sz="2000">
                <a:latin typeface="Footlight MT Light" pitchFamily="18" charset="0"/>
              </a:rPr>
              <a:t>1347-ca.1353</a:t>
            </a:r>
          </a:p>
          <a:p>
            <a:endParaRPr lang="de-DE" sz="2000">
              <a:latin typeface="Footlight MT Light" pitchFamily="18" charset="0"/>
            </a:endParaRPr>
          </a:p>
          <a:p>
            <a:r>
              <a:rPr lang="de-DE" sz="2000">
                <a:latin typeface="Footlight MT Light" pitchFamily="18" charset="0"/>
              </a:rPr>
              <a:t>1361/2 Kinderpest</a:t>
            </a:r>
          </a:p>
          <a:p>
            <a:endParaRPr lang="de-DE" sz="2000">
              <a:latin typeface="Footlight MT Light" pitchFamily="18" charset="0"/>
            </a:endParaRPr>
          </a:p>
          <a:p>
            <a:r>
              <a:rPr lang="de-DE" sz="2000">
                <a:latin typeface="Footlight MT Light" pitchFamily="18" charset="0"/>
              </a:rPr>
              <a:t>Dauerhafter Gast in Europa</a:t>
            </a:r>
          </a:p>
          <a:p>
            <a:endParaRPr lang="de-DE" sz="2000">
              <a:latin typeface="Footlight MT Light" pitchFamily="18" charset="0"/>
            </a:endParaRPr>
          </a:p>
          <a:p>
            <a:r>
              <a:rPr lang="de-DE" sz="2000">
                <a:latin typeface="Footlight MT Light" pitchFamily="18" charset="0"/>
              </a:rPr>
              <a:t>Lungen- und Beulenpest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DE12B213-435E-4E80-8E66-4DFA7D4C845A}"/>
              </a:ext>
            </a:extLst>
          </p:cNvPr>
          <p:cNvSpPr txBox="1"/>
          <p:nvPr/>
        </p:nvSpPr>
        <p:spPr>
          <a:xfrm>
            <a:off x="5652120" y="6721217"/>
            <a:ext cx="315503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u="sng" dirty="0"/>
              <a:t>https://commons.wikimedia.org/wiki/File:Pestilence_spreading_1347-1351_europe.png</a:t>
            </a:r>
            <a:endParaRPr lang="de-DE" sz="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/>
          <p:cNvSpPr>
            <a:spLocks noGrp="1"/>
          </p:cNvSpPr>
          <p:nvPr>
            <p:ph type="title"/>
          </p:nvPr>
        </p:nvSpPr>
        <p:spPr>
          <a:xfrm>
            <a:off x="457200" y="269875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IV.) Problem der Gesundheit: Die große Pest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3.) Rationale und irrationale Gegenmaßnahmen</a:t>
            </a:r>
            <a:br>
              <a:rPr lang="de-DE" sz="2800">
                <a:latin typeface="Footlight MT Light" pitchFamily="18" charset="0"/>
              </a:rPr>
            </a:br>
            <a:endParaRPr lang="de-DE" sz="2800" i="1">
              <a:latin typeface="Eurostile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1938" y="1125538"/>
            <a:ext cx="3767137" cy="465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feld 1"/>
          <p:cNvSpPr txBox="1">
            <a:spLocks noChangeArrowheads="1"/>
          </p:cNvSpPr>
          <p:nvPr/>
        </p:nvSpPr>
        <p:spPr bwMode="auto">
          <a:xfrm>
            <a:off x="5341938" y="5949950"/>
            <a:ext cx="37671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>
                <a:latin typeface="Footlight MT Light" pitchFamily="18" charset="0"/>
              </a:rPr>
              <a:t>Hinrichtung von Juden, um 1350, Chronik von Gilles Li Muisis, fol. 12v Bibliothèque Royale de Belgique</a:t>
            </a:r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1125538"/>
            <a:ext cx="3543300" cy="465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feld 2"/>
          <p:cNvSpPr txBox="1">
            <a:spLocks noChangeArrowheads="1"/>
          </p:cNvSpPr>
          <p:nvPr/>
        </p:nvSpPr>
        <p:spPr bwMode="auto">
          <a:xfrm>
            <a:off x="179388" y="5949950"/>
            <a:ext cx="3240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>
                <a:latin typeface="Footlight MT Light" pitchFamily="18" charset="0"/>
              </a:rPr>
              <a:t>Beulenpestbehandlung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3616325" y="2017713"/>
            <a:ext cx="1444625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i="1">
                <a:latin typeface="Footlight MT Light" pitchFamily="18" charset="0"/>
              </a:rPr>
              <a:t>Maßnahmen</a:t>
            </a:r>
            <a:r>
              <a:rPr lang="de-DE">
                <a:latin typeface="Footlight MT Light" pitchFamily="18" charset="0"/>
              </a:rPr>
              <a:t>:</a:t>
            </a:r>
          </a:p>
          <a:p>
            <a:endParaRPr lang="de-DE">
              <a:latin typeface="Footlight MT Light" pitchFamily="18" charset="0"/>
            </a:endParaRPr>
          </a:p>
          <a:p>
            <a:r>
              <a:rPr lang="de-DE">
                <a:latin typeface="Footlight MT Light" pitchFamily="18" charset="0"/>
              </a:rPr>
              <a:t>Prozessionen</a:t>
            </a:r>
          </a:p>
          <a:p>
            <a:endParaRPr lang="de-DE">
              <a:latin typeface="Footlight MT Light" pitchFamily="18" charset="0"/>
            </a:endParaRPr>
          </a:p>
          <a:p>
            <a:r>
              <a:rPr lang="de-DE">
                <a:latin typeface="Footlight MT Light" pitchFamily="18" charset="0"/>
              </a:rPr>
              <a:t>Flagellanten</a:t>
            </a:r>
          </a:p>
          <a:p>
            <a:endParaRPr lang="de-DE">
              <a:latin typeface="Footlight MT Light" pitchFamily="18" charset="0"/>
            </a:endParaRPr>
          </a:p>
          <a:p>
            <a:r>
              <a:rPr lang="de-DE">
                <a:latin typeface="Footlight MT Light" pitchFamily="18" charset="0"/>
              </a:rPr>
              <a:t>Quarantäne</a:t>
            </a:r>
          </a:p>
          <a:p>
            <a:endParaRPr lang="de-DE">
              <a:latin typeface="Footlight MT Light" pitchFamily="18" charset="0"/>
            </a:endParaRPr>
          </a:p>
          <a:p>
            <a:r>
              <a:rPr lang="de-DE">
                <a:latin typeface="Footlight MT Light" pitchFamily="18" charset="0"/>
              </a:rPr>
              <a:t>Luxusgesetze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CADD888A-A7E5-40F3-AB64-078D051B02C6}"/>
              </a:ext>
            </a:extLst>
          </p:cNvPr>
          <p:cNvSpPr txBox="1"/>
          <p:nvPr/>
        </p:nvSpPr>
        <p:spPr>
          <a:xfrm>
            <a:off x="971600" y="5732462"/>
            <a:ext cx="60750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u="sng" dirty="0"/>
              <a:t>http://pest-in-europa.wikidot.com/die-symptome-und-behandlung-der-pest</a:t>
            </a:r>
            <a:endParaRPr lang="de-DE" sz="600" dirty="0"/>
          </a:p>
        </p:txBody>
      </p:sp>
      <p:sp>
        <p:nvSpPr>
          <p:cNvPr id="3" name="Textfeld 2">
            <a:extLst>
              <a:ext uri="{FF2B5EF4-FFF2-40B4-BE49-F238E27FC236}">
                <a16:creationId xmlns="" xmlns:a16="http://schemas.microsoft.com/office/drawing/2014/main" id="{A7C3CC4A-E353-4693-85C2-78AB865A7C35}"/>
              </a:ext>
            </a:extLst>
          </p:cNvPr>
          <p:cNvSpPr txBox="1"/>
          <p:nvPr/>
        </p:nvSpPr>
        <p:spPr>
          <a:xfrm>
            <a:off x="6228184" y="5732462"/>
            <a:ext cx="3018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u="sng" dirty="0"/>
              <a:t>https://upload.wikimedia.org/wikipedia/commons/1/19/Hinrichtung_von_Juden.JPG</a:t>
            </a:r>
            <a:endParaRPr lang="de-DE" sz="600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el 1"/>
          <p:cNvSpPr>
            <a:spLocks noGrp="1"/>
          </p:cNvSpPr>
          <p:nvPr>
            <p:ph type="title"/>
          </p:nvPr>
        </p:nvSpPr>
        <p:spPr>
          <a:xfrm>
            <a:off x="457200" y="269875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IV.) Problem der Gesundheit: Die große Pest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4.) Die Folgen</a:t>
            </a:r>
            <a:endParaRPr lang="de-DE" sz="2800" i="1">
              <a:latin typeface="Eurostile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4864" y="3797598"/>
            <a:ext cx="348932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25" y="1196752"/>
            <a:ext cx="33147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feld 1"/>
          <p:cNvSpPr txBox="1">
            <a:spLocks noChangeArrowheads="1"/>
          </p:cNvSpPr>
          <p:nvPr/>
        </p:nvSpPr>
        <p:spPr bwMode="auto">
          <a:xfrm>
            <a:off x="468313" y="1341438"/>
            <a:ext cx="403225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u="sng" dirty="0">
                <a:latin typeface="Footlight MT Light" pitchFamily="18" charset="0"/>
              </a:rPr>
              <a:t>Todesraten:</a:t>
            </a:r>
          </a:p>
          <a:p>
            <a:endParaRPr lang="de-DE" sz="800" dirty="0">
              <a:latin typeface="Footlight MT Light" pitchFamily="18" charset="0"/>
            </a:endParaRPr>
          </a:p>
          <a:p>
            <a:r>
              <a:rPr lang="de-DE" sz="2000" dirty="0">
                <a:latin typeface="Footlight MT Light" pitchFamily="18" charset="0"/>
              </a:rPr>
              <a:t>Italien: 50-60 %</a:t>
            </a:r>
          </a:p>
          <a:p>
            <a:endParaRPr lang="de-DE" sz="800" dirty="0">
              <a:latin typeface="Footlight MT Light" pitchFamily="18" charset="0"/>
            </a:endParaRPr>
          </a:p>
          <a:p>
            <a:r>
              <a:rPr lang="de-DE" sz="2000" dirty="0">
                <a:latin typeface="Footlight MT Light" pitchFamily="18" charset="0"/>
              </a:rPr>
              <a:t>Nord Frankreich/England : 30-40 %</a:t>
            </a:r>
          </a:p>
          <a:p>
            <a:endParaRPr lang="de-DE" sz="2000" dirty="0">
              <a:latin typeface="Footlight MT Light" pitchFamily="18" charset="0"/>
            </a:endParaRPr>
          </a:p>
          <a:p>
            <a:endParaRPr lang="de-DE" sz="800" dirty="0">
              <a:latin typeface="Footlight MT Light" pitchFamily="18" charset="0"/>
            </a:endParaRPr>
          </a:p>
          <a:p>
            <a:r>
              <a:rPr lang="de-DE" sz="2000" dirty="0">
                <a:latin typeface="Footlight MT Light" pitchFamily="18" charset="0"/>
              </a:rPr>
              <a:t>Deutschland: weniger als 30%</a:t>
            </a:r>
          </a:p>
          <a:p>
            <a:endParaRPr lang="de-DE" sz="2000" dirty="0">
              <a:latin typeface="Footlight MT Light" pitchFamily="18" charset="0"/>
            </a:endParaRPr>
          </a:p>
          <a:p>
            <a:r>
              <a:rPr lang="de-DE" sz="2000" dirty="0">
                <a:latin typeface="Footlight MT Light" pitchFamily="18" charset="0"/>
              </a:rPr>
              <a:t>Europa insgesamt: 25% - 50% </a:t>
            </a:r>
          </a:p>
          <a:p>
            <a:endParaRPr lang="de-DE" sz="2000" dirty="0">
              <a:latin typeface="Footlight MT Light" pitchFamily="18" charset="0"/>
            </a:endParaRPr>
          </a:p>
          <a:p>
            <a:r>
              <a:rPr lang="de-DE" sz="2000" dirty="0">
                <a:latin typeface="Footlight MT Light" pitchFamily="18" charset="0"/>
              </a:rPr>
              <a:t>(19 – 38  Millionen Pestopfer)</a:t>
            </a:r>
          </a:p>
          <a:p>
            <a:endParaRPr lang="de-DE" sz="2000" dirty="0">
              <a:latin typeface="Footlight MT Light" pitchFamily="18" charset="0"/>
            </a:endParaRPr>
          </a:p>
          <a:p>
            <a:endParaRPr lang="de-DE" sz="2000" dirty="0">
              <a:latin typeface="Footlight MT Light" pitchFamily="18" charset="0"/>
            </a:endParaRPr>
          </a:p>
          <a:p>
            <a:r>
              <a:rPr lang="de-DE" sz="2000" u="sng" dirty="0">
                <a:latin typeface="Footlight MT Light" pitchFamily="18" charset="0"/>
              </a:rPr>
              <a:t>Folgen:</a:t>
            </a:r>
            <a:endParaRPr lang="de-DE" sz="2000" dirty="0">
              <a:latin typeface="Footlight MT Light" pitchFamily="18" charset="0"/>
            </a:endParaRPr>
          </a:p>
          <a:p>
            <a:r>
              <a:rPr lang="de-DE" sz="2000" dirty="0">
                <a:latin typeface="Footlight MT Light" pitchFamily="18" charset="0"/>
              </a:rPr>
              <a:t>Anstieg der Arbeitslöhne</a:t>
            </a:r>
          </a:p>
          <a:p>
            <a:endParaRPr lang="de-DE" sz="2000" dirty="0">
              <a:latin typeface="Footlight MT Light" pitchFamily="18" charset="0"/>
            </a:endParaRPr>
          </a:p>
          <a:p>
            <a:r>
              <a:rPr lang="de-DE" sz="2000" dirty="0">
                <a:latin typeface="Footlight MT Light" pitchFamily="18" charset="0"/>
              </a:rPr>
              <a:t>Einstellung zum Tod (Totentanzmotiv)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5934DE0E-0FD6-446E-8223-DEEB76934E13}"/>
              </a:ext>
            </a:extLst>
          </p:cNvPr>
          <p:cNvSpPr txBox="1"/>
          <p:nvPr/>
        </p:nvSpPr>
        <p:spPr>
          <a:xfrm>
            <a:off x="7236296" y="3244334"/>
            <a:ext cx="212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err="1"/>
              <a:t>DeWitte</a:t>
            </a:r>
            <a:r>
              <a:rPr lang="de-DE" sz="600" dirty="0"/>
              <a:t> SN (2014) </a:t>
            </a:r>
            <a:r>
              <a:rPr lang="de-DE" sz="600" dirty="0" err="1"/>
              <a:t>Mortality</a:t>
            </a:r>
            <a:r>
              <a:rPr lang="de-DE" sz="600" dirty="0"/>
              <a:t> Risk and Survival in </a:t>
            </a:r>
            <a:r>
              <a:rPr lang="de-DE" sz="600" dirty="0" err="1"/>
              <a:t>the</a:t>
            </a:r>
            <a:r>
              <a:rPr lang="de-DE" sz="600" dirty="0"/>
              <a:t> </a:t>
            </a:r>
            <a:r>
              <a:rPr lang="de-DE" sz="600" dirty="0" err="1"/>
              <a:t>Aftermath</a:t>
            </a:r>
            <a:r>
              <a:rPr lang="de-DE" sz="600" dirty="0"/>
              <a:t> </a:t>
            </a:r>
            <a:r>
              <a:rPr lang="de-DE" sz="600" dirty="0" err="1"/>
              <a:t>of</a:t>
            </a:r>
            <a:r>
              <a:rPr lang="de-DE" sz="600" dirty="0"/>
              <a:t> </a:t>
            </a:r>
            <a:r>
              <a:rPr lang="de-DE" sz="600" dirty="0" err="1"/>
              <a:t>the</a:t>
            </a:r>
            <a:r>
              <a:rPr lang="de-DE" sz="600" dirty="0"/>
              <a:t> </a:t>
            </a:r>
            <a:r>
              <a:rPr lang="de-DE" sz="600" dirty="0" err="1"/>
              <a:t>Medieval</a:t>
            </a:r>
            <a:r>
              <a:rPr lang="de-DE" sz="600" dirty="0"/>
              <a:t> Black Death. </a:t>
            </a:r>
            <a:r>
              <a:rPr lang="de-DE" sz="600" dirty="0" err="1"/>
              <a:t>PLoS</a:t>
            </a:r>
            <a:r>
              <a:rPr lang="de-DE" sz="600" dirty="0"/>
              <a:t> ONE 9(5): e96513. </a:t>
            </a:r>
            <a:r>
              <a:rPr lang="de-DE" sz="600" u="sng" dirty="0">
                <a:hlinkClick r:id="rId4"/>
              </a:rPr>
              <a:t>https://doi.org/10.1371/journal.pone.0096513</a:t>
            </a:r>
            <a:endParaRPr lang="de-DE" sz="600" dirty="0"/>
          </a:p>
        </p:txBody>
      </p:sp>
      <p:sp>
        <p:nvSpPr>
          <p:cNvPr id="3" name="Textfeld 2">
            <a:extLst>
              <a:ext uri="{FF2B5EF4-FFF2-40B4-BE49-F238E27FC236}">
                <a16:creationId xmlns="" xmlns:a16="http://schemas.microsoft.com/office/drawing/2014/main" id="{FD9BA99E-04E9-4531-9B25-85C33F8B13E7}"/>
              </a:ext>
            </a:extLst>
          </p:cNvPr>
          <p:cNvSpPr txBox="1"/>
          <p:nvPr/>
        </p:nvSpPr>
        <p:spPr>
          <a:xfrm>
            <a:off x="5180807" y="6403459"/>
            <a:ext cx="298671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u="sng" dirty="0"/>
              <a:t>https://commons.wikimedia.org/wiki/File:Einnahmen_Kirche_Pest.jpg?uselang=de</a:t>
            </a:r>
            <a:endParaRPr lang="de-DE" sz="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el 1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 pitchFamily="18" charset="0"/>
              </a:rPr>
              <a:t>V.) Problem des Friedens: Soziale Unruhen</a:t>
            </a:r>
            <a:br>
              <a:rPr lang="de-DE" sz="2800" dirty="0">
                <a:latin typeface="Footlight MT Light" pitchFamily="18" charset="0"/>
              </a:rPr>
            </a:br>
            <a:r>
              <a:rPr lang="de-DE" sz="2800" dirty="0">
                <a:latin typeface="Footlight MT Light" pitchFamily="18" charset="0"/>
              </a:rPr>
              <a:t>1.) </a:t>
            </a:r>
            <a:r>
              <a:rPr lang="de-DE" sz="2800" dirty="0" err="1">
                <a:latin typeface="Footlight MT Light" pitchFamily="18" charset="0"/>
              </a:rPr>
              <a:t>Peasants</a:t>
            </a:r>
            <a:r>
              <a:rPr lang="de-DE" sz="2800" dirty="0">
                <a:latin typeface="Footlight MT Light" pitchFamily="18" charset="0"/>
              </a:rPr>
              <a:t> </a:t>
            </a:r>
            <a:r>
              <a:rPr lang="de-DE" sz="2800" dirty="0" err="1">
                <a:latin typeface="Footlight MT Light" pitchFamily="18" charset="0"/>
              </a:rPr>
              <a:t>Revolt</a:t>
            </a:r>
            <a:r>
              <a:rPr lang="de-DE" sz="2800" dirty="0">
                <a:latin typeface="Footlight MT Light" pitchFamily="18" charset="0"/>
              </a:rPr>
              <a:t> 1381</a:t>
            </a:r>
            <a:br>
              <a:rPr lang="de-DE" sz="2800" dirty="0">
                <a:latin typeface="Footlight MT Light" pitchFamily="18" charset="0"/>
              </a:rPr>
            </a:br>
            <a:endParaRPr lang="de-DE" sz="800" i="1" dirty="0">
              <a:latin typeface="Eurostile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7901" y="1290276"/>
            <a:ext cx="6192837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feld 1"/>
          <p:cNvSpPr txBox="1">
            <a:spLocks noChangeArrowheads="1"/>
          </p:cNvSpPr>
          <p:nvPr/>
        </p:nvSpPr>
        <p:spPr bwMode="auto">
          <a:xfrm>
            <a:off x="2871723" y="6276975"/>
            <a:ext cx="63166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600" dirty="0">
                <a:latin typeface="Footlight MT Light" pitchFamily="18" charset="0"/>
              </a:rPr>
              <a:t>William </a:t>
            </a:r>
            <a:r>
              <a:rPr lang="de-DE" sz="1600" dirty="0" err="1">
                <a:latin typeface="Footlight MT Light" pitchFamily="18" charset="0"/>
              </a:rPr>
              <a:t>Walworth</a:t>
            </a:r>
            <a:r>
              <a:rPr lang="de-DE" sz="1600" dirty="0">
                <a:latin typeface="Footlight MT Light" pitchFamily="18" charset="0"/>
              </a:rPr>
              <a:t> tötet Wat Tyler, Richard II. sieht zu und spricht anschließend zu den Aufständischen. (Darstellung um 1390)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158750" y="909638"/>
            <a:ext cx="737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400">
                <a:latin typeface="Footlight MT Light" pitchFamily="18" charset="0"/>
              </a:rPr>
              <a:t>Als Adam grub und Eva spann, wo war da der Edelmann?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158750" y="1720850"/>
            <a:ext cx="2900363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>
                <a:latin typeface="Footlight MT Light" pitchFamily="18" charset="0"/>
              </a:rPr>
              <a:t>Anführer:</a:t>
            </a:r>
          </a:p>
          <a:p>
            <a:r>
              <a:rPr lang="de-DE">
                <a:latin typeface="Footlight MT Light" pitchFamily="18" charset="0"/>
              </a:rPr>
              <a:t>Wat Tyler und John Ball</a:t>
            </a:r>
          </a:p>
          <a:p>
            <a:endParaRPr lang="de-DE">
              <a:latin typeface="Footlight MT Light" pitchFamily="18" charset="0"/>
            </a:endParaRPr>
          </a:p>
          <a:p>
            <a:r>
              <a:rPr lang="de-DE" i="1">
                <a:latin typeface="Footlight MT Light" pitchFamily="18" charset="0"/>
              </a:rPr>
              <a:t>Forderung:</a:t>
            </a:r>
          </a:p>
          <a:p>
            <a:r>
              <a:rPr lang="de-DE">
                <a:latin typeface="Footlight MT Light" pitchFamily="18" charset="0"/>
              </a:rPr>
              <a:t>Abschaffung der </a:t>
            </a:r>
          </a:p>
          <a:p>
            <a:r>
              <a:rPr lang="de-DE">
                <a:latin typeface="Footlight MT Light" pitchFamily="18" charset="0"/>
              </a:rPr>
              <a:t>Leibeigenschaft</a:t>
            </a:r>
          </a:p>
          <a:p>
            <a:endParaRPr lang="de-DE">
              <a:latin typeface="Footlight MT Light" pitchFamily="18" charset="0"/>
            </a:endParaRPr>
          </a:p>
          <a:p>
            <a:r>
              <a:rPr lang="de-DE" i="1">
                <a:latin typeface="Footlight MT Light" pitchFamily="18" charset="0"/>
              </a:rPr>
              <a:t>Verlauf:</a:t>
            </a:r>
          </a:p>
          <a:p>
            <a:r>
              <a:rPr lang="de-DE">
                <a:latin typeface="Footlight MT Light" pitchFamily="18" charset="0"/>
              </a:rPr>
              <a:t>Enthauptung des Erzbischofs von Canterbury</a:t>
            </a:r>
          </a:p>
          <a:p>
            <a:endParaRPr lang="de-DE">
              <a:latin typeface="Footlight MT Light" pitchFamily="18" charset="0"/>
            </a:endParaRPr>
          </a:p>
          <a:p>
            <a:r>
              <a:rPr lang="de-DE" i="1">
                <a:latin typeface="Footlight MT Light" pitchFamily="18" charset="0"/>
              </a:rPr>
              <a:t>Enttäuschte Hoffnung:</a:t>
            </a:r>
          </a:p>
          <a:p>
            <a:r>
              <a:rPr lang="de-DE">
                <a:latin typeface="Footlight MT Light" pitchFamily="18" charset="0"/>
              </a:rPr>
              <a:t>Mit dem König gegen den Adel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59BC05B9-5C75-499C-8220-B85CDFB9C91E}"/>
              </a:ext>
            </a:extLst>
          </p:cNvPr>
          <p:cNvSpPr txBox="1"/>
          <p:nvPr/>
        </p:nvSpPr>
        <p:spPr>
          <a:xfrm>
            <a:off x="6817722" y="6168910"/>
            <a:ext cx="232627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u="sng" dirty="0"/>
              <a:t>https://commons.wikimedia.org/wiki/File:DeathWatTylerFull.jpg</a:t>
            </a:r>
            <a:endParaRPr lang="de-DE" sz="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1"/>
          <p:cNvSpPr>
            <a:spLocks noGrp="1"/>
          </p:cNvSpPr>
          <p:nvPr>
            <p:ph type="title"/>
          </p:nvPr>
        </p:nvSpPr>
        <p:spPr>
          <a:xfrm>
            <a:off x="457200" y="269875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V.) Problem des Friedens: Soziale Unruhen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 Weberaufstand</a:t>
            </a:r>
            <a:endParaRPr lang="de-DE" sz="2800" i="1">
              <a:latin typeface="Eurostile"/>
            </a:endParaRPr>
          </a:p>
        </p:txBody>
      </p:sp>
      <p:sp>
        <p:nvSpPr>
          <p:cNvPr id="45058" name="Textfeld 1"/>
          <p:cNvSpPr txBox="1">
            <a:spLocks noChangeArrowheads="1"/>
          </p:cNvSpPr>
          <p:nvPr/>
        </p:nvSpPr>
        <p:spPr bwMode="auto">
          <a:xfrm>
            <a:off x="611188" y="1797050"/>
            <a:ext cx="244792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>
                <a:latin typeface="Footlight MT Light" pitchFamily="18" charset="0"/>
              </a:rPr>
              <a:t>1371 in Köln</a:t>
            </a:r>
          </a:p>
          <a:p>
            <a:r>
              <a:rPr lang="de-DE" sz="2400">
                <a:latin typeface="Footlight MT Light" pitchFamily="18" charset="0"/>
              </a:rPr>
              <a:t> </a:t>
            </a:r>
          </a:p>
          <a:p>
            <a:r>
              <a:rPr lang="de-DE" sz="2400">
                <a:latin typeface="Footlight MT Light" pitchFamily="18" charset="0"/>
              </a:rPr>
              <a:t>1378 in Florenz</a:t>
            </a:r>
          </a:p>
          <a:p>
            <a:endParaRPr lang="de-DE" sz="2400">
              <a:latin typeface="Footlight MT Light" pitchFamily="18" charset="0"/>
            </a:endParaRPr>
          </a:p>
          <a:p>
            <a:r>
              <a:rPr lang="de-DE" sz="2400">
                <a:latin typeface="Footlight MT Light" pitchFamily="18" charset="0"/>
              </a:rPr>
              <a:t>Zünfte gegen das Stadtpatriziat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1797050"/>
            <a:ext cx="6078538" cy="494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953DE0A5-DF82-45DF-9852-8D2F9CB370BF}"/>
              </a:ext>
            </a:extLst>
          </p:cNvPr>
          <p:cNvSpPr txBox="1"/>
          <p:nvPr/>
        </p:nvSpPr>
        <p:spPr>
          <a:xfrm>
            <a:off x="6264835" y="6649780"/>
            <a:ext cx="28664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u="sng" dirty="0"/>
              <a:t>https://commons.wikimedia.org/wiki/File:K%C3%B6ln-Weberschlacht-1371.jpg</a:t>
            </a:r>
            <a:endParaRPr lang="de-DE" sz="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el 1"/>
          <p:cNvSpPr>
            <a:spLocks noGrp="1"/>
          </p:cNvSpPr>
          <p:nvPr>
            <p:ph type="title"/>
          </p:nvPr>
        </p:nvSpPr>
        <p:spPr>
          <a:xfrm>
            <a:off x="457200" y="269875"/>
            <a:ext cx="8229600" cy="782638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V.) Problem des Friedens: Soziale Unruhen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3.) Jacquerie</a:t>
            </a:r>
            <a:endParaRPr lang="de-DE" sz="2800" i="1">
              <a:latin typeface="Eurostile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744663"/>
            <a:ext cx="5976938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feld 3"/>
          <p:cNvSpPr txBox="1">
            <a:spLocks noChangeArrowheads="1"/>
          </p:cNvSpPr>
          <p:nvPr/>
        </p:nvSpPr>
        <p:spPr bwMode="auto">
          <a:xfrm>
            <a:off x="6156325" y="5672138"/>
            <a:ext cx="29876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600">
                <a:latin typeface="Footlight MT Light" pitchFamily="18" charset="0"/>
              </a:rPr>
              <a:t>Niederschlagung des Jacquerie-Aufstandes von 1358; Buchmalerei aus den Chroniken Jean Froissarts (15. Jh.)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58750" y="1149350"/>
            <a:ext cx="4348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>
                <a:latin typeface="Footlight MT Light" pitchFamily="18" charset="0"/>
              </a:rPr>
              <a:t>Commotion des non nobles contre les nobles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6084888" y="1196975"/>
            <a:ext cx="3059112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>
                <a:latin typeface="Footlight MT Light" pitchFamily="18" charset="0"/>
              </a:rPr>
              <a:t>Erster großer Bauernaufstand des Mittelalters</a:t>
            </a:r>
          </a:p>
          <a:p>
            <a:endParaRPr lang="de-DE">
              <a:latin typeface="Footlight MT Light" pitchFamily="18" charset="0"/>
            </a:endParaRPr>
          </a:p>
          <a:p>
            <a:r>
              <a:rPr lang="de-DE">
                <a:latin typeface="Footlight MT Light" pitchFamily="18" charset="0"/>
              </a:rPr>
              <a:t>Jacques Bonhomme = Bauer</a:t>
            </a:r>
          </a:p>
          <a:p>
            <a:endParaRPr lang="de-DE">
              <a:latin typeface="Footlight MT Light" pitchFamily="18" charset="0"/>
            </a:endParaRPr>
          </a:p>
          <a:p>
            <a:r>
              <a:rPr lang="de-DE">
                <a:latin typeface="Footlight MT Light" pitchFamily="18" charset="0"/>
              </a:rPr>
              <a:t>Beauvaisis, Paris, Picardie</a:t>
            </a:r>
          </a:p>
          <a:p>
            <a:endParaRPr lang="de-DE">
              <a:latin typeface="Footlight MT Light" pitchFamily="18" charset="0"/>
            </a:endParaRPr>
          </a:p>
          <a:p>
            <a:r>
              <a:rPr lang="de-DE">
                <a:latin typeface="Footlight MT Light" pitchFamily="18" charset="0"/>
              </a:rPr>
              <a:t>28. Mai 1358</a:t>
            </a:r>
          </a:p>
          <a:p>
            <a:r>
              <a:rPr lang="de-DE">
                <a:latin typeface="Footlight MT Light" pitchFamily="18" charset="0"/>
              </a:rPr>
              <a:t>Widerstand gegen plündernde Adlige</a:t>
            </a:r>
          </a:p>
          <a:p>
            <a:endParaRPr lang="de-DE">
              <a:latin typeface="Footlight MT Light" pitchFamily="18" charset="0"/>
            </a:endParaRPr>
          </a:p>
          <a:p>
            <a:r>
              <a:rPr lang="de-DE">
                <a:latin typeface="Footlight MT Light" pitchFamily="18" charset="0"/>
              </a:rPr>
              <a:t>Gründe:</a:t>
            </a:r>
          </a:p>
          <a:p>
            <a:r>
              <a:rPr lang="de-DE">
                <a:latin typeface="Footlight MT Light" pitchFamily="18" charset="0"/>
              </a:rPr>
              <a:t>wirtschaftliche Belastungen,</a:t>
            </a:r>
          </a:p>
          <a:p>
            <a:r>
              <a:rPr lang="de-DE">
                <a:latin typeface="Footlight MT Light" pitchFamily="18" charset="0"/>
              </a:rPr>
              <a:t>Adelskritik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085F5C0E-726B-41B3-80CD-97E7C90017C4}"/>
              </a:ext>
            </a:extLst>
          </p:cNvPr>
          <p:cNvSpPr txBox="1"/>
          <p:nvPr/>
        </p:nvSpPr>
        <p:spPr>
          <a:xfrm>
            <a:off x="3712836" y="6649780"/>
            <a:ext cx="229902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u="sng" dirty="0"/>
              <a:t>https://commons.wikimedia.org/wiki/File:Jacquerie_meaux.jpg</a:t>
            </a:r>
            <a:endParaRPr lang="de-DE" sz="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el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VI.) Schon wieder: Untergang des Abendlandes (diesmal: Osmanen auf dem Balkan)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1.) Der Balkan im 14. und 15. Jahrhundert</a:t>
            </a:r>
            <a:endParaRPr lang="de-DE" sz="2800" i="1">
              <a:latin typeface="Eurostile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238250"/>
            <a:ext cx="4511675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716463" y="1549400"/>
            <a:ext cx="4427537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dirty="0">
                <a:latin typeface="Footlight MT Light" pitchFamily="18" charset="0"/>
              </a:rPr>
              <a:t>Schlacht auf dem Amselfeld </a:t>
            </a:r>
          </a:p>
          <a:p>
            <a:r>
              <a:rPr lang="de-DE" dirty="0">
                <a:latin typeface="Footlight MT Light" pitchFamily="18" charset="0"/>
              </a:rPr>
              <a:t>(Kosovo Polje)1389</a:t>
            </a:r>
          </a:p>
          <a:p>
            <a:endParaRPr lang="de-DE" dirty="0">
              <a:latin typeface="Footlight MT Light" pitchFamily="18" charset="0"/>
            </a:endParaRPr>
          </a:p>
          <a:p>
            <a:r>
              <a:rPr lang="de-DE" dirty="0">
                <a:latin typeface="Footlight MT Light" pitchFamily="18" charset="0"/>
              </a:rPr>
              <a:t>Serben (Kg. Lazar und sein Schwiegersohn </a:t>
            </a:r>
            <a:r>
              <a:rPr lang="de-DE" dirty="0" err="1">
                <a:latin typeface="Footlight MT Light" pitchFamily="18" charset="0"/>
              </a:rPr>
              <a:t>Vuk</a:t>
            </a:r>
            <a:r>
              <a:rPr lang="de-DE" dirty="0">
                <a:latin typeface="Footlight MT Light" pitchFamily="18" charset="0"/>
              </a:rPr>
              <a:t> </a:t>
            </a:r>
            <a:r>
              <a:rPr lang="de-DE" dirty="0" err="1">
                <a:latin typeface="Footlight MT Light" pitchFamily="18" charset="0"/>
              </a:rPr>
              <a:t>Brankovic</a:t>
            </a:r>
            <a:r>
              <a:rPr lang="de-DE" dirty="0">
                <a:latin typeface="Footlight MT Light" pitchFamily="18" charset="0"/>
              </a:rPr>
              <a:t>) </a:t>
            </a:r>
          </a:p>
          <a:p>
            <a:r>
              <a:rPr lang="de-DE" dirty="0">
                <a:latin typeface="Footlight MT Light" pitchFamily="18" charset="0"/>
              </a:rPr>
              <a:t>Bosnier (Kg. </a:t>
            </a:r>
            <a:r>
              <a:rPr lang="de-DE" dirty="0" err="1">
                <a:latin typeface="Footlight MT Light" pitchFamily="18" charset="0"/>
              </a:rPr>
              <a:t>Tvrtko</a:t>
            </a:r>
            <a:r>
              <a:rPr lang="de-DE" dirty="0">
                <a:latin typeface="Footlight MT Light" pitchFamily="18" charset="0"/>
              </a:rPr>
              <a:t> I.)</a:t>
            </a:r>
          </a:p>
          <a:p>
            <a:r>
              <a:rPr lang="de-DE" dirty="0">
                <a:latin typeface="Footlight MT Light" pitchFamily="18" charset="0"/>
              </a:rPr>
              <a:t> </a:t>
            </a:r>
          </a:p>
          <a:p>
            <a:r>
              <a:rPr lang="de-DE" dirty="0">
                <a:latin typeface="Footlight MT Light" pitchFamily="18" charset="0"/>
              </a:rPr>
              <a:t>gegen</a:t>
            </a:r>
          </a:p>
          <a:p>
            <a:endParaRPr lang="de-DE" dirty="0">
              <a:latin typeface="Footlight MT Light" pitchFamily="18" charset="0"/>
            </a:endParaRPr>
          </a:p>
          <a:p>
            <a:r>
              <a:rPr lang="de-DE" dirty="0">
                <a:latin typeface="Footlight MT Light" pitchFamily="18" charset="0"/>
              </a:rPr>
              <a:t>Osmanen (Sultan Murad I.)</a:t>
            </a:r>
          </a:p>
          <a:p>
            <a:endParaRPr lang="de-DE" dirty="0">
              <a:latin typeface="Footlight MT Light" pitchFamily="18" charset="0"/>
            </a:endParaRPr>
          </a:p>
          <a:p>
            <a:r>
              <a:rPr lang="de-DE" dirty="0">
                <a:latin typeface="Footlight MT Light" pitchFamily="18" charset="0"/>
              </a:rPr>
              <a:t>Beide Heerführer fallen</a:t>
            </a:r>
          </a:p>
          <a:p>
            <a:endParaRPr lang="de-DE" dirty="0">
              <a:latin typeface="Footlight MT Light" pitchFamily="18" charset="0"/>
            </a:endParaRPr>
          </a:p>
          <a:p>
            <a:r>
              <a:rPr lang="de-DE" dirty="0">
                <a:latin typeface="Footlight MT Light" pitchFamily="18" charset="0"/>
              </a:rPr>
              <a:t>Wer hat gewonnen?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35BEF520-6318-410B-B3B4-2CB854991AF4}"/>
              </a:ext>
            </a:extLst>
          </p:cNvPr>
          <p:cNvSpPr txBox="1"/>
          <p:nvPr/>
        </p:nvSpPr>
        <p:spPr>
          <a:xfrm>
            <a:off x="4499992" y="6259552"/>
            <a:ext cx="4722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/>
              <a:t>https://www.alamy.de/stockfoto-kartographie-historische-karten-mittelalter-balkan-14-jahrhundert-historisch-bulgarien-bulgarisch-serbien-serbisch-stefan-dusan-dushan-reich-furstentum-achaia-herzogtum-athen-konigreich-tessalonich-latein-griechisch-griechenland-venezianische-domane-genueser-besitz-venedig-genua-byzantinisches-reich-donau-konstantinopel-belgrad-beograd-tirnovo-naxos-mistra-schlacht-amselfeld-1389-nicopolis-1396-kreuzzug-osmanisches-reich-turkische-manner-sultan-murad-i-bejazid-i-agais-agais-karte-mittelalter-zusatzrechte-clearences-nicht-verfugbar-110769704.htm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 pitchFamily="18" charset="0"/>
              </a:rPr>
              <a:t>VI.) Schon wieder: Untergang des Abendlandes </a:t>
            </a:r>
            <a:br>
              <a:rPr lang="de-DE" sz="2800" dirty="0">
                <a:latin typeface="Footlight MT Light" pitchFamily="18" charset="0"/>
              </a:rPr>
            </a:br>
            <a:r>
              <a:rPr lang="de-DE" sz="2000" dirty="0">
                <a:latin typeface="Footlight MT Light" pitchFamily="18" charset="0"/>
              </a:rPr>
              <a:t>(diesmal: Osmanen auf dem Balkan)</a:t>
            </a:r>
            <a:br>
              <a:rPr lang="de-DE" sz="2000" dirty="0">
                <a:latin typeface="Footlight MT Light" pitchFamily="18" charset="0"/>
              </a:rPr>
            </a:br>
            <a:r>
              <a:rPr lang="de-DE" sz="2800" dirty="0">
                <a:latin typeface="Footlight MT Light" pitchFamily="18" charset="0"/>
              </a:rPr>
              <a:t>2.) Byzanz und die Türken</a:t>
            </a:r>
            <a:endParaRPr lang="de-DE" sz="2800" i="1" dirty="0">
              <a:latin typeface="Eurostile"/>
            </a:endParaRPr>
          </a:p>
        </p:txBody>
      </p:sp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1155700"/>
            <a:ext cx="6048375" cy="57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A792533A-C33A-4B55-84F4-67495BB85CB6}"/>
              </a:ext>
            </a:extLst>
          </p:cNvPr>
          <p:cNvSpPr txBox="1"/>
          <p:nvPr/>
        </p:nvSpPr>
        <p:spPr>
          <a:xfrm>
            <a:off x="4124197" y="6673334"/>
            <a:ext cx="350288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/>
              <a:t>https://commons.wikimedia.org/wiki/File:%C3%96stliches_Mittelmeer_1450_DE.svg?uselang=de</a:t>
            </a:r>
            <a:endParaRPr lang="de-DE" sz="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VI.) Schon wieder: Untergang des Abendlandes </a:t>
            </a:r>
            <a:br>
              <a:rPr lang="de-DE" sz="2800">
                <a:latin typeface="Footlight MT Light" pitchFamily="18" charset="0"/>
              </a:rPr>
            </a:br>
            <a:r>
              <a:rPr lang="de-DE" sz="2200">
                <a:latin typeface="Footlight MT Light" pitchFamily="18" charset="0"/>
              </a:rPr>
              <a:t>(diesmal: Osmanen auf dem Balkan)</a:t>
            </a:r>
            <a:br>
              <a:rPr lang="de-DE" sz="22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3.) Die Osmanen</a:t>
            </a:r>
            <a:endParaRPr lang="de-DE" sz="2800" i="1">
              <a:latin typeface="Eurostile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="" xmlns:a16="http://schemas.microsoft.com/office/drawing/2014/main" id="{30E90528-45B3-45DE-80A8-D30378122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1116013"/>
            <a:ext cx="6067425" cy="570547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="" xmlns:a16="http://schemas.microsoft.com/office/drawing/2014/main" id="{370A2C31-46FC-4CE2-9A5F-783E524125EF}"/>
              </a:ext>
            </a:extLst>
          </p:cNvPr>
          <p:cNvSpPr txBox="1"/>
          <p:nvPr/>
        </p:nvSpPr>
        <p:spPr>
          <a:xfrm>
            <a:off x="5148064" y="6634191"/>
            <a:ext cx="248978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u="sng" dirty="0"/>
              <a:t>https://commons.wikimedia.org/wiki/File:OttomanEmpireIn1683.png</a:t>
            </a:r>
            <a:endParaRPr lang="de-DE" sz="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 pitchFamily="18" charset="0"/>
              </a:rPr>
              <a:t>Bildnachweise</a:t>
            </a:r>
            <a:endParaRPr lang="de-DE" sz="2800" i="1" dirty="0">
              <a:latin typeface="Eurostile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="" xmlns:a16="http://schemas.microsoft.com/office/drawing/2014/main" id="{370A2C31-46FC-4CE2-9A5F-783E524125EF}"/>
              </a:ext>
            </a:extLst>
          </p:cNvPr>
          <p:cNvSpPr txBox="1"/>
          <p:nvPr/>
        </p:nvSpPr>
        <p:spPr>
          <a:xfrm>
            <a:off x="5076056" y="6673334"/>
            <a:ext cx="18473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600" dirty="0"/>
          </a:p>
        </p:txBody>
      </p:sp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F0E0AE99-77D2-49D0-A45B-40B1BD856231}"/>
              </a:ext>
            </a:extLst>
          </p:cNvPr>
          <p:cNvSpPr txBox="1"/>
          <p:nvPr/>
        </p:nvSpPr>
        <p:spPr>
          <a:xfrm>
            <a:off x="251520" y="1412776"/>
            <a:ext cx="871296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Footlight MT Light" panose="0204060206030A020304" pitchFamily="18" charset="0"/>
              </a:rPr>
              <a:t> </a:t>
            </a:r>
          </a:p>
          <a:p>
            <a:r>
              <a:rPr lang="de-DE" sz="1200" b="1" dirty="0">
                <a:latin typeface="Footlight MT Light" panose="0204060206030A020304" pitchFamily="18" charset="0"/>
              </a:rPr>
              <a:t>VL 10b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https://commons.wikimedia.org/wiki/File:Avignon,_Palais_des_Papes_by_JM_Rosier.jpg , Foto von J.M. </a:t>
            </a:r>
            <a:r>
              <a:rPr lang="de-DE" sz="1100" dirty="0" err="1">
                <a:latin typeface="Footlight MT Light" panose="0204060206030A020304" pitchFamily="18" charset="0"/>
              </a:rPr>
              <a:t>Rosier</a:t>
            </a:r>
            <a:endParaRPr lang="de-DE" sz="1100" dirty="0">
              <a:latin typeface="Footlight MT Light" panose="0204060206030A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https://commons.wikimedia.org/wiki/File:BNMsItal81Fol18RomeWidowed.jpg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https://commons.wikimedia.org/wiki/File:01_Cl%C3%A9ment_VI_(Fresque_de_la_chapelle_Saint-Martial_du_palais_des_papes).jpg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https://commons.wikimedia.org/wiki/File:Western_schism_1378-1417_de.svg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https://commons.wikimedia.org/wiki/File:1000_Jahr_Temperaturen-Vergleich.png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https://commons.wikimedia.org/wiki/File:M%C3%BCnden_Hochwasserst%C3%A4nde_Packhof.jpg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https://commons.wikimedia.org/wiki/File:Egyptian_plague_of_boils_in_the_Toggenburg_Bible.jpg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https://commons.wikimedia.org/wiki/File:Pestilence_spreading_1347-1351_europe.png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http://pest-in-europa.wikidot.com/die-symptome-und-behandlung-der-pest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https://upload.wikimedia.org/wikipedia/commons/1/19/Hinrichtung_von_Juden.JPG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https://doi.org/10.1371/journal.pone.0096513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https://commons.wikimedia.org/wiki/File:Einnahmen_Kirche_Pest.jpg?uselang=de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https://commons.wikimedia.org/wiki/File:DeathWatTylerFull.jpg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https://commons.wikimedia.org/wiki/File:K%C3%B6ln-Weberschlacht-1371.jpg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https://commons.wikimedia.org/wiki/File:Jacquerie_meaux.jpg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www.alamy.de/stockfoto-kartographie-historische-karten-mittelalter-balkan-14-jahrhundert-historisch-bulgarien-bulgarisch-serbien-serbisch-stefan-dusan-dushan-reich-furstentum-achaia-herzogtum-athen-konigreich-tessalonich-latein-griechisch-griechenland-venezianische-domane-genueser-besitz-venedig-genua-byzantinisches-reich-donau-konstantinopel-belgrad-beograd-tirnovo-naxos-mistra-schlacht-amselfeld-1389-nicopolis-1396-kreuzzug-osmanisches-reich-turkische-manner-sultan-murad-i-bejazid-i-agais-agais-karte-mittelalter-zusatzrechte-clearences-nicht-verfugbar-110769704.htm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https://commons.wikimedia.org/wiki/File:%C3%96stliches_Mittelmeer_1450_DE.svg?uselang=de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https://commons.wikimedia.org/wiki/File:OttomanEmpireIn1683.png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1160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el 1"/>
          <p:cNvSpPr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I.) Umstrittene Krise</a:t>
            </a:r>
            <a:br>
              <a:rPr lang="de-DE" sz="2800">
                <a:latin typeface="Footlight MT Light" pitchFamily="18" charset="0"/>
              </a:rPr>
            </a:br>
            <a:endParaRPr lang="de-DE" sz="2800" i="1">
              <a:latin typeface="Eurostile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187624" y="1556792"/>
            <a:ext cx="51845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Footlight MT Light" panose="0204060206030A020304" pitchFamily="18" charset="0"/>
              </a:rPr>
              <a:t>Ökonomische Krise</a:t>
            </a:r>
          </a:p>
          <a:p>
            <a:endParaRPr lang="de-DE" dirty="0">
              <a:latin typeface="Footlight MT Light" panose="0204060206030A020304" pitchFamily="18" charset="0"/>
            </a:endParaRPr>
          </a:p>
          <a:p>
            <a:r>
              <a:rPr lang="de-DE" dirty="0">
                <a:latin typeface="Footlight MT Light" panose="0204060206030A020304" pitchFamily="18" charset="0"/>
              </a:rPr>
              <a:t>Soziale Krise</a:t>
            </a:r>
          </a:p>
          <a:p>
            <a:endParaRPr lang="de-DE" dirty="0">
              <a:latin typeface="Footlight MT Light" panose="0204060206030A020304" pitchFamily="18" charset="0"/>
            </a:endParaRPr>
          </a:p>
          <a:p>
            <a:r>
              <a:rPr lang="de-DE" dirty="0">
                <a:latin typeface="Footlight MT Light" panose="0204060206030A020304" pitchFamily="18" charset="0"/>
              </a:rPr>
              <a:t>Krise der Philosophie</a:t>
            </a:r>
          </a:p>
          <a:p>
            <a:endParaRPr lang="de-DE" dirty="0">
              <a:latin typeface="Footlight MT Light" panose="0204060206030A020304" pitchFamily="18" charset="0"/>
            </a:endParaRPr>
          </a:p>
          <a:p>
            <a:r>
              <a:rPr lang="de-DE" dirty="0">
                <a:latin typeface="Footlight MT Light" panose="0204060206030A020304" pitchFamily="18" charset="0"/>
              </a:rPr>
              <a:t>Moralische Krise</a:t>
            </a:r>
          </a:p>
          <a:p>
            <a:endParaRPr lang="de-DE" dirty="0">
              <a:latin typeface="Footlight MT Light" panose="0204060206030A020304" pitchFamily="18" charset="0"/>
            </a:endParaRPr>
          </a:p>
          <a:p>
            <a:r>
              <a:rPr lang="de-DE" dirty="0">
                <a:latin typeface="Footlight MT Light" panose="0204060206030A020304" pitchFamily="18" charset="0"/>
              </a:rPr>
              <a:t>Kriege</a:t>
            </a:r>
          </a:p>
          <a:p>
            <a:endParaRPr lang="de-DE" dirty="0">
              <a:latin typeface="Footlight MT Light" panose="0204060206030A020304" pitchFamily="18" charset="0"/>
            </a:endParaRPr>
          </a:p>
          <a:p>
            <a:r>
              <a:rPr lang="de-DE" dirty="0">
                <a:latin typeface="Footlight MT Light" panose="0204060206030A020304" pitchFamily="18" charset="0"/>
              </a:rPr>
              <a:t>Aufstände</a:t>
            </a:r>
          </a:p>
          <a:p>
            <a:endParaRPr lang="de-DE" dirty="0">
              <a:latin typeface="Footlight MT Light" panose="0204060206030A020304" pitchFamily="18" charset="0"/>
            </a:endParaRPr>
          </a:p>
          <a:p>
            <a:r>
              <a:rPr lang="de-DE" dirty="0">
                <a:latin typeface="Footlight MT Light" panose="0204060206030A020304" pitchFamily="18" charset="0"/>
              </a:rPr>
              <a:t>Äußere Bedrohung</a:t>
            </a:r>
          </a:p>
          <a:p>
            <a:endParaRPr lang="de-DE" dirty="0">
              <a:latin typeface="Footlight MT Light" panose="0204060206030A020304" pitchFamily="18" charset="0"/>
            </a:endParaRPr>
          </a:p>
          <a:p>
            <a:r>
              <a:rPr lang="de-DE" dirty="0">
                <a:latin typeface="Footlight MT Light" panose="0204060206030A020304" pitchFamily="18" charset="0"/>
              </a:rPr>
              <a:t>Seuchen</a:t>
            </a:r>
          </a:p>
          <a:p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el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 pitchFamily="18" charset="0"/>
              </a:rPr>
              <a:t>II.) Problem der Seele: Avignon, Schisma und Sittenverfall</a:t>
            </a:r>
            <a:br>
              <a:rPr lang="de-DE" sz="2800" dirty="0">
                <a:latin typeface="Footlight MT Light" pitchFamily="18" charset="0"/>
              </a:rPr>
            </a:br>
            <a:r>
              <a:rPr lang="de-DE" sz="2800" dirty="0">
                <a:latin typeface="Footlight MT Light" pitchFamily="18" charset="0"/>
              </a:rPr>
              <a:t>1.) Die Kurie in Avignon</a:t>
            </a:r>
            <a:br>
              <a:rPr lang="de-DE" sz="2800" dirty="0">
                <a:latin typeface="Footlight MT Light" pitchFamily="18" charset="0"/>
              </a:rPr>
            </a:br>
            <a:endParaRPr lang="de-DE" sz="2800" i="1" dirty="0">
              <a:latin typeface="Eurostile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9688" y="1052736"/>
            <a:ext cx="275431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feld 1"/>
          <p:cNvSpPr txBox="1">
            <a:spLocks noChangeArrowheads="1"/>
          </p:cNvSpPr>
          <p:nvPr/>
        </p:nvSpPr>
        <p:spPr bwMode="auto">
          <a:xfrm>
            <a:off x="6443663" y="5445125"/>
            <a:ext cx="2763837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>
                <a:latin typeface="Footlight MT Light" pitchFamily="18" charset="0"/>
              </a:rPr>
              <a:t>Mittelalterliche Darstellung von Rom als Witwe in Schwarz, die den Verlust des Papsttums betrauert.</a:t>
            </a:r>
          </a:p>
        </p:txBody>
      </p:sp>
      <p:sp>
        <p:nvSpPr>
          <p:cNvPr id="33796" name="Textfeld 2"/>
          <p:cNvSpPr txBox="1">
            <a:spLocks noChangeArrowheads="1"/>
          </p:cNvSpPr>
          <p:nvPr/>
        </p:nvSpPr>
        <p:spPr bwMode="auto">
          <a:xfrm>
            <a:off x="323850" y="1700213"/>
            <a:ext cx="5761038" cy="438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1309 – 1377</a:t>
            </a:r>
          </a:p>
          <a:p>
            <a:pPr marL="342900" indent="-342900">
              <a:buFont typeface="Arial" charset="0"/>
              <a:buNone/>
            </a:pPr>
            <a:r>
              <a:rPr lang="de-DE" sz="2200">
                <a:latin typeface="Footlight MT Light" pitchFamily="18" charset="0"/>
              </a:rPr>
              <a:t>Die „babylonische Gefangenschaft“ der Päpste</a:t>
            </a:r>
          </a:p>
          <a:p>
            <a:pPr marL="342900" indent="-342900">
              <a:buFont typeface="Arial" charset="0"/>
              <a:buNone/>
            </a:pPr>
            <a:endParaRPr lang="de-DE" sz="2200">
              <a:latin typeface="Footlight MT Light" pitchFamily="18" charset="0"/>
            </a:endParaRPr>
          </a:p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Die Kurie als Verwaltungsapparat</a:t>
            </a:r>
          </a:p>
          <a:p>
            <a:pPr marL="342900" indent="-342900">
              <a:buFont typeface="Arial" charset="0"/>
              <a:buNone/>
            </a:pPr>
            <a:endParaRPr lang="de-DE" sz="2400">
              <a:latin typeface="Footlight MT Light" pitchFamily="18" charset="0"/>
            </a:endParaRPr>
          </a:p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Zentralismus und Fiskalismus</a:t>
            </a:r>
          </a:p>
          <a:p>
            <a:pPr marL="342900" indent="-342900">
              <a:buFont typeface="Arial" charset="0"/>
              <a:buNone/>
            </a:pPr>
            <a:endParaRPr lang="de-DE" sz="2400">
              <a:latin typeface="Footlight MT Light" pitchFamily="18" charset="0"/>
            </a:endParaRPr>
          </a:p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Neues Stellenbesetzungssystem </a:t>
            </a:r>
            <a:r>
              <a:rPr lang="de-DE" sz="2200">
                <a:latin typeface="Footlight MT Light" pitchFamily="18" charset="0"/>
              </a:rPr>
              <a:t>(Expektanzen)</a:t>
            </a:r>
          </a:p>
          <a:p>
            <a:pPr marL="342900" indent="-342900">
              <a:buFont typeface="Arial" charset="0"/>
              <a:buNone/>
            </a:pPr>
            <a:endParaRPr lang="de-DE" sz="2200">
              <a:latin typeface="Footlight MT Light" pitchFamily="18" charset="0"/>
            </a:endParaRPr>
          </a:p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Streit mit Ludwig dem Bayern</a:t>
            </a:r>
          </a:p>
          <a:p>
            <a:pPr marL="342900" indent="-342900">
              <a:buFont typeface="Arial" charset="0"/>
              <a:buNone/>
            </a:pPr>
            <a:endParaRPr lang="de-DE" sz="2400">
              <a:latin typeface="Footlight MT Light" pitchFamily="18" charset="0"/>
            </a:endParaRPr>
          </a:p>
          <a:p>
            <a:pPr marL="342900" indent="-342900"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Der theoretische Armutsstreit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B7B69998-9C27-4240-9631-2FEE605C3194}"/>
              </a:ext>
            </a:extLst>
          </p:cNvPr>
          <p:cNvSpPr txBox="1"/>
          <p:nvPr/>
        </p:nvSpPr>
        <p:spPr>
          <a:xfrm>
            <a:off x="6401924" y="5343722"/>
            <a:ext cx="280557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u="sng" dirty="0"/>
              <a:t>https://commons.wikimedia.org/wiki/File:BNMsItal81Fol18RomeWidowed.jpg</a:t>
            </a:r>
            <a:endParaRPr lang="de-DE" sz="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/>
          <p:cNvSpPr>
            <a:spLocks noGrp="1"/>
          </p:cNvSpPr>
          <p:nvPr>
            <p:ph type="title"/>
          </p:nvPr>
        </p:nvSpPr>
        <p:spPr>
          <a:xfrm>
            <a:off x="457200" y="269875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II.) Problem der Seele: Avignon, Schisma und Sittenverfall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 Der französische Einfluss</a:t>
            </a:r>
            <a:br>
              <a:rPr lang="de-DE" sz="2800">
                <a:latin typeface="Footlight MT Light" pitchFamily="18" charset="0"/>
              </a:rPr>
            </a:br>
            <a:endParaRPr lang="de-DE" sz="2800" i="1">
              <a:latin typeface="Eurostile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68313" y="1860550"/>
            <a:ext cx="8786812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2400">
                <a:latin typeface="Footlight MT Light" pitchFamily="18" charset="0"/>
              </a:rPr>
              <a:t>Avignon-Zeit: 111 von 134 Kardinälen sind Franzosen</a:t>
            </a:r>
          </a:p>
          <a:p>
            <a:endParaRPr lang="de-DE" sz="2400">
              <a:latin typeface="Footlight MT Light" pitchFamily="18" charset="0"/>
            </a:endParaRPr>
          </a:p>
          <a:p>
            <a:r>
              <a:rPr lang="de-DE" sz="2400">
                <a:latin typeface="Footlight MT Light" pitchFamily="18" charset="0"/>
              </a:rPr>
              <a:t>Päpstliche Politik: Lavieren zwischen Neapel, Sizilien und Ungarn</a:t>
            </a:r>
          </a:p>
          <a:p>
            <a:endParaRPr lang="de-DE" sz="2400">
              <a:latin typeface="Footlight MT Light" pitchFamily="18" charset="0"/>
            </a:endParaRPr>
          </a:p>
          <a:p>
            <a:r>
              <a:rPr lang="de-DE" sz="2400">
                <a:latin typeface="Footlight MT Light" pitchFamily="18" charset="0"/>
              </a:rPr>
              <a:t>Hauptgegner: Florenz, Mailand (Visconti)</a:t>
            </a:r>
          </a:p>
          <a:p>
            <a:endParaRPr lang="de-DE" sz="2400">
              <a:latin typeface="Footlight MT Light" pitchFamily="18" charset="0"/>
            </a:endParaRPr>
          </a:p>
          <a:p>
            <a:r>
              <a:rPr lang="de-DE" sz="2400">
                <a:latin typeface="Footlight MT Light" pitchFamily="18" charset="0"/>
              </a:rPr>
              <a:t>Kirchenstaat: instabil (Cola di Rienzo, †1354)</a:t>
            </a:r>
          </a:p>
          <a:p>
            <a:endParaRPr lang="de-DE" sz="2400">
              <a:latin typeface="Footlight MT Light" pitchFamily="18" charset="0"/>
            </a:endParaRPr>
          </a:p>
          <a:p>
            <a:r>
              <a:rPr lang="de-DE" sz="2400">
                <a:latin typeface="Footlight MT Light" pitchFamily="18" charset="0"/>
              </a:rPr>
              <a:t>Öffentliche Meinung: Dramatischer Ansehensverlust des Papsttums</a:t>
            </a:r>
          </a:p>
          <a:p>
            <a:r>
              <a:rPr lang="de-DE" sz="2400">
                <a:latin typeface="Footlight MT Light" pitchFamily="18" charset="0"/>
              </a:rPr>
              <a:t>                                    </a:t>
            </a:r>
          </a:p>
          <a:p>
            <a:r>
              <a:rPr lang="de-DE" sz="2400">
                <a:latin typeface="Footlight MT Light" pitchFamily="18" charset="0"/>
              </a:rPr>
              <a:t>Öffentliche Kritik: Rufe nach Reform und Satire (Teufelsbriefe)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el 1"/>
          <p:cNvSpPr>
            <a:spLocks noGrp="1"/>
          </p:cNvSpPr>
          <p:nvPr>
            <p:ph type="title"/>
          </p:nvPr>
        </p:nvSpPr>
        <p:spPr>
          <a:xfrm>
            <a:off x="457200" y="269875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II.) Problem der Seele: Avignon, Schisma und Sittenverfall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3.) Fast schon Renaissance: Clemens VI.</a:t>
            </a:r>
            <a:br>
              <a:rPr lang="de-DE" sz="2800">
                <a:latin typeface="Footlight MT Light" pitchFamily="18" charset="0"/>
              </a:rPr>
            </a:br>
            <a:endParaRPr lang="de-DE" sz="2800" i="1">
              <a:latin typeface="Eurostile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064" y="1217613"/>
            <a:ext cx="3889375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feld 1"/>
          <p:cNvSpPr txBox="1">
            <a:spLocks noChangeArrowheads="1"/>
          </p:cNvSpPr>
          <p:nvPr/>
        </p:nvSpPr>
        <p:spPr bwMode="auto">
          <a:xfrm>
            <a:off x="5228815" y="6265069"/>
            <a:ext cx="3889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>
                <a:latin typeface="Footlight MT Light" pitchFamily="18" charset="0"/>
              </a:rPr>
              <a:t>Papst Clemens VI. (Fresko von Matteo </a:t>
            </a:r>
            <a:r>
              <a:rPr lang="de-DE" dirty="0" err="1">
                <a:latin typeface="Footlight MT Light" pitchFamily="18" charset="0"/>
              </a:rPr>
              <a:t>Giovannetti</a:t>
            </a:r>
            <a:r>
              <a:rPr lang="de-DE" dirty="0">
                <a:latin typeface="Footlight MT Light" pitchFamily="18" charset="0"/>
              </a:rPr>
              <a:t> aus dem 14. Jahrhundert)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23850" y="1557338"/>
            <a:ext cx="4176713" cy="4627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de-DE" sz="2000">
                <a:latin typeface="Footlight MT Light" pitchFamily="18" charset="0"/>
              </a:rPr>
              <a:t>* um 1290 Corrèze, Frankreich</a:t>
            </a:r>
          </a:p>
          <a:p>
            <a:r>
              <a:rPr lang="de-DE" sz="2000">
                <a:latin typeface="Footlight MT Light" pitchFamily="18" charset="0"/>
              </a:rPr>
              <a:t>† 6. Dezember 1352 Avignon</a:t>
            </a:r>
          </a:p>
          <a:p>
            <a:endParaRPr lang="de-DE">
              <a:latin typeface="Footlight MT Light" pitchFamily="18" charset="0"/>
            </a:endParaRPr>
          </a:p>
          <a:p>
            <a:r>
              <a:rPr lang="de-DE" sz="2400">
                <a:latin typeface="Footlight MT Light" pitchFamily="18" charset="0"/>
              </a:rPr>
              <a:t>Papst 1342 - 1352 </a:t>
            </a:r>
          </a:p>
          <a:p>
            <a:endParaRPr lang="de-DE" sz="2400">
              <a:latin typeface="Footlight MT Light" pitchFamily="18" charset="0"/>
            </a:endParaRPr>
          </a:p>
          <a:p>
            <a:pPr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Exzessiver Nepotismus</a:t>
            </a:r>
          </a:p>
          <a:p>
            <a:pPr>
              <a:buFont typeface="Arial" charset="0"/>
              <a:buNone/>
            </a:pPr>
            <a:endParaRPr lang="de-DE" sz="2400">
              <a:latin typeface="Footlight MT Light" pitchFamily="18" charset="0"/>
            </a:endParaRPr>
          </a:p>
          <a:p>
            <a:pPr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Ausschweifende Feste</a:t>
            </a:r>
          </a:p>
          <a:p>
            <a:pPr>
              <a:buFont typeface="Arial" charset="0"/>
              <a:buNone/>
            </a:pPr>
            <a:endParaRPr lang="de-DE" sz="2400">
              <a:latin typeface="Footlight MT Light" pitchFamily="18" charset="0"/>
            </a:endParaRPr>
          </a:p>
          <a:p>
            <a:pPr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Bordellrechnungen für den Papst</a:t>
            </a:r>
          </a:p>
          <a:p>
            <a:pPr>
              <a:buFont typeface="Arial" charset="0"/>
              <a:buNone/>
            </a:pPr>
            <a:endParaRPr lang="de-DE" sz="2400">
              <a:latin typeface="Footlight MT Light" pitchFamily="18" charset="0"/>
            </a:endParaRPr>
          </a:p>
          <a:p>
            <a:pPr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Immerhin: Kein Judenverfolger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CD6FE010-C69C-496B-8618-BFF547B474AD}"/>
              </a:ext>
            </a:extLst>
          </p:cNvPr>
          <p:cNvSpPr txBox="1"/>
          <p:nvPr/>
        </p:nvSpPr>
        <p:spPr>
          <a:xfrm>
            <a:off x="5148064" y="6126569"/>
            <a:ext cx="3939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u="sng" dirty="0"/>
              <a:t>https://commons.wikimedia.org/wiki/File:01_Cl%C3%A9ment_VI_(Fresque_de_la_chapelle_Saint-Martial_du_palais_des_papes).jpg</a:t>
            </a:r>
            <a:endParaRPr lang="de-DE" sz="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el 1"/>
          <p:cNvSpPr>
            <a:spLocks noGrp="1"/>
          </p:cNvSpPr>
          <p:nvPr>
            <p:ph type="title"/>
          </p:nvPr>
        </p:nvSpPr>
        <p:spPr>
          <a:xfrm>
            <a:off x="457200" y="269875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II.) Problem der Seele: Avignon, Schisma und Sittenverfall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4.) Der Supergau: Das Schisma</a:t>
            </a:r>
            <a:br>
              <a:rPr lang="de-DE" sz="2800">
                <a:latin typeface="Footlight MT Light" pitchFamily="18" charset="0"/>
              </a:rPr>
            </a:br>
            <a:endParaRPr lang="de-DE" sz="2800" i="1">
              <a:latin typeface="Eurostile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1265238"/>
            <a:ext cx="7058025" cy="559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87313" y="1700213"/>
            <a:ext cx="2036762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>
                <a:latin typeface="Footlight MT Light" pitchFamily="18" charset="0"/>
              </a:rPr>
              <a:t>1378</a:t>
            </a:r>
          </a:p>
          <a:p>
            <a:r>
              <a:rPr lang="de-DE">
                <a:latin typeface="Footlight MT Light" pitchFamily="18" charset="0"/>
              </a:rPr>
              <a:t>Doppelwahl durch die Kardinäle</a:t>
            </a:r>
          </a:p>
          <a:p>
            <a:endParaRPr lang="de-DE">
              <a:latin typeface="Footlight MT Light" pitchFamily="18" charset="0"/>
            </a:endParaRPr>
          </a:p>
          <a:p>
            <a:endParaRPr lang="de-DE">
              <a:latin typeface="Footlight MT Light" pitchFamily="18" charset="0"/>
            </a:endParaRPr>
          </a:p>
          <a:p>
            <a:r>
              <a:rPr lang="de-DE">
                <a:latin typeface="Footlight MT Light" pitchFamily="18" charset="0"/>
              </a:rPr>
              <a:t>1409</a:t>
            </a:r>
          </a:p>
          <a:p>
            <a:r>
              <a:rPr lang="de-DE">
                <a:latin typeface="Footlight MT Light" pitchFamily="18" charset="0"/>
              </a:rPr>
              <a:t>Konzil von Pisa versemmelt die Beilegung</a:t>
            </a:r>
          </a:p>
          <a:p>
            <a:endParaRPr lang="de-DE">
              <a:latin typeface="Footlight MT Light" pitchFamily="18" charset="0"/>
            </a:endParaRPr>
          </a:p>
          <a:p>
            <a:endParaRPr lang="de-DE">
              <a:latin typeface="Footlight MT Light" pitchFamily="18" charset="0"/>
            </a:endParaRPr>
          </a:p>
          <a:p>
            <a:r>
              <a:rPr lang="de-DE">
                <a:latin typeface="Footlight MT Light" pitchFamily="18" charset="0"/>
              </a:rPr>
              <a:t>1414-18</a:t>
            </a:r>
          </a:p>
          <a:p>
            <a:r>
              <a:rPr lang="de-DE">
                <a:latin typeface="Footlight MT Light" pitchFamily="18" charset="0"/>
              </a:rPr>
              <a:t>Auf dem Konstanzer Konzil wird das Schisma beendet (1417)</a:t>
            </a:r>
            <a:r>
              <a:rPr lang="de-DE"/>
              <a:t>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76DF27D1-140C-4FCD-B9F2-77FBD5CB9CC4}"/>
              </a:ext>
            </a:extLst>
          </p:cNvPr>
          <p:cNvSpPr txBox="1"/>
          <p:nvPr/>
        </p:nvSpPr>
        <p:spPr>
          <a:xfrm>
            <a:off x="6325600" y="6673832"/>
            <a:ext cx="28184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u="sng" dirty="0"/>
              <a:t>https://commons.wikimedia.org/wiki/File:Western_schism_1378-1417_de.svg</a:t>
            </a:r>
            <a:endParaRPr lang="de-DE" sz="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el 1"/>
          <p:cNvSpPr>
            <a:spLocks noGrp="1"/>
          </p:cNvSpPr>
          <p:nvPr>
            <p:ph type="title"/>
          </p:nvPr>
        </p:nvSpPr>
        <p:spPr>
          <a:xfrm>
            <a:off x="457200" y="269875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III.) Problem des Magens: Hungersnöte, Naturkatastrophen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1.) Die kleine Eiszeit</a:t>
            </a:r>
            <a:br>
              <a:rPr lang="de-DE" sz="2800">
                <a:latin typeface="Footlight MT Light" pitchFamily="18" charset="0"/>
              </a:rPr>
            </a:br>
            <a:endParaRPr lang="de-DE" sz="2800" i="1">
              <a:latin typeface="Eurostile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ED979680-7309-4BCD-AECA-01D6DB7798FF}"/>
              </a:ext>
            </a:extLst>
          </p:cNvPr>
          <p:cNvSpPr txBox="1"/>
          <p:nvPr/>
        </p:nvSpPr>
        <p:spPr>
          <a:xfrm>
            <a:off x="4782909" y="5817969"/>
            <a:ext cx="693905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/>
              <a:t>https://commons.wikimedia.org/wiki/File:1000_Jahr_Temperaturen-Vergleich.png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B86BA0D0-E1F9-4EFA-B948-C95C32C69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357" y="1268760"/>
            <a:ext cx="6165105" cy="454920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82E49CE2-13D2-4C8F-A2DF-5D6EA41F6479}"/>
              </a:ext>
            </a:extLst>
          </p:cNvPr>
          <p:cNvSpPr txBox="1"/>
          <p:nvPr/>
        </p:nvSpPr>
        <p:spPr>
          <a:xfrm>
            <a:off x="1712933" y="6024989"/>
            <a:ext cx="6458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Footlight MT Light" panose="0204060206030A020304" pitchFamily="18" charset="0"/>
              </a:rPr>
              <a:t>Temperaturverlauf der letzten 1000 Jahre, rekonstruiert aus verschiedenen Quellen. </a:t>
            </a:r>
          </a:p>
          <a:p>
            <a:r>
              <a:rPr lang="de-DE" sz="1400" dirty="0">
                <a:latin typeface="Footlight MT Light" panose="0204060206030A020304" pitchFamily="18" charset="0"/>
              </a:rPr>
              <a:t>Die rote Linie markiert den rekonstruierten Verlauf in der nördlichen Hemisphäre</a:t>
            </a:r>
            <a:r>
              <a:rPr lang="de-DE" dirty="0"/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el 1"/>
          <p:cNvSpPr>
            <a:spLocks noGrp="1"/>
          </p:cNvSpPr>
          <p:nvPr>
            <p:ph type="title"/>
          </p:nvPr>
        </p:nvSpPr>
        <p:spPr>
          <a:xfrm>
            <a:off x="457200" y="269875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III.) Problem des Magens: Hungersnöte, Naturkatastrophen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 Missernten und Überschwemmungen</a:t>
            </a:r>
            <a:br>
              <a:rPr lang="de-DE" sz="2800">
                <a:latin typeface="Footlight MT Light" pitchFamily="18" charset="0"/>
              </a:rPr>
            </a:br>
            <a:endParaRPr lang="de-DE" sz="2800" i="1">
              <a:latin typeface="Eurostile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3738" y="1341438"/>
            <a:ext cx="4219575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feld 1"/>
          <p:cNvSpPr txBox="1">
            <a:spLocks noChangeArrowheads="1"/>
          </p:cNvSpPr>
          <p:nvPr/>
        </p:nvSpPr>
        <p:spPr bwMode="auto">
          <a:xfrm>
            <a:off x="6296025" y="2492375"/>
            <a:ext cx="266858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>
                <a:latin typeface="Footlight MT Light" pitchFamily="18" charset="0"/>
              </a:rPr>
              <a:t>Hochwassermarken am Packhof zu den Hochwassern in Hann. Münden am Zusammenfluss von Werra und Fulda zur Weser. Die oberste Markierung zum 24. Juli 1342 ist der Pegelstand des Magdalenenhochwassers.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98C987EB-9F06-4F4F-A820-F501C07729A1}"/>
              </a:ext>
            </a:extLst>
          </p:cNvPr>
          <p:cNvSpPr txBox="1"/>
          <p:nvPr/>
        </p:nvSpPr>
        <p:spPr>
          <a:xfrm>
            <a:off x="2714595" y="6711950"/>
            <a:ext cx="3581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u="sng" dirty="0"/>
              <a:t>https://commons.wikimedia.org/wiki/File:M%C3%BCnden_Hochwasserst%C3%A4nde_Packhof.jpg</a:t>
            </a:r>
          </a:p>
          <a:p>
            <a:endParaRPr lang="de-DE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el 1"/>
          <p:cNvSpPr>
            <a:spLocks noGrp="1"/>
          </p:cNvSpPr>
          <p:nvPr>
            <p:ph type="title"/>
          </p:nvPr>
        </p:nvSpPr>
        <p:spPr>
          <a:xfrm>
            <a:off x="457200" y="269875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IV.) Problem der Gesundheit: Die große Pest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1.) Krankheiten und Heilkunde im Mittelalter</a:t>
            </a:r>
            <a:br>
              <a:rPr lang="de-DE" sz="2800">
                <a:latin typeface="Footlight MT Light" pitchFamily="18" charset="0"/>
              </a:rPr>
            </a:br>
            <a:endParaRPr lang="de-DE" sz="2800" i="1">
              <a:latin typeface="Eurostile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19113" y="5303838"/>
            <a:ext cx="80438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dirty="0">
                <a:latin typeface="Footlight MT Light" pitchFamily="18" charset="0"/>
              </a:rPr>
              <a:t>Medizinische Autorität: immer noch Galen</a:t>
            </a:r>
          </a:p>
          <a:p>
            <a:r>
              <a:rPr lang="de-DE" sz="2000" dirty="0">
                <a:latin typeface="Footlight MT Light" pitchFamily="18" charset="0"/>
              </a:rPr>
              <a:t>Herrschende Lehre: Miasma-Lehre</a:t>
            </a:r>
          </a:p>
          <a:p>
            <a:r>
              <a:rPr lang="de-DE" sz="2000" dirty="0">
                <a:latin typeface="Footlight MT Light" pitchFamily="18" charset="0"/>
              </a:rPr>
              <a:t>Allheilmittel: Aderlass</a:t>
            </a:r>
          </a:p>
          <a:p>
            <a:r>
              <a:rPr lang="de-DE" sz="2000" dirty="0">
                <a:latin typeface="Footlight MT Light" pitchFamily="18" charset="0"/>
              </a:rPr>
              <a:t>Aber: während der großen Pest erste Ansätze zu wissenschaftlicher Medizin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="" xmlns:a16="http://schemas.microsoft.com/office/drawing/2014/main" id="{6A6A9D97-BAB1-44D1-AC58-D9BC03A3F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281" y="980728"/>
            <a:ext cx="5841438" cy="438107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="" xmlns:a16="http://schemas.microsoft.com/office/drawing/2014/main" id="{B46602B8-F238-44A6-8035-45465688B234}"/>
              </a:ext>
            </a:extLst>
          </p:cNvPr>
          <p:cNvSpPr txBox="1"/>
          <p:nvPr/>
        </p:nvSpPr>
        <p:spPr>
          <a:xfrm>
            <a:off x="4067944" y="5211505"/>
            <a:ext cx="35092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/>
              <a:t>https://commons.wikimedia.org/wiki/File:Egyptian_plague_of_boils_in_the_Toggenburg_Bible.jpg</a:t>
            </a:r>
            <a:endParaRPr lang="de-DE" sz="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779</Words>
  <Application>Microsoft Office PowerPoint</Application>
  <PresentationFormat>Bildschirmpräsentation (4:3)</PresentationFormat>
  <Paragraphs>214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Calibri</vt:lpstr>
      <vt:lpstr>Eurostile</vt:lpstr>
      <vt:lpstr>Footlight MT Light</vt:lpstr>
      <vt:lpstr>Larissa</vt:lpstr>
      <vt:lpstr>Europa im Mittelalter Grundzüge der mittelalterlichen Geschichte vom vorläufigen Ende des weströmischen Kaisertums 476 bis zur Entdeckung Amerikas 1492</vt:lpstr>
      <vt:lpstr>I.) Umstrittene Krise </vt:lpstr>
      <vt:lpstr>II.) Problem der Seele: Avignon, Schisma und Sittenverfall 1.) Die Kurie in Avignon </vt:lpstr>
      <vt:lpstr>II.) Problem der Seele: Avignon, Schisma und Sittenverfall 2.) Der französische Einfluss </vt:lpstr>
      <vt:lpstr>II.) Problem der Seele: Avignon, Schisma und Sittenverfall 3.) Fast schon Renaissance: Clemens VI. </vt:lpstr>
      <vt:lpstr>II.) Problem der Seele: Avignon, Schisma und Sittenverfall 4.) Der Supergau: Das Schisma </vt:lpstr>
      <vt:lpstr>III.) Problem des Magens: Hungersnöte, Naturkatastrophen 1.) Die kleine Eiszeit </vt:lpstr>
      <vt:lpstr>III.) Problem des Magens: Hungersnöte, Naturkatastrophen 2.) Missernten und Überschwemmungen </vt:lpstr>
      <vt:lpstr>IV.) Problem der Gesundheit: Die große Pest 1.) Krankheiten und Heilkunde im Mittelalter </vt:lpstr>
      <vt:lpstr>IV.) Problem der Gesundheit: Die große Pest 2.) Die große Pest (1347 ff) </vt:lpstr>
      <vt:lpstr>IV.) Problem der Gesundheit: Die große Pest 3.) Rationale und irrationale Gegenmaßnahmen </vt:lpstr>
      <vt:lpstr>IV.) Problem der Gesundheit: Die große Pest 4.) Die Folgen</vt:lpstr>
      <vt:lpstr>V.) Problem des Friedens: Soziale Unruhen 1.) Peasants Revolt 1381 </vt:lpstr>
      <vt:lpstr>V.) Problem des Friedens: Soziale Unruhen 2.) Weberaufstand</vt:lpstr>
      <vt:lpstr>V.) Problem des Friedens: Soziale Unruhen 3.) Jacquerie</vt:lpstr>
      <vt:lpstr>VI.) Schon wieder: Untergang des Abendlandes (diesmal: Osmanen auf dem Balkan) 1.) Der Balkan im 14. und 15. Jahrhundert</vt:lpstr>
      <vt:lpstr>VI.) Schon wieder: Untergang des Abendlandes  (diesmal: Osmanen auf dem Balkan) 2.) Byzanz und die Türken</vt:lpstr>
      <vt:lpstr>VI.) Schon wieder: Untergang des Abendlandes  (diesmal: Osmanen auf dem Balkan) 3.) Die Osmanen</vt:lpstr>
      <vt:lpstr>Bildnachweise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 Europa im Zeitalter des Investiturstreits Europa im Zeitalter des Investiturstreits von der Syndode von Stri bis zum Wormser Konkordat 1046 -1122</dc:title>
  <dc:creator>admin</dc:creator>
  <cp:lastModifiedBy>Standard</cp:lastModifiedBy>
  <cp:revision>415</cp:revision>
  <cp:lastPrinted>2018-12-18T09:52:56Z</cp:lastPrinted>
  <dcterms:created xsi:type="dcterms:W3CDTF">2017-04-18T11:03:37Z</dcterms:created>
  <dcterms:modified xsi:type="dcterms:W3CDTF">2021-03-14T23:06:28Z</dcterms:modified>
</cp:coreProperties>
</file>