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snapToObjects="1">
      <p:cViewPr varScale="1">
        <p:scale>
          <a:sx n="54" d="100"/>
          <a:sy n="54" d="100"/>
        </p:scale>
        <p:origin x="7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3" name="Lini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14" name="Titeltext"/>
          <p:cNvSpPr txBox="1">
            <a:spLocks noGrp="1"/>
          </p:cNvSpPr>
          <p:nvPr>
            <p:ph type="title"/>
          </p:nvPr>
        </p:nvSpPr>
        <p:spPr>
          <a:xfrm>
            <a:off x="952500" y="4229100"/>
            <a:ext cx="22479000" cy="2857500"/>
          </a:xfrm>
          <a:prstGeom prst="rect">
            <a:avLst/>
          </a:prstGeom>
        </p:spPr>
        <p:txBody>
          <a:bodyPr anchor="b"/>
          <a:lstStyle/>
          <a:p>
            <a:r>
              <a:t>Titeltext</a:t>
            </a:r>
          </a:p>
        </p:txBody>
      </p:sp>
      <p:sp>
        <p:nvSpPr>
          <p:cNvPr id="15" name="Textebene 1…"/>
          <p:cNvSpPr txBox="1">
            <a:spLocks noGrp="1"/>
          </p:cNvSpPr>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16" name="Foliennummer"/>
          <p:cNvSpPr txBox="1">
            <a:spLocks noGrp="1"/>
          </p:cNvSpPr>
          <p:nvPr>
            <p:ph type="sldNum" sz="quarter" idx="2"/>
          </p:nvPr>
        </p:nvSpPr>
        <p:spPr>
          <a:xfrm>
            <a:off x="22898099" y="12319000"/>
            <a:ext cx="419101"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9" name="–Christian Bauer"/>
          <p:cNvSpPr txBox="1">
            <a:spLocks noGrp="1"/>
          </p:cNvSpPr>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sz="4200" i="1">
                <a:solidFill>
                  <a:srgbClr val="9D9D9D"/>
                </a:solidFill>
              </a:defRPr>
            </a:lvl1pPr>
          </a:lstStyle>
          <a:p>
            <a:r>
              <a:t>–Christian Bauer</a:t>
            </a:r>
          </a:p>
        </p:txBody>
      </p:sp>
      <p:sp>
        <p:nvSpPr>
          <p:cNvPr id="100" name="„Zitat hier eingeben.“"/>
          <p:cNvSpPr txBox="1">
            <a:spLocks noGrp="1"/>
          </p:cNvSpPr>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r>
              <a:t>„Zitat hier eingeben.“ </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8" name="142761833_2880x1921.jpeg"/>
          <p:cNvSpPr>
            <a:spLocks noGrp="1"/>
          </p:cNvSpPr>
          <p:nvPr>
            <p:ph type="pic" idx="21"/>
          </p:nvPr>
        </p:nvSpPr>
        <p:spPr>
          <a:xfrm>
            <a:off x="0" y="-876300"/>
            <a:ext cx="24384000" cy="16264467"/>
          </a:xfrm>
          <a:prstGeom prst="rect">
            <a:avLst/>
          </a:prstGeom>
        </p:spPr>
        <p:txBody>
          <a:bodyPr lIns="91439" tIns="45719" rIns="91439" bIns="45719" anchor="t">
            <a:noAutofit/>
          </a:bodyPr>
          <a:lstStyle/>
          <a:p>
            <a:endParaRPr/>
          </a:p>
        </p:txBody>
      </p:sp>
      <p:sp>
        <p:nvSpPr>
          <p:cNvPr id="10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3" name="Bild"/>
          <p:cNvSpPr>
            <a:spLocks noGrp="1"/>
          </p:cNvSpPr>
          <p:nvPr>
            <p:ph type="pic" idx="21"/>
          </p:nvPr>
        </p:nvSpPr>
        <p:spPr>
          <a:xfrm>
            <a:off x="927100" y="-1765300"/>
            <a:ext cx="22529800" cy="15019865"/>
          </a:xfrm>
          <a:prstGeom prst="rect">
            <a:avLst/>
          </a:prstGeom>
          <a:ln w="9525">
            <a:round/>
          </a:ln>
        </p:spPr>
        <p:txBody>
          <a:bodyPr lIns="91439" tIns="45719" rIns="91439" bIns="45719" anchor="t">
            <a:noAutofit/>
          </a:bodyPr>
          <a:lstStyle/>
          <a:p>
            <a:endParaRPr/>
          </a:p>
        </p:txBody>
      </p:sp>
      <p:sp>
        <p:nvSpPr>
          <p:cNvPr id="24" name="Titeltext"/>
          <p:cNvSpPr txBox="1">
            <a:spLocks noGrp="1"/>
          </p:cNvSpPr>
          <p:nvPr>
            <p:ph type="title"/>
          </p:nvPr>
        </p:nvSpPr>
        <p:spPr>
          <a:xfrm>
            <a:off x="952500" y="9982200"/>
            <a:ext cx="22479000" cy="1574800"/>
          </a:xfrm>
          <a:prstGeom prst="rect">
            <a:avLst/>
          </a:prstGeom>
        </p:spPr>
        <p:txBody>
          <a:bodyPr anchor="b"/>
          <a:lstStyle/>
          <a:p>
            <a:r>
              <a:t>Titeltext</a:t>
            </a:r>
          </a:p>
        </p:txBody>
      </p:sp>
      <p:sp>
        <p:nvSpPr>
          <p:cNvPr id="25" name="Textebene 1…"/>
          <p:cNvSpPr txBox="1">
            <a:spLocks noGrp="1"/>
          </p:cNvSpPr>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2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3" name="Titeltext"/>
          <p:cNvSpPr txBox="1">
            <a:spLocks noGrp="1"/>
          </p:cNvSpPr>
          <p:nvPr>
            <p:ph type="title"/>
          </p:nvPr>
        </p:nvSpPr>
        <p:spPr>
          <a:xfrm>
            <a:off x="952500" y="5435600"/>
            <a:ext cx="22479000" cy="2857500"/>
          </a:xfrm>
          <a:prstGeom prst="rect">
            <a:avLst/>
          </a:prstGeom>
        </p:spPr>
        <p:txBody>
          <a:bodyPr/>
          <a:lstStyle/>
          <a:p>
            <a:r>
              <a:t>Titeltext</a:t>
            </a:r>
          </a:p>
        </p:txBody>
      </p:sp>
      <p:sp>
        <p:nvSpPr>
          <p:cNvPr id="3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41" name="Bild"/>
          <p:cNvSpPr>
            <a:spLocks noGrp="1"/>
          </p:cNvSpPr>
          <p:nvPr>
            <p:ph type="pic" idx="21"/>
          </p:nvPr>
        </p:nvSpPr>
        <p:spPr>
          <a:xfrm>
            <a:off x="12623800" y="-1346200"/>
            <a:ext cx="10928468" cy="16319500"/>
          </a:xfrm>
          <a:prstGeom prst="rect">
            <a:avLst/>
          </a:prstGeom>
          <a:ln w="9525">
            <a:round/>
          </a:ln>
        </p:spPr>
        <p:txBody>
          <a:bodyPr lIns="91439" tIns="45719" rIns="91439" bIns="45719" anchor="t">
            <a:noAutofit/>
          </a:bodyPr>
          <a:lstStyle/>
          <a:p>
            <a:endParaRPr/>
          </a:p>
        </p:txBody>
      </p:sp>
      <p:sp>
        <p:nvSpPr>
          <p:cNvPr id="42" name="Titeltext"/>
          <p:cNvSpPr txBox="1">
            <a:spLocks noGrp="1"/>
          </p:cNvSpPr>
          <p:nvPr>
            <p:ph type="title"/>
          </p:nvPr>
        </p:nvSpPr>
        <p:spPr>
          <a:xfrm>
            <a:off x="952500" y="3378200"/>
            <a:ext cx="10934700" cy="8534400"/>
          </a:xfrm>
          <a:prstGeom prst="rect">
            <a:avLst/>
          </a:prstGeom>
        </p:spPr>
        <p:txBody>
          <a:bodyPr anchor="t"/>
          <a:lstStyle/>
          <a:p>
            <a:r>
              <a:t>Titeltext</a:t>
            </a:r>
          </a:p>
        </p:txBody>
      </p:sp>
      <p:sp>
        <p:nvSpPr>
          <p:cNvPr id="43" name="Textebene 1…"/>
          <p:cNvSpPr txBox="1">
            <a:spLocks noGrp="1"/>
          </p:cNvSpPr>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4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51" name="Lini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52" name="Titeltext"/>
          <p:cNvSpPr txBox="1">
            <a:spLocks noGrp="1"/>
          </p:cNvSpPr>
          <p:nvPr>
            <p:ph type="title"/>
          </p:nvPr>
        </p:nvSpPr>
        <p:spPr>
          <a:prstGeom prst="rect">
            <a:avLst/>
          </a:prstGeom>
        </p:spPr>
        <p:txBody>
          <a:bodyPr/>
          <a:lstStyle/>
          <a:p>
            <a:r>
              <a:t>Titeltext</a:t>
            </a: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6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61" name="Titeltext"/>
          <p:cNvSpPr txBox="1">
            <a:spLocks noGrp="1"/>
          </p:cNvSpPr>
          <p:nvPr>
            <p:ph type="title"/>
          </p:nvPr>
        </p:nvSpPr>
        <p:spPr>
          <a:prstGeom prst="rect">
            <a:avLst/>
          </a:prstGeom>
        </p:spPr>
        <p:txBody>
          <a:bodyPr/>
          <a:lstStyle/>
          <a:p>
            <a:r>
              <a:t>Titeltext</a:t>
            </a:r>
          </a:p>
        </p:txBody>
      </p:sp>
      <p:sp>
        <p:nvSpPr>
          <p:cNvPr id="62" name="Textebene 1…"/>
          <p:cNvSpPr txBox="1">
            <a:spLocks noGrp="1"/>
          </p:cNvSpPr>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6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7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71" name="Bild"/>
          <p:cNvSpPr>
            <a:spLocks noGrp="1"/>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endParaRPr/>
          </a:p>
        </p:txBody>
      </p:sp>
      <p:sp>
        <p:nvSpPr>
          <p:cNvPr id="72" name="Titeltext"/>
          <p:cNvSpPr txBox="1">
            <a:spLocks noGrp="1"/>
          </p:cNvSpPr>
          <p:nvPr>
            <p:ph type="title"/>
          </p:nvPr>
        </p:nvSpPr>
        <p:spPr>
          <a:prstGeom prst="rect">
            <a:avLst/>
          </a:prstGeom>
        </p:spPr>
        <p:txBody>
          <a:bodyPr/>
          <a:lstStyle/>
          <a:p>
            <a:r>
              <a:t>Titeltext</a:t>
            </a:r>
          </a:p>
        </p:txBody>
      </p:sp>
      <p:sp>
        <p:nvSpPr>
          <p:cNvPr id="73" name="Textebene 1…"/>
          <p:cNvSpPr txBox="1">
            <a:spLocks noGrp="1"/>
          </p:cNvSpPr>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r>
              <a:t>Textebene 1</a:t>
            </a:r>
          </a:p>
          <a:p>
            <a:pPr lvl="1"/>
            <a:r>
              <a:t>Textebene 2</a:t>
            </a:r>
          </a:p>
          <a:p>
            <a:pPr lvl="2"/>
            <a:r>
              <a:t>Textebene 3</a:t>
            </a:r>
          </a:p>
          <a:p>
            <a:pPr lvl="3"/>
            <a:r>
              <a:t>Textebene 4</a:t>
            </a:r>
          </a:p>
          <a:p>
            <a:pPr lvl="4"/>
            <a:r>
              <a:t>Textebene 5</a:t>
            </a: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81" name="Textebene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8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9" name="Bild"/>
          <p:cNvSpPr>
            <a:spLocks noGrp="1"/>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endParaRPr/>
          </a:p>
        </p:txBody>
      </p:sp>
      <p:sp>
        <p:nvSpPr>
          <p:cNvPr id="90" name="Bild"/>
          <p:cNvSpPr>
            <a:spLocks noGrp="1"/>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endParaRPr/>
          </a:p>
        </p:txBody>
      </p:sp>
      <p:sp>
        <p:nvSpPr>
          <p:cNvPr id="91" name="Bild"/>
          <p:cNvSpPr>
            <a:spLocks noGrp="1"/>
          </p:cNvSpPr>
          <p:nvPr>
            <p:ph type="pic" idx="23"/>
          </p:nvPr>
        </p:nvSpPr>
        <p:spPr>
          <a:xfrm>
            <a:off x="736600" y="-1397000"/>
            <a:ext cx="11855474" cy="17703800"/>
          </a:xfrm>
          <a:prstGeom prst="rect">
            <a:avLst/>
          </a:prstGeom>
          <a:ln w="9525">
            <a:round/>
          </a:ln>
        </p:spPr>
        <p:txBody>
          <a:bodyPr lIns="91439" tIns="45719" rIns="91439" bIns="45719" anchor="t">
            <a:noAutofit/>
          </a:bodyPr>
          <a:lstStyle/>
          <a:p>
            <a:endParaRPr/>
          </a:p>
        </p:txBody>
      </p:sp>
      <p:sp>
        <p:nvSpPr>
          <p:cNvPr id="9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Lini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i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extebene 1…"/>
          <p:cNvSpPr txBox="1">
            <a:spLocks noGrp="1"/>
          </p:cNvSpPr>
          <p:nvPr>
            <p:ph type="body" idx="1"/>
          </p:nvPr>
        </p:nvSpPr>
        <p:spPr>
          <a:xfrm>
            <a:off x="952500" y="1384300"/>
            <a:ext cx="22479000" cy="1094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Textebene 1</a:t>
            </a:r>
          </a:p>
          <a:p>
            <a:pPr lvl="1"/>
            <a:r>
              <a:t>Textebene 2</a:t>
            </a:r>
          </a:p>
          <a:p>
            <a:pPr lvl="2"/>
            <a:r>
              <a:t>Textebene 3</a:t>
            </a:r>
          </a:p>
          <a:p>
            <a:pPr lvl="3"/>
            <a:r>
              <a:t>Textebene 4</a:t>
            </a:r>
          </a:p>
          <a:p>
            <a:pPr lvl="4"/>
            <a:r>
              <a:t>Textebene 5</a:t>
            </a:r>
          </a:p>
        </p:txBody>
      </p:sp>
      <p:sp>
        <p:nvSpPr>
          <p:cNvPr id="5" name="Titeltext"/>
          <p:cNvSpPr txBox="1">
            <a:spLocks noGrp="1"/>
          </p:cNvSpPr>
          <p:nvPr>
            <p:ph type="title"/>
          </p:nvPr>
        </p:nvSpPr>
        <p:spPr>
          <a:xfrm>
            <a:off x="952500" y="838200"/>
            <a:ext cx="22479000" cy="267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Titeltext</a:t>
            </a:r>
          </a:p>
        </p:txBody>
      </p:sp>
      <p:sp>
        <p:nvSpPr>
          <p:cNvPr id="6" name="Foliennummer"/>
          <p:cNvSpPr txBox="1">
            <a:spLocks noGrp="1"/>
          </p:cNvSpPr>
          <p:nvPr>
            <p:ph type="sldNum" sz="quarter" idx="2"/>
          </p:nvPr>
        </p:nvSpPr>
        <p:spPr>
          <a:xfrm>
            <a:off x="22923499" y="12319000"/>
            <a:ext cx="419101"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image" Target="../media/image20.ti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0.t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Die große Verfolgung der Christen in tetrarchischer Zeit"/>
          <p:cNvSpPr txBox="1">
            <a:spLocks noGrp="1"/>
          </p:cNvSpPr>
          <p:nvPr>
            <p:ph type="title"/>
          </p:nvPr>
        </p:nvSpPr>
        <p:spPr>
          <a:xfrm>
            <a:off x="1266263" y="764080"/>
            <a:ext cx="22479000" cy="1574801"/>
          </a:xfrm>
          <a:prstGeom prst="rect">
            <a:avLst/>
          </a:prstGeom>
        </p:spPr>
        <p:txBody>
          <a:bodyPr>
            <a:normAutofit fontScale="90000"/>
          </a:bodyPr>
          <a:lstStyle>
            <a:lvl1pPr defTabSz="561340">
              <a:defRPr sz="5916"/>
            </a:lvl1pPr>
          </a:lstStyle>
          <a:p>
            <a:r>
              <a:rPr dirty="0"/>
              <a:t>Die </a:t>
            </a:r>
            <a:r>
              <a:rPr dirty="0" err="1"/>
              <a:t>große</a:t>
            </a:r>
            <a:r>
              <a:rPr lang="de-DE" dirty="0" err="1"/>
              <a:t>e</a:t>
            </a:r>
            <a:r>
              <a:rPr dirty="0"/>
              <a:t> </a:t>
            </a:r>
            <a:r>
              <a:rPr dirty="0" err="1"/>
              <a:t>Verfolgung</a:t>
            </a:r>
            <a:r>
              <a:rPr dirty="0"/>
              <a:t> der Christen </a:t>
            </a:r>
            <a:r>
              <a:rPr lang="de-DE" dirty="0"/>
              <a:t>in</a:t>
            </a:r>
            <a:r>
              <a:rPr dirty="0"/>
              <a:t> </a:t>
            </a:r>
            <a:r>
              <a:rPr dirty="0" err="1"/>
              <a:t>tetrarchischer</a:t>
            </a:r>
            <a:r>
              <a:rPr dirty="0"/>
              <a:t> Zeit</a:t>
            </a:r>
          </a:p>
        </p:txBody>
      </p:sp>
      <p:sp>
        <p:nvSpPr>
          <p:cNvPr id="126" name="Die Motivation Diokletians zur Christenverfolgung"/>
          <p:cNvSpPr txBox="1">
            <a:spLocks noGrp="1"/>
          </p:cNvSpPr>
          <p:nvPr>
            <p:ph type="body" sz="quarter" idx="1"/>
          </p:nvPr>
        </p:nvSpPr>
        <p:spPr>
          <a:xfrm>
            <a:off x="5738812" y="2338881"/>
            <a:ext cx="12906376" cy="863601"/>
          </a:xfrm>
          <a:prstGeom prst="rect">
            <a:avLst/>
          </a:prstGeom>
        </p:spPr>
        <p:txBody>
          <a:bodyPr/>
          <a:lstStyle>
            <a:lvl1pPr algn="ctr">
              <a:defRPr sz="3400"/>
            </a:lvl1pPr>
          </a:lstStyle>
          <a:p>
            <a:r>
              <a:rPr dirty="0"/>
              <a:t>Die Motivation </a:t>
            </a:r>
            <a:r>
              <a:rPr dirty="0" err="1"/>
              <a:t>Diokletians</a:t>
            </a:r>
            <a:r>
              <a:rPr dirty="0"/>
              <a:t> </a:t>
            </a:r>
            <a:r>
              <a:rPr dirty="0" err="1"/>
              <a:t>zur</a:t>
            </a:r>
            <a:r>
              <a:rPr dirty="0"/>
              <a:t> </a:t>
            </a:r>
            <a:r>
              <a:rPr dirty="0" err="1"/>
              <a:t>Christenverfolgung</a:t>
            </a:r>
            <a:endParaRPr dirty="0"/>
          </a:p>
        </p:txBody>
      </p:sp>
      <p:sp>
        <p:nvSpPr>
          <p:cNvPr id="127" name="Brückenkurs „Rom und die Christen“…"/>
          <p:cNvSpPr txBox="1"/>
          <p:nvPr/>
        </p:nvSpPr>
        <p:spPr>
          <a:xfrm>
            <a:off x="920750" y="11529095"/>
            <a:ext cx="14846300" cy="1732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defTabSz="457200">
              <a:defRPr sz="2400">
                <a:solidFill>
                  <a:srgbClr val="5B5854"/>
                </a:solidFill>
                <a:uFill>
                  <a:solidFill>
                    <a:srgbClr val="000000"/>
                  </a:solidFill>
                </a:uFill>
              </a:defRPr>
            </a:pPr>
            <a:r>
              <a:rPr lang="de-DE" dirty="0"/>
              <a:t>Brückenkurs: Die Spätantike</a:t>
            </a:r>
            <a:endParaRPr dirty="0"/>
          </a:p>
          <a:p>
            <a:pPr algn="l" defTabSz="457200">
              <a:defRPr sz="2400">
                <a:solidFill>
                  <a:srgbClr val="5B5854"/>
                </a:solidFill>
              </a:defRPr>
            </a:pPr>
            <a:r>
              <a:rPr lang="de-DE" dirty="0"/>
              <a:t>WS</a:t>
            </a:r>
            <a:r>
              <a:rPr dirty="0"/>
              <a:t> 2021</a:t>
            </a:r>
            <a:r>
              <a:rPr lang="de-DE" dirty="0"/>
              <a:t>/22</a:t>
            </a:r>
            <a:endParaRPr dirty="0"/>
          </a:p>
          <a:p>
            <a:pPr algn="l" defTabSz="457200">
              <a:defRPr sz="2400">
                <a:solidFill>
                  <a:srgbClr val="5B5854"/>
                </a:solidFill>
              </a:defRPr>
            </a:pPr>
            <a:r>
              <a:rPr dirty="0"/>
              <a:t>Dr. Timo </a:t>
            </a:r>
            <a:r>
              <a:rPr dirty="0" err="1"/>
              <a:t>Klär</a:t>
            </a:r>
            <a:endParaRPr dirty="0"/>
          </a:p>
        </p:txBody>
      </p:sp>
      <p:pic>
        <p:nvPicPr>
          <p:cNvPr id="129" name="Bild" descr="Bil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65183" y="3081752"/>
            <a:ext cx="14481159" cy="8447343"/>
          </a:xfrm>
          <a:prstGeom prst="rect">
            <a:avLst/>
          </a:prstGeom>
          <a:ln w="12700">
            <a:miter lim="400000"/>
          </a:ln>
        </p:spPr>
      </p:pic>
      <p:pic>
        <p:nvPicPr>
          <p:cNvPr id="2" name="Audio Recording 17.10.2021, 16:38:35" descr="Audio Recording 17.10.2021, 16:38:35">
            <a:hlinkClick r:id="" action="ppaction://media"/>
            <a:extLst>
              <a:ext uri="{FF2B5EF4-FFF2-40B4-BE49-F238E27FC236}">
                <a16:creationId xmlns:a16="http://schemas.microsoft.com/office/drawing/2014/main" id="{71D3308C-0651-9C44-8A69-098B225EEB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00325" y="6829425"/>
            <a:ext cx="1454150" cy="145415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3801924" y="5459344"/>
            <a:ext cx="8413421" cy="5182753"/>
          </a:xfrm>
          <a:prstGeom prst="rect">
            <a:avLst/>
          </a:prstGeom>
          <a:ln w="12700">
            <a:miter lim="400000"/>
          </a:ln>
        </p:spPr>
      </p:pic>
      <p:sp>
        <p:nvSpPr>
          <p:cNvPr id="180" name="II. Die Motive der Christenverfolgung in Der Forschung"/>
          <p:cNvSpPr txBox="1">
            <a:spLocks noGrp="1"/>
          </p:cNvSpPr>
          <p:nvPr>
            <p:ph type="title"/>
          </p:nvPr>
        </p:nvSpPr>
        <p:spPr>
          <a:xfrm>
            <a:off x="941771" y="192087"/>
            <a:ext cx="23333076" cy="4010026"/>
          </a:xfrm>
          <a:prstGeom prst="rect">
            <a:avLst/>
          </a:prstGeom>
        </p:spPr>
        <p:txBody>
          <a:bodyPr/>
          <a:lstStyle/>
          <a:p>
            <a:pPr algn="ctr"/>
            <a:endParaRPr/>
          </a:p>
          <a:p>
            <a:pPr algn="ctr"/>
            <a:r>
              <a:t>II. Die Motive der Christenverfolgung in Der Forschung</a:t>
            </a:r>
          </a:p>
        </p:txBody>
      </p:sp>
      <p:sp>
        <p:nvSpPr>
          <p:cNvPr id="181" name="Diokletians Absicht des Christengesetzes: Schutz der zweiten Tetrarchie vor ihrer Aushöhlung der religiösen Grundlage schützen sollen (Karl Heinz Schwarte, Dokletians Christengesetz, in: Rosemarie Günther/Stefan Rebenich (Hrsg.), E fontibus haurire. Beit"/>
          <p:cNvSpPr txBox="1">
            <a:spLocks noGrp="1"/>
          </p:cNvSpPr>
          <p:nvPr>
            <p:ph type="body" sz="half" idx="1"/>
          </p:nvPr>
        </p:nvSpPr>
        <p:spPr>
          <a:xfrm>
            <a:off x="259612" y="5411405"/>
            <a:ext cx="13323932" cy="5278924"/>
          </a:xfrm>
          <a:prstGeom prst="rect">
            <a:avLst/>
          </a:prstGeom>
        </p:spPr>
        <p:txBody>
          <a:bodyPr>
            <a:normAutofit lnSpcReduction="10000"/>
          </a:bodyPr>
          <a:lstStyle/>
          <a:p>
            <a:pPr marL="313082" indent="-313082" defTabSz="495300">
              <a:lnSpc>
                <a:spcPct val="100000"/>
              </a:lnSpc>
              <a:spcBef>
                <a:spcPts val="2700"/>
              </a:spcBef>
              <a:buClr>
                <a:srgbClr val="BEBEBE"/>
              </a:buClr>
              <a:buSzPct val="125000"/>
              <a:buChar char="•"/>
              <a:defRPr sz="2520"/>
            </a:pPr>
            <a:r>
              <a:t>Diokletians Absicht des Christengesetzes: Schutz der zweiten Tetrarchie vor </a:t>
            </a:r>
            <a:r>
              <a:rPr i="1"/>
              <a:t>ihrer Aushöhlung der religiösen Grundlage</a:t>
            </a:r>
            <a:r>
              <a:t> schützen sollen (Karl Heinz Schwarte, Dokletians Christengesetz, in: Rosemarie Günther/Stefan Rebenich (Hrsg.), E fontibus haurire. Beiträge zur römischen Geschichte und ihren Hilfswissenschaften. Heinrich Chantraine zum 65. Geburtstag, Paderborn 1994, S. 240). </a:t>
            </a:r>
          </a:p>
          <a:p>
            <a:pPr marL="313082" indent="-313082" defTabSz="495300">
              <a:lnSpc>
                <a:spcPct val="100000"/>
              </a:lnSpc>
              <a:spcBef>
                <a:spcPts val="2700"/>
              </a:spcBef>
              <a:buClr>
                <a:srgbClr val="BEBEBE"/>
              </a:buClr>
              <a:buSzPct val="125000"/>
              <a:buChar char="•"/>
              <a:defRPr sz="2520"/>
            </a:pPr>
            <a:r>
              <a:t>Für Christen geplantes freiwilliges Abdanken der Kaiser ein Problem, der daraus resultierende Zusammenbruch der christlichen Vorstellung des Gottesgnadentums habe </a:t>
            </a:r>
            <a:r>
              <a:rPr i="1"/>
              <a:t>die Kluft zwischen christlichem Glauben und römischer Herrschertheologie</a:t>
            </a:r>
            <a:r>
              <a:rPr sz="559" i="1" baseline="89288"/>
              <a:t>4</a:t>
            </a:r>
            <a:r>
              <a:rPr sz="559" baseline="89288"/>
              <a:t>3 </a:t>
            </a:r>
            <a:r>
              <a:t>wieder aufgetan. Die Christengesetzgebung, so deutet Schwarte hier an, habe eventuellen Unmut diesbezüglich ersticken wollen. (Karl Heinz Schwarte, Dokletians Christengesetz, in: Rosemarie Günther/Stefan Rebenich (Hrsg.), E fontibus haurire. Beiträge zur römischen Geschichte und ihren Hilfswissenschaften. Heinrich Chantraine zum 65. Geburtstag, Paderborn 1994, S. 239f.). </a:t>
            </a:r>
          </a:p>
          <a:p>
            <a:pPr marL="313082" indent="-313082" defTabSz="495300">
              <a:lnSpc>
                <a:spcPct val="100000"/>
              </a:lnSpc>
              <a:spcBef>
                <a:spcPts val="2700"/>
              </a:spcBef>
              <a:buClr>
                <a:srgbClr val="BEBEBE"/>
              </a:buClr>
              <a:buSzPct val="125000"/>
              <a:buChar char="•"/>
              <a:defRPr sz="2520"/>
            </a:pPr>
            <a:r>
              <a:t>Vorsicht geboten, Diokletian eine allzu gute Kenntnis der christlichen Theologie zu unterstellen.</a:t>
            </a:r>
          </a:p>
        </p:txBody>
      </p:sp>
      <p:sp>
        <p:nvSpPr>
          <p:cNvPr id="182" name="Zeichnung zur Rekonstruktion des Diokletianspalastes in Split (Kroatien), von Ernest Hébrard (1912)."/>
          <p:cNvSpPr txBox="1"/>
          <p:nvPr/>
        </p:nvSpPr>
        <p:spPr>
          <a:xfrm>
            <a:off x="14003381" y="10845737"/>
            <a:ext cx="8010439"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Zeichnung zur Rekonstruktion des Diokletianspalastes in Split (Kroatien), von Ernest Hébrard (1912).</a:t>
            </a:r>
          </a:p>
        </p:txBody>
      </p:sp>
      <p:pic>
        <p:nvPicPr>
          <p:cNvPr id="18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322558" y="1158233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11" fill="hold"/>
                                        <p:tgtEl>
                                          <p:spTgt spid="18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580564" y="4410075"/>
            <a:ext cx="10363201" cy="7772400"/>
          </a:xfrm>
          <a:prstGeom prst="rect">
            <a:avLst/>
          </a:prstGeom>
          <a:ln w="12700">
            <a:miter lim="400000"/>
          </a:ln>
        </p:spPr>
      </p:pic>
      <p:sp>
        <p:nvSpPr>
          <p:cNvPr id="186" name="III. Identität durch Ausgrenzung: Die Christenverfolgung zur Stärkung des „Eigenen“?"/>
          <p:cNvSpPr txBox="1">
            <a:spLocks noGrp="1"/>
          </p:cNvSpPr>
          <p:nvPr>
            <p:ph type="title"/>
          </p:nvPr>
        </p:nvSpPr>
        <p:spPr>
          <a:prstGeom prst="rect">
            <a:avLst/>
          </a:prstGeom>
        </p:spPr>
        <p:txBody>
          <a:bodyPr/>
          <a:lstStyle>
            <a:lvl1pPr algn="ctr" defTabSz="652145">
              <a:defRPr sz="6873"/>
            </a:lvl1pPr>
          </a:lstStyle>
          <a:p>
            <a:r>
              <a:t>III. Identität durch Ausgrenzung: Die Christenverfolgung zur Stärkung des „Eigenen“?</a:t>
            </a:r>
          </a:p>
        </p:txBody>
      </p:sp>
      <p:sp>
        <p:nvSpPr>
          <p:cNvPr id="187" name="Überlegung, ob nicht die Andersartigkeit der Christen ausgereicht hat, um die Christen als Opfergruppe auszuwählen, wie ja auch bereits Nero im 1. Jh. n. Chr. die Christenverfolgung legitimierte.…"/>
          <p:cNvSpPr txBox="1">
            <a:spLocks noGrp="1"/>
          </p:cNvSpPr>
          <p:nvPr>
            <p:ph type="body" sz="half" idx="1"/>
          </p:nvPr>
        </p:nvSpPr>
        <p:spPr>
          <a:xfrm>
            <a:off x="1553382" y="4321175"/>
            <a:ext cx="10744201" cy="7950200"/>
          </a:xfrm>
          <a:prstGeom prst="rect">
            <a:avLst/>
          </a:prstGeom>
        </p:spPr>
        <p:txBody>
          <a:bodyPr/>
          <a:lstStyle/>
          <a:p>
            <a:pPr marL="375699" indent="-375699" defTabSz="594360">
              <a:spcBef>
                <a:spcPts val="3200"/>
              </a:spcBef>
              <a:buClr>
                <a:srgbClr val="BEBEBE"/>
              </a:buClr>
              <a:buSzPct val="125000"/>
              <a:buChar char="•"/>
              <a:defRPr sz="3024"/>
            </a:pPr>
            <a:r>
              <a:t>Überlegung, ob nicht die Andersartigkeit der Christen ausgereicht hat, um die Christen als Opfergruppe auszuwählen, wie ja auch bereits Nero im 1. Jh. n. Chr. die Christenverfolgung legitimierte.</a:t>
            </a:r>
            <a:endParaRPr sz="864"/>
          </a:p>
          <a:p>
            <a:pPr marL="375699" indent="-375699" defTabSz="594360">
              <a:spcBef>
                <a:spcPts val="3200"/>
              </a:spcBef>
              <a:buClr>
                <a:srgbClr val="BEBEBE"/>
              </a:buClr>
              <a:buSzPct val="125000"/>
              <a:buChar char="•"/>
              <a:defRPr sz="3024"/>
            </a:pPr>
            <a:r>
              <a:t>Wenn dann aber die Verfolgung nicht primär eine „Strafe“ für ein oder mehrere bestimmte „Vergehen“ war, bleibt die Frage, aus welchem Grund diese sonst stattfand. </a:t>
            </a:r>
            <a:endParaRPr sz="864"/>
          </a:p>
          <a:p>
            <a:pPr marL="375699" indent="-375699" defTabSz="594360">
              <a:spcBef>
                <a:spcPts val="3200"/>
              </a:spcBef>
              <a:buClr>
                <a:srgbClr val="BEBEBE"/>
              </a:buClr>
              <a:buSzPct val="125000"/>
              <a:buChar char="•"/>
              <a:defRPr sz="3024"/>
            </a:pPr>
            <a:r>
              <a:t>Eine plausible Antwort könnten soziologische Mechanismen geben. Durch die Ausgrenzung einer bestimmten Gruppe, eben der Christen, sollte die Identität der restlichen Bevölkerung gestärkt werden.</a:t>
            </a:r>
            <a:endParaRPr sz="864"/>
          </a:p>
          <a:p>
            <a:pPr marL="375699" indent="-375699" defTabSz="594360">
              <a:spcBef>
                <a:spcPts val="3200"/>
              </a:spcBef>
              <a:buClr>
                <a:srgbClr val="BEBEBE"/>
              </a:buClr>
              <a:buSzPct val="125000"/>
              <a:buChar char="•"/>
              <a:defRPr sz="3024"/>
            </a:pPr>
            <a:r>
              <a:t>Aufgrund der sich per se aus einer Verfolgung ergebenden Manifestierung des „Anderen“ ist es legitim, die Quellen zur Christenverfolgung auf derartige Mechanismen zu untersuchen. </a:t>
            </a:r>
            <a:endParaRPr sz="864"/>
          </a:p>
        </p:txBody>
      </p:sp>
      <p:sp>
        <p:nvSpPr>
          <p:cNvPr id="188" name="Syrischer Bogen im Peristyl innerhalb des Palastkomplexes"/>
          <p:cNvSpPr txBox="1"/>
          <p:nvPr/>
        </p:nvSpPr>
        <p:spPr>
          <a:xfrm>
            <a:off x="15000311" y="12206287"/>
            <a:ext cx="5523707"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rPr>
                <a:solidFill>
                  <a:srgbClr val="5B5854"/>
                </a:solidFill>
              </a:rPr>
              <a:t>Syrischer Bogen</a:t>
            </a:r>
            <a:r>
              <a:t> im </a:t>
            </a:r>
            <a:r>
              <a:rPr>
                <a:solidFill>
                  <a:srgbClr val="5B5854"/>
                </a:solidFill>
              </a:rPr>
              <a:t>Peristyl</a:t>
            </a:r>
            <a:r>
              <a:t> innerhalb des Palastkomplexes</a:t>
            </a:r>
          </a:p>
        </p:txBody>
      </p:sp>
      <p:pic>
        <p:nvPicPr>
          <p:cNvPr id="18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698900" y="801052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86" fill="hold"/>
                                        <p:tgtEl>
                                          <p:spTgt spid="18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3429260" y="4676568"/>
            <a:ext cx="10422545" cy="7131464"/>
          </a:xfrm>
          <a:prstGeom prst="rect">
            <a:avLst/>
          </a:prstGeom>
          <a:ln w="12700">
            <a:miter lim="400000"/>
          </a:ln>
        </p:spPr>
      </p:pic>
      <p:sp>
        <p:nvSpPr>
          <p:cNvPr id="192" name="IV. Hinweise auf Stärkung der Identität durch Ausgrenzung in den Quellen"/>
          <p:cNvSpPr txBox="1">
            <a:spLocks noGrp="1"/>
          </p:cNvSpPr>
          <p:nvPr>
            <p:ph type="title"/>
          </p:nvPr>
        </p:nvSpPr>
        <p:spPr>
          <a:prstGeom prst="rect">
            <a:avLst/>
          </a:prstGeom>
        </p:spPr>
        <p:txBody>
          <a:bodyPr/>
          <a:lstStyle>
            <a:lvl1pPr algn="ctr"/>
          </a:lstStyle>
          <a:p>
            <a:r>
              <a:t>IV. Hinweise auf Stärkung der Identität durch Ausgrenzung in den Quellen</a:t>
            </a:r>
          </a:p>
        </p:txBody>
      </p:sp>
      <p:sp>
        <p:nvSpPr>
          <p:cNvPr id="193" name="Durch die Zerstörung der Kirchen – zur Erde sein Heiligtum und zerstörte alle seine Zäune und nahm seinen Festungswerken die Kraft. Die Haufen des Volkes, alle, die des Weges kamen, plünderten es, und überdies wurde es den Nachbarn zum Spott (Euseb, Hist"/>
          <p:cNvSpPr txBox="1">
            <a:spLocks noGrp="1"/>
          </p:cNvSpPr>
          <p:nvPr>
            <p:ph type="body" sz="half" idx="1"/>
          </p:nvPr>
        </p:nvSpPr>
        <p:spPr>
          <a:xfrm>
            <a:off x="532195" y="3888310"/>
            <a:ext cx="12810188" cy="8868840"/>
          </a:xfrm>
          <a:prstGeom prst="rect">
            <a:avLst/>
          </a:prstGeom>
        </p:spPr>
        <p:txBody>
          <a:bodyPr>
            <a:normAutofit lnSpcReduction="10000"/>
          </a:bodyPr>
          <a:lstStyle/>
          <a:p>
            <a:pPr marL="313082" indent="-313082" defTabSz="495300">
              <a:spcBef>
                <a:spcPts val="2700"/>
              </a:spcBef>
              <a:buClr>
                <a:srgbClr val="BEBEBE"/>
              </a:buClr>
              <a:buSzPct val="125000"/>
              <a:buChar char="•"/>
              <a:defRPr sz="2520"/>
            </a:pPr>
            <a:r>
              <a:rPr i="1" dirty="0" err="1"/>
              <a:t>Durch</a:t>
            </a:r>
            <a:r>
              <a:rPr i="1" dirty="0"/>
              <a:t> die </a:t>
            </a:r>
            <a:r>
              <a:rPr i="1" dirty="0" err="1"/>
              <a:t>Zerstörung</a:t>
            </a:r>
            <a:r>
              <a:rPr i="1" dirty="0"/>
              <a:t> der </a:t>
            </a:r>
            <a:r>
              <a:rPr i="1" dirty="0" err="1"/>
              <a:t>Kirchen</a:t>
            </a:r>
            <a:r>
              <a:rPr i="1" dirty="0"/>
              <a:t> – </a:t>
            </a:r>
            <a:r>
              <a:rPr i="1" dirty="0" err="1"/>
              <a:t>zur</a:t>
            </a:r>
            <a:r>
              <a:rPr i="1" dirty="0"/>
              <a:t> </a:t>
            </a:r>
            <a:r>
              <a:rPr i="1" dirty="0" err="1"/>
              <a:t>Erde</a:t>
            </a:r>
            <a:r>
              <a:rPr i="1" dirty="0"/>
              <a:t> sein </a:t>
            </a:r>
            <a:r>
              <a:rPr i="1" dirty="0" err="1"/>
              <a:t>Heiligtum</a:t>
            </a:r>
            <a:r>
              <a:rPr i="1" dirty="0"/>
              <a:t> und </a:t>
            </a:r>
            <a:r>
              <a:rPr i="1" dirty="0" err="1"/>
              <a:t>zerstörte</a:t>
            </a:r>
            <a:r>
              <a:rPr i="1" dirty="0"/>
              <a:t> alle seine </a:t>
            </a:r>
            <a:r>
              <a:rPr i="1" dirty="0" err="1"/>
              <a:t>Zäune</a:t>
            </a:r>
            <a:r>
              <a:rPr i="1" dirty="0"/>
              <a:t> und </a:t>
            </a:r>
            <a:r>
              <a:rPr i="1" dirty="0" err="1"/>
              <a:t>nahm</a:t>
            </a:r>
            <a:r>
              <a:rPr i="1" dirty="0"/>
              <a:t> </a:t>
            </a:r>
            <a:r>
              <a:rPr i="1" dirty="0" err="1"/>
              <a:t>seinen</a:t>
            </a:r>
            <a:r>
              <a:rPr i="1" dirty="0"/>
              <a:t> </a:t>
            </a:r>
            <a:r>
              <a:rPr i="1" dirty="0" err="1"/>
              <a:t>Festungswerken</a:t>
            </a:r>
            <a:r>
              <a:rPr i="1" dirty="0"/>
              <a:t> die Kraft. Die </a:t>
            </a:r>
            <a:r>
              <a:rPr i="1" dirty="0" err="1"/>
              <a:t>Haufen</a:t>
            </a:r>
            <a:r>
              <a:rPr i="1" dirty="0"/>
              <a:t> des </a:t>
            </a:r>
            <a:r>
              <a:rPr i="1" dirty="0" err="1"/>
              <a:t>Volkes</a:t>
            </a:r>
            <a:r>
              <a:rPr i="1" dirty="0"/>
              <a:t>, alle, die des </a:t>
            </a:r>
            <a:r>
              <a:rPr i="1" dirty="0" err="1"/>
              <a:t>Weges</a:t>
            </a:r>
            <a:r>
              <a:rPr i="1" dirty="0"/>
              <a:t> </a:t>
            </a:r>
            <a:r>
              <a:rPr i="1" dirty="0" err="1"/>
              <a:t>kamen</a:t>
            </a:r>
            <a:r>
              <a:rPr i="1" dirty="0"/>
              <a:t>, </a:t>
            </a:r>
            <a:r>
              <a:rPr i="1" dirty="0" err="1"/>
              <a:t>plünderten</a:t>
            </a:r>
            <a:r>
              <a:rPr i="1" dirty="0"/>
              <a:t> es, und </a:t>
            </a:r>
            <a:r>
              <a:rPr i="1" dirty="0" err="1"/>
              <a:t>überdies</a:t>
            </a:r>
            <a:r>
              <a:rPr i="1" dirty="0"/>
              <a:t> </a:t>
            </a:r>
            <a:r>
              <a:rPr i="1" dirty="0" err="1"/>
              <a:t>wurde</a:t>
            </a:r>
            <a:r>
              <a:rPr i="1" dirty="0"/>
              <a:t> es den </a:t>
            </a:r>
            <a:r>
              <a:rPr i="1" dirty="0" err="1"/>
              <a:t>Nachbarn</a:t>
            </a:r>
            <a:r>
              <a:rPr i="1" dirty="0"/>
              <a:t> </a:t>
            </a:r>
            <a:r>
              <a:rPr i="1" dirty="0" err="1"/>
              <a:t>zum</a:t>
            </a:r>
            <a:r>
              <a:rPr i="1" dirty="0"/>
              <a:t> </a:t>
            </a:r>
            <a:r>
              <a:rPr i="1" dirty="0" err="1"/>
              <a:t>Spott</a:t>
            </a:r>
            <a:r>
              <a:rPr dirty="0"/>
              <a:t> (</a:t>
            </a:r>
            <a:r>
              <a:rPr dirty="0" err="1"/>
              <a:t>Euseb</a:t>
            </a:r>
            <a:r>
              <a:rPr dirty="0"/>
              <a:t>, Historia </a:t>
            </a:r>
            <a:r>
              <a:rPr dirty="0" err="1"/>
              <a:t>ecclesiastica</a:t>
            </a:r>
            <a:r>
              <a:rPr dirty="0"/>
              <a:t> 8,1,9).</a:t>
            </a:r>
          </a:p>
          <a:p>
            <a:pPr marL="313082" indent="-313082" defTabSz="495300">
              <a:spcBef>
                <a:spcPts val="2700"/>
              </a:spcBef>
              <a:buClr>
                <a:srgbClr val="BEBEBE"/>
              </a:buClr>
              <a:buSzPct val="125000"/>
              <a:buChar char="•"/>
              <a:defRPr sz="2520"/>
            </a:pPr>
            <a:r>
              <a:rPr dirty="0" err="1"/>
              <a:t>Plünderung</a:t>
            </a:r>
            <a:r>
              <a:rPr dirty="0"/>
              <a:t> von </a:t>
            </a:r>
            <a:r>
              <a:rPr dirty="0" err="1"/>
              <a:t>Kirchen</a:t>
            </a:r>
            <a:r>
              <a:rPr dirty="0"/>
              <a:t> </a:t>
            </a:r>
            <a:r>
              <a:rPr dirty="0" err="1"/>
              <a:t>durch</a:t>
            </a:r>
            <a:r>
              <a:rPr dirty="0"/>
              <a:t> </a:t>
            </a:r>
            <a:r>
              <a:rPr dirty="0" err="1"/>
              <a:t>einfache</a:t>
            </a:r>
            <a:r>
              <a:rPr dirty="0"/>
              <a:t> </a:t>
            </a:r>
            <a:r>
              <a:rPr dirty="0" err="1"/>
              <a:t>Bevölkerung</a:t>
            </a:r>
            <a:r>
              <a:rPr dirty="0"/>
              <a:t> </a:t>
            </a:r>
            <a:r>
              <a:rPr dirty="0" err="1"/>
              <a:t>Indiz</a:t>
            </a:r>
            <a:r>
              <a:rPr dirty="0"/>
              <a:t> </a:t>
            </a:r>
            <a:r>
              <a:rPr dirty="0" err="1"/>
              <a:t>für</a:t>
            </a:r>
            <a:r>
              <a:rPr dirty="0"/>
              <a:t> die </a:t>
            </a:r>
            <a:r>
              <a:rPr dirty="0" err="1"/>
              <a:t>aufgestellte</a:t>
            </a:r>
            <a:r>
              <a:rPr dirty="0"/>
              <a:t> These sein.</a:t>
            </a:r>
            <a:endParaRPr sz="720" dirty="0"/>
          </a:p>
          <a:p>
            <a:pPr marL="313082" indent="-313082" defTabSz="495300">
              <a:spcBef>
                <a:spcPts val="2700"/>
              </a:spcBef>
              <a:buClr>
                <a:srgbClr val="BEBEBE"/>
              </a:buClr>
              <a:buSzPct val="125000"/>
              <a:buChar char="•"/>
              <a:defRPr sz="2520"/>
            </a:pPr>
            <a:r>
              <a:rPr dirty="0" err="1"/>
              <a:t>Neben</a:t>
            </a:r>
            <a:r>
              <a:rPr dirty="0"/>
              <a:t> der </a:t>
            </a:r>
            <a:r>
              <a:rPr dirty="0" err="1"/>
              <a:t>aktiven</a:t>
            </a:r>
            <a:r>
              <a:rPr dirty="0"/>
              <a:t> </a:t>
            </a:r>
            <a:r>
              <a:rPr dirty="0" err="1"/>
              <a:t>Partizipation</a:t>
            </a:r>
            <a:r>
              <a:rPr dirty="0"/>
              <a:t> von </a:t>
            </a:r>
            <a:r>
              <a:rPr dirty="0" err="1"/>
              <a:t>Teilen</a:t>
            </a:r>
            <a:r>
              <a:rPr dirty="0"/>
              <a:t> der </a:t>
            </a:r>
            <a:r>
              <a:rPr dirty="0" err="1"/>
              <a:t>Zivilbevölkerung</a:t>
            </a:r>
            <a:r>
              <a:rPr dirty="0"/>
              <a:t> </a:t>
            </a:r>
            <a:r>
              <a:rPr dirty="0" err="1"/>
              <a:t>lässt</a:t>
            </a:r>
            <a:r>
              <a:rPr dirty="0"/>
              <a:t> </a:t>
            </a:r>
            <a:r>
              <a:rPr dirty="0" err="1"/>
              <a:t>sich</a:t>
            </a:r>
            <a:r>
              <a:rPr dirty="0"/>
              <a:t> </a:t>
            </a:r>
            <a:r>
              <a:rPr dirty="0" err="1"/>
              <a:t>auch</a:t>
            </a:r>
            <a:r>
              <a:rPr dirty="0"/>
              <a:t> </a:t>
            </a:r>
            <a:r>
              <a:rPr dirty="0" err="1"/>
              <a:t>eine</a:t>
            </a:r>
            <a:r>
              <a:rPr dirty="0"/>
              <a:t> passive </a:t>
            </a:r>
            <a:r>
              <a:rPr dirty="0" err="1"/>
              <a:t>Teilnahme</a:t>
            </a:r>
            <a:r>
              <a:rPr dirty="0"/>
              <a:t> </a:t>
            </a:r>
            <a:r>
              <a:rPr dirty="0" err="1"/>
              <a:t>feststellen</a:t>
            </a:r>
            <a:r>
              <a:rPr dirty="0"/>
              <a:t>. </a:t>
            </a:r>
            <a:r>
              <a:rPr dirty="0" err="1"/>
              <a:t>Euseb</a:t>
            </a:r>
            <a:r>
              <a:rPr dirty="0"/>
              <a:t> </a:t>
            </a:r>
            <a:r>
              <a:rPr dirty="0" err="1"/>
              <a:t>berichtet</a:t>
            </a:r>
            <a:r>
              <a:rPr dirty="0"/>
              <a:t> an </a:t>
            </a:r>
            <a:r>
              <a:rPr dirty="0" err="1"/>
              <a:t>mehreren</a:t>
            </a:r>
            <a:r>
              <a:rPr dirty="0"/>
              <a:t> </a:t>
            </a:r>
            <a:r>
              <a:rPr dirty="0" err="1"/>
              <a:t>Stellen</a:t>
            </a:r>
            <a:r>
              <a:rPr dirty="0"/>
              <a:t>, </a:t>
            </a:r>
            <a:r>
              <a:rPr dirty="0" err="1"/>
              <a:t>dass</a:t>
            </a:r>
            <a:r>
              <a:rPr dirty="0"/>
              <a:t> die </a:t>
            </a:r>
            <a:r>
              <a:rPr dirty="0" err="1"/>
              <a:t>Verfolgung</a:t>
            </a:r>
            <a:r>
              <a:rPr dirty="0"/>
              <a:t> </a:t>
            </a:r>
            <a:r>
              <a:rPr dirty="0" err="1"/>
              <a:t>öffentlich</a:t>
            </a:r>
            <a:r>
              <a:rPr dirty="0"/>
              <a:t> </a:t>
            </a:r>
            <a:r>
              <a:rPr dirty="0" err="1"/>
              <a:t>stattfand</a:t>
            </a:r>
            <a:r>
              <a:rPr dirty="0"/>
              <a:t>. Dort </a:t>
            </a:r>
            <a:r>
              <a:rPr dirty="0" err="1"/>
              <a:t>finden</a:t>
            </a:r>
            <a:r>
              <a:rPr dirty="0"/>
              <a:t> </a:t>
            </a:r>
            <a:r>
              <a:rPr dirty="0" err="1"/>
              <a:t>sich</a:t>
            </a:r>
            <a:r>
              <a:rPr dirty="0"/>
              <a:t> </a:t>
            </a:r>
            <a:r>
              <a:rPr dirty="0" err="1"/>
              <a:t>auch</a:t>
            </a:r>
            <a:r>
              <a:rPr dirty="0"/>
              <a:t> </a:t>
            </a:r>
            <a:r>
              <a:rPr dirty="0" err="1"/>
              <a:t>Hinweise</a:t>
            </a:r>
            <a:r>
              <a:rPr dirty="0"/>
              <a:t>, </a:t>
            </a:r>
            <a:r>
              <a:rPr dirty="0" err="1"/>
              <a:t>dass</a:t>
            </a:r>
            <a:r>
              <a:rPr dirty="0"/>
              <a:t> </a:t>
            </a:r>
            <a:r>
              <a:rPr dirty="0" err="1"/>
              <a:t>diese</a:t>
            </a:r>
            <a:r>
              <a:rPr dirty="0"/>
              <a:t> </a:t>
            </a:r>
            <a:r>
              <a:rPr dirty="0" err="1"/>
              <a:t>Öffentlichkeit</a:t>
            </a:r>
            <a:r>
              <a:rPr dirty="0"/>
              <a:t> </a:t>
            </a:r>
            <a:r>
              <a:rPr dirty="0" err="1"/>
              <a:t>bewusst</a:t>
            </a:r>
            <a:r>
              <a:rPr dirty="0"/>
              <a:t> </a:t>
            </a:r>
            <a:r>
              <a:rPr dirty="0" err="1"/>
              <a:t>herbeigeführt</a:t>
            </a:r>
            <a:r>
              <a:rPr dirty="0"/>
              <a:t> </a:t>
            </a:r>
            <a:r>
              <a:rPr dirty="0" err="1"/>
              <a:t>wurde</a:t>
            </a:r>
            <a:r>
              <a:rPr dirty="0"/>
              <a:t>. </a:t>
            </a:r>
            <a:endParaRPr sz="720" dirty="0"/>
          </a:p>
          <a:p>
            <a:pPr marL="313082" indent="-313082" defTabSz="495300">
              <a:spcBef>
                <a:spcPts val="2700"/>
              </a:spcBef>
              <a:buClr>
                <a:srgbClr val="BEBEBE"/>
              </a:buClr>
              <a:buSzPct val="125000"/>
              <a:buChar char="•"/>
              <a:defRPr sz="2520"/>
            </a:pPr>
            <a:r>
              <a:rPr dirty="0"/>
              <a:t>So </a:t>
            </a:r>
            <a:r>
              <a:rPr dirty="0" err="1"/>
              <a:t>wird</a:t>
            </a:r>
            <a:r>
              <a:rPr dirty="0"/>
              <a:t> in der </a:t>
            </a:r>
            <a:r>
              <a:rPr i="1" dirty="0"/>
              <a:t>Historia </a:t>
            </a:r>
            <a:r>
              <a:rPr i="1" dirty="0" err="1"/>
              <a:t>ecclesiastica</a:t>
            </a:r>
            <a:r>
              <a:rPr i="1" dirty="0"/>
              <a:t> </a:t>
            </a:r>
            <a:r>
              <a:rPr dirty="0" err="1"/>
              <a:t>über</a:t>
            </a:r>
            <a:r>
              <a:rPr dirty="0"/>
              <a:t> </a:t>
            </a:r>
            <a:r>
              <a:rPr i="1" dirty="0"/>
              <a:t>die </a:t>
            </a:r>
            <a:r>
              <a:rPr i="1" dirty="0" err="1"/>
              <a:t>Märtyrer</a:t>
            </a:r>
            <a:r>
              <a:rPr i="1" dirty="0"/>
              <a:t> </a:t>
            </a:r>
            <a:r>
              <a:rPr i="1" dirty="0" err="1"/>
              <a:t>Gottes</a:t>
            </a:r>
            <a:r>
              <a:rPr i="1" dirty="0"/>
              <a:t> [...], die die </a:t>
            </a:r>
            <a:r>
              <a:rPr i="1" dirty="0" err="1"/>
              <a:t>Bewohner</a:t>
            </a:r>
            <a:r>
              <a:rPr i="1" dirty="0"/>
              <a:t> </a:t>
            </a:r>
            <a:r>
              <a:rPr i="1" dirty="0" err="1"/>
              <a:t>aller</a:t>
            </a:r>
            <a:r>
              <a:rPr i="1" dirty="0"/>
              <a:t> </a:t>
            </a:r>
            <a:r>
              <a:rPr i="1" dirty="0" err="1"/>
              <a:t>Städte</a:t>
            </a:r>
            <a:r>
              <a:rPr i="1" dirty="0"/>
              <a:t> und </a:t>
            </a:r>
            <a:r>
              <a:rPr i="1" dirty="0" err="1"/>
              <a:t>Dörfer</a:t>
            </a:r>
            <a:r>
              <a:rPr i="1" dirty="0"/>
              <a:t> </a:t>
            </a:r>
            <a:r>
              <a:rPr i="1" dirty="0" err="1"/>
              <a:t>mit</a:t>
            </a:r>
            <a:r>
              <a:rPr i="1" dirty="0"/>
              <a:t> </a:t>
            </a:r>
            <a:r>
              <a:rPr i="1" dirty="0" err="1"/>
              <a:t>Augen</a:t>
            </a:r>
            <a:r>
              <a:rPr i="1" dirty="0"/>
              <a:t> </a:t>
            </a:r>
            <a:r>
              <a:rPr i="1" dirty="0" err="1"/>
              <a:t>sehen</a:t>
            </a:r>
            <a:r>
              <a:rPr i="1" dirty="0"/>
              <a:t> </a:t>
            </a:r>
            <a:r>
              <a:rPr i="1" dirty="0" err="1"/>
              <a:t>durften</a:t>
            </a:r>
            <a:r>
              <a:rPr i="1" dirty="0"/>
              <a:t> </a:t>
            </a:r>
            <a:r>
              <a:rPr dirty="0"/>
              <a:t>und von </a:t>
            </a:r>
            <a:r>
              <a:rPr dirty="0" err="1"/>
              <a:t>öffentlichen</a:t>
            </a:r>
            <a:r>
              <a:rPr dirty="0"/>
              <a:t> </a:t>
            </a:r>
            <a:r>
              <a:rPr dirty="0" err="1"/>
              <a:t>Folterungen</a:t>
            </a:r>
            <a:r>
              <a:rPr i="1" dirty="0"/>
              <a:t> die </a:t>
            </a:r>
            <a:r>
              <a:rPr i="1" dirty="0" err="1"/>
              <a:t>allen</a:t>
            </a:r>
            <a:r>
              <a:rPr i="1" dirty="0"/>
              <a:t>, die </a:t>
            </a:r>
            <a:r>
              <a:rPr i="1" dirty="0" err="1"/>
              <a:t>zusahen</a:t>
            </a:r>
            <a:r>
              <a:rPr i="1" dirty="0"/>
              <a:t>, den </a:t>
            </a:r>
            <a:r>
              <a:rPr i="1" dirty="0" err="1"/>
              <a:t>schändlichsten</a:t>
            </a:r>
            <a:r>
              <a:rPr i="1" dirty="0"/>
              <a:t> und </a:t>
            </a:r>
            <a:r>
              <a:rPr i="1" dirty="0" err="1"/>
              <a:t>allergrausamsten</a:t>
            </a:r>
            <a:r>
              <a:rPr i="1" dirty="0"/>
              <a:t> und </a:t>
            </a:r>
            <a:r>
              <a:rPr i="1" dirty="0" err="1"/>
              <a:t>unmenschlichsten</a:t>
            </a:r>
            <a:r>
              <a:rPr i="1" dirty="0"/>
              <a:t> </a:t>
            </a:r>
            <a:r>
              <a:rPr i="1" dirty="0" err="1"/>
              <a:t>Anblick</a:t>
            </a:r>
            <a:r>
              <a:rPr i="1" dirty="0"/>
              <a:t> </a:t>
            </a:r>
            <a:r>
              <a:rPr i="1" dirty="0" err="1"/>
              <a:t>boten</a:t>
            </a:r>
            <a:r>
              <a:rPr i="1" dirty="0"/>
              <a:t>,</a:t>
            </a:r>
            <a:r>
              <a:rPr dirty="0"/>
              <a:t> </a:t>
            </a:r>
            <a:r>
              <a:rPr dirty="0" err="1"/>
              <a:t>berichtet</a:t>
            </a:r>
            <a:r>
              <a:rPr dirty="0"/>
              <a:t>. </a:t>
            </a:r>
            <a:r>
              <a:rPr dirty="0" err="1"/>
              <a:t>Darüber</a:t>
            </a:r>
            <a:r>
              <a:rPr dirty="0"/>
              <a:t> </a:t>
            </a:r>
            <a:r>
              <a:rPr dirty="0" err="1"/>
              <a:t>hinaus</a:t>
            </a:r>
            <a:r>
              <a:rPr dirty="0"/>
              <a:t> </a:t>
            </a:r>
            <a:r>
              <a:rPr dirty="0" err="1"/>
              <a:t>werden</a:t>
            </a:r>
            <a:r>
              <a:rPr dirty="0"/>
              <a:t> (</a:t>
            </a:r>
            <a:r>
              <a:rPr dirty="0" err="1"/>
              <a:t>angeblich</a:t>
            </a:r>
            <a:r>
              <a:rPr dirty="0"/>
              <a:t> </a:t>
            </a:r>
            <a:r>
              <a:rPr dirty="0" err="1"/>
              <a:t>vergebliche</a:t>
            </a:r>
            <a:r>
              <a:rPr dirty="0"/>
              <a:t>) </a:t>
            </a:r>
            <a:r>
              <a:rPr dirty="0" err="1"/>
              <a:t>Hinrichtungsversuche</a:t>
            </a:r>
            <a:r>
              <a:rPr dirty="0"/>
              <a:t> </a:t>
            </a:r>
            <a:r>
              <a:rPr dirty="0" err="1"/>
              <a:t>mit</a:t>
            </a:r>
            <a:r>
              <a:rPr dirty="0"/>
              <a:t> </a:t>
            </a:r>
            <a:r>
              <a:rPr dirty="0" err="1"/>
              <a:t>wilden</a:t>
            </a:r>
            <a:r>
              <a:rPr dirty="0"/>
              <a:t> </a:t>
            </a:r>
            <a:r>
              <a:rPr dirty="0" err="1"/>
              <a:t>Tieren</a:t>
            </a:r>
            <a:r>
              <a:rPr dirty="0"/>
              <a:t>, </a:t>
            </a:r>
            <a:r>
              <a:rPr dirty="0" err="1"/>
              <a:t>denen</a:t>
            </a:r>
            <a:r>
              <a:rPr dirty="0"/>
              <a:t> </a:t>
            </a:r>
            <a:r>
              <a:rPr dirty="0" err="1"/>
              <a:t>ebenfalls</a:t>
            </a:r>
            <a:r>
              <a:rPr dirty="0"/>
              <a:t> </a:t>
            </a:r>
            <a:r>
              <a:rPr dirty="0" err="1"/>
              <a:t>Zuschauer</a:t>
            </a:r>
            <a:r>
              <a:rPr dirty="0"/>
              <a:t> </a:t>
            </a:r>
            <a:r>
              <a:rPr dirty="0" err="1"/>
              <a:t>beiwohnten</a:t>
            </a:r>
            <a:r>
              <a:rPr dirty="0"/>
              <a:t>, </a:t>
            </a:r>
            <a:r>
              <a:rPr dirty="0" err="1"/>
              <a:t>geschildert</a:t>
            </a:r>
            <a:r>
              <a:rPr sz="559" baseline="89288" dirty="0"/>
              <a:t> </a:t>
            </a:r>
            <a:r>
              <a:rPr dirty="0"/>
              <a:t>(</a:t>
            </a:r>
            <a:r>
              <a:rPr dirty="0" err="1"/>
              <a:t>Euseb</a:t>
            </a:r>
            <a:r>
              <a:rPr dirty="0"/>
              <a:t>, Historia </a:t>
            </a:r>
            <a:r>
              <a:rPr dirty="0" err="1"/>
              <a:t>ecclesiastica</a:t>
            </a:r>
            <a:r>
              <a:rPr dirty="0"/>
              <a:t> 8,4,5; 8,9,1-2; 8,7,1-3).</a:t>
            </a:r>
            <a:endParaRPr sz="720" dirty="0"/>
          </a:p>
          <a:p>
            <a:pPr marL="313082" indent="-313082" defTabSz="495300">
              <a:spcBef>
                <a:spcPts val="2700"/>
              </a:spcBef>
              <a:buClr>
                <a:srgbClr val="BEBEBE"/>
              </a:buClr>
              <a:buSzPct val="125000"/>
              <a:buChar char="•"/>
              <a:defRPr sz="2520"/>
            </a:pPr>
            <a:r>
              <a:rPr dirty="0" err="1"/>
              <a:t>Insgesamt</a:t>
            </a:r>
            <a:r>
              <a:rPr dirty="0"/>
              <a:t> </a:t>
            </a:r>
            <a:r>
              <a:rPr dirty="0" err="1"/>
              <a:t>lässt</a:t>
            </a:r>
            <a:r>
              <a:rPr dirty="0"/>
              <a:t> </a:t>
            </a:r>
            <a:r>
              <a:rPr dirty="0" err="1"/>
              <a:t>sich</a:t>
            </a:r>
            <a:r>
              <a:rPr dirty="0"/>
              <a:t> </a:t>
            </a:r>
            <a:r>
              <a:rPr dirty="0" err="1"/>
              <a:t>trotz</a:t>
            </a:r>
            <a:r>
              <a:rPr dirty="0"/>
              <a:t> </a:t>
            </a:r>
            <a:r>
              <a:rPr dirty="0" err="1"/>
              <a:t>unterschiedlicher</a:t>
            </a:r>
            <a:r>
              <a:rPr dirty="0"/>
              <a:t> </a:t>
            </a:r>
            <a:r>
              <a:rPr dirty="0" err="1"/>
              <a:t>Methoden</a:t>
            </a:r>
            <a:r>
              <a:rPr dirty="0"/>
              <a:t> der </a:t>
            </a:r>
            <a:r>
              <a:rPr dirty="0" err="1"/>
              <a:t>Zurschaustellung</a:t>
            </a:r>
            <a:r>
              <a:rPr dirty="0"/>
              <a:t> </a:t>
            </a:r>
            <a:r>
              <a:rPr dirty="0" err="1"/>
              <a:t>eine</a:t>
            </a:r>
            <a:r>
              <a:rPr dirty="0"/>
              <a:t> </a:t>
            </a:r>
            <a:r>
              <a:rPr dirty="0" err="1"/>
              <a:t>gewisse</a:t>
            </a:r>
            <a:r>
              <a:rPr dirty="0"/>
              <a:t> </a:t>
            </a:r>
            <a:r>
              <a:rPr dirty="0" err="1"/>
              <a:t>Systematik</a:t>
            </a:r>
            <a:r>
              <a:rPr dirty="0"/>
              <a:t> </a:t>
            </a:r>
            <a:r>
              <a:rPr dirty="0" err="1"/>
              <a:t>erkennen</a:t>
            </a:r>
            <a:r>
              <a:rPr dirty="0"/>
              <a:t>. Die </a:t>
            </a:r>
            <a:r>
              <a:rPr dirty="0" err="1"/>
              <a:t>Gründe</a:t>
            </a:r>
            <a:r>
              <a:rPr dirty="0"/>
              <a:t> </a:t>
            </a:r>
            <a:r>
              <a:rPr dirty="0" err="1"/>
              <a:t>sind</a:t>
            </a:r>
            <a:r>
              <a:rPr dirty="0"/>
              <a:t> </a:t>
            </a:r>
            <a:r>
              <a:rPr dirty="0" err="1"/>
              <a:t>jedoch</a:t>
            </a:r>
            <a:r>
              <a:rPr dirty="0"/>
              <a:t> </a:t>
            </a:r>
            <a:r>
              <a:rPr dirty="0" err="1"/>
              <a:t>schwer</a:t>
            </a:r>
            <a:r>
              <a:rPr dirty="0"/>
              <a:t> </a:t>
            </a:r>
            <a:r>
              <a:rPr dirty="0" err="1"/>
              <a:t>rekonstruierbar</a:t>
            </a:r>
            <a:r>
              <a:rPr dirty="0"/>
              <a:t>. </a:t>
            </a:r>
            <a:r>
              <a:rPr dirty="0" err="1"/>
              <a:t>Öffentlichkeit</a:t>
            </a:r>
            <a:r>
              <a:rPr dirty="0"/>
              <a:t> </a:t>
            </a:r>
            <a:r>
              <a:rPr dirty="0" err="1"/>
              <a:t>kann</a:t>
            </a:r>
            <a:r>
              <a:rPr dirty="0"/>
              <a:t> </a:t>
            </a:r>
            <a:r>
              <a:rPr dirty="0" err="1"/>
              <a:t>Verschiedenes</a:t>
            </a:r>
            <a:r>
              <a:rPr dirty="0"/>
              <a:t> </a:t>
            </a:r>
            <a:r>
              <a:rPr dirty="0" err="1"/>
              <a:t>bezwecken</a:t>
            </a:r>
            <a:r>
              <a:rPr dirty="0"/>
              <a:t>; </a:t>
            </a:r>
            <a:r>
              <a:rPr dirty="0" err="1"/>
              <a:t>Abschreckung</a:t>
            </a:r>
            <a:r>
              <a:rPr dirty="0"/>
              <a:t> </a:t>
            </a:r>
            <a:r>
              <a:rPr dirty="0" err="1"/>
              <a:t>oder</a:t>
            </a:r>
            <a:r>
              <a:rPr dirty="0"/>
              <a:t> die </a:t>
            </a:r>
            <a:r>
              <a:rPr dirty="0" err="1"/>
              <a:t>zusätzliche</a:t>
            </a:r>
            <a:r>
              <a:rPr dirty="0"/>
              <a:t> </a:t>
            </a:r>
            <a:r>
              <a:rPr dirty="0" err="1"/>
              <a:t>Demütigung</a:t>
            </a:r>
            <a:r>
              <a:rPr dirty="0"/>
              <a:t> der </a:t>
            </a:r>
            <a:r>
              <a:rPr dirty="0" err="1"/>
              <a:t>Opfer</a:t>
            </a:r>
            <a:r>
              <a:rPr dirty="0"/>
              <a:t> </a:t>
            </a:r>
            <a:r>
              <a:rPr dirty="0" err="1"/>
              <a:t>als</a:t>
            </a:r>
            <a:r>
              <a:rPr dirty="0"/>
              <a:t> </a:t>
            </a:r>
            <a:r>
              <a:rPr dirty="0" err="1"/>
              <a:t>Beispiele</a:t>
            </a:r>
            <a:r>
              <a:rPr dirty="0"/>
              <a:t>. </a:t>
            </a:r>
            <a:endParaRPr sz="720" dirty="0"/>
          </a:p>
          <a:p>
            <a:pPr marL="313082" indent="-313082" defTabSz="495300">
              <a:spcBef>
                <a:spcPts val="2700"/>
              </a:spcBef>
              <a:buClr>
                <a:srgbClr val="BEBEBE"/>
              </a:buClr>
              <a:buSzPct val="125000"/>
              <a:buChar char="•"/>
              <a:defRPr sz="2520"/>
            </a:pPr>
            <a:r>
              <a:rPr dirty="0" err="1"/>
              <a:t>Allerdings</a:t>
            </a:r>
            <a:r>
              <a:rPr dirty="0"/>
              <a:t> </a:t>
            </a:r>
            <a:r>
              <a:rPr dirty="0" err="1"/>
              <a:t>ist</a:t>
            </a:r>
            <a:r>
              <a:rPr dirty="0"/>
              <a:t> es </a:t>
            </a:r>
            <a:r>
              <a:rPr dirty="0" err="1"/>
              <a:t>nicht</a:t>
            </a:r>
            <a:r>
              <a:rPr dirty="0"/>
              <a:t> </a:t>
            </a:r>
            <a:r>
              <a:rPr dirty="0" err="1"/>
              <a:t>abwegig</a:t>
            </a:r>
            <a:r>
              <a:rPr dirty="0"/>
              <a:t>, </a:t>
            </a:r>
            <a:r>
              <a:rPr dirty="0" err="1"/>
              <a:t>gerade</a:t>
            </a:r>
            <a:r>
              <a:rPr dirty="0"/>
              <a:t> in </a:t>
            </a:r>
            <a:r>
              <a:rPr dirty="0" err="1"/>
              <a:t>Bezug</a:t>
            </a:r>
            <a:r>
              <a:rPr dirty="0"/>
              <a:t> auf das </a:t>
            </a:r>
            <a:r>
              <a:rPr dirty="0" err="1"/>
              <a:t>geschilderte</a:t>
            </a:r>
            <a:r>
              <a:rPr dirty="0"/>
              <a:t> </a:t>
            </a:r>
            <a:r>
              <a:rPr dirty="0" err="1"/>
              <a:t>Erniedrigen</a:t>
            </a:r>
            <a:r>
              <a:rPr dirty="0"/>
              <a:t> und die </a:t>
            </a:r>
            <a:r>
              <a:rPr dirty="0" err="1"/>
              <a:t>Zurschaustellung</a:t>
            </a:r>
            <a:r>
              <a:rPr dirty="0"/>
              <a:t> der Christen, </a:t>
            </a:r>
            <a:r>
              <a:rPr dirty="0" err="1"/>
              <a:t>hier</a:t>
            </a:r>
            <a:r>
              <a:rPr dirty="0"/>
              <a:t> </a:t>
            </a:r>
            <a:r>
              <a:rPr dirty="0" err="1"/>
              <a:t>auch</a:t>
            </a:r>
            <a:r>
              <a:rPr dirty="0"/>
              <a:t> </a:t>
            </a:r>
            <a:r>
              <a:rPr dirty="0" err="1"/>
              <a:t>ein</a:t>
            </a:r>
            <a:r>
              <a:rPr dirty="0"/>
              <a:t> </a:t>
            </a:r>
            <a:r>
              <a:rPr dirty="0" err="1"/>
              <a:t>ausgrenzendes</a:t>
            </a:r>
            <a:r>
              <a:rPr dirty="0"/>
              <a:t> </a:t>
            </a:r>
            <a:r>
              <a:rPr dirty="0" err="1"/>
              <a:t>respektive</a:t>
            </a:r>
            <a:r>
              <a:rPr dirty="0"/>
              <a:t> </a:t>
            </a:r>
            <a:r>
              <a:rPr dirty="0" err="1"/>
              <a:t>eingrenzendes</a:t>
            </a:r>
            <a:r>
              <a:rPr dirty="0"/>
              <a:t> Moment </a:t>
            </a:r>
            <a:r>
              <a:rPr dirty="0" err="1"/>
              <a:t>als</a:t>
            </a:r>
            <a:r>
              <a:rPr dirty="0"/>
              <a:t> </a:t>
            </a:r>
            <a:r>
              <a:rPr dirty="0" err="1"/>
              <a:t>Hintergrund</a:t>
            </a:r>
            <a:r>
              <a:rPr dirty="0"/>
              <a:t> </a:t>
            </a:r>
            <a:r>
              <a:rPr dirty="0" err="1"/>
              <a:t>zu</a:t>
            </a:r>
            <a:r>
              <a:rPr dirty="0"/>
              <a:t> </a:t>
            </a:r>
            <a:r>
              <a:rPr dirty="0" err="1"/>
              <a:t>vermuten</a:t>
            </a:r>
            <a:r>
              <a:rPr dirty="0"/>
              <a:t>.</a:t>
            </a:r>
            <a:endParaRPr sz="720" dirty="0"/>
          </a:p>
        </p:txBody>
      </p:sp>
      <p:sp>
        <p:nvSpPr>
          <p:cNvPr id="194" name="Kellergewölbe im Diokletianspalast in Split"/>
          <p:cNvSpPr txBox="1"/>
          <p:nvPr/>
        </p:nvSpPr>
        <p:spPr>
          <a:xfrm>
            <a:off x="15717851" y="12338049"/>
            <a:ext cx="5523707"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Kellergewölbe im Diokletianspalast in Split </a:t>
            </a:r>
          </a:p>
        </p:txBody>
      </p:sp>
      <p:pic>
        <p:nvPicPr>
          <p:cNvPr id="19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342383" y="121856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451" fill="hold"/>
                                        <p:tgtEl>
                                          <p:spTgt spid="1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647834" y="4085825"/>
            <a:ext cx="5312334" cy="7958526"/>
          </a:xfrm>
          <a:prstGeom prst="rect">
            <a:avLst/>
          </a:prstGeom>
          <a:ln w="12700">
            <a:miter lim="400000"/>
          </a:ln>
        </p:spPr>
      </p:pic>
      <p:sp>
        <p:nvSpPr>
          <p:cNvPr id="198" name="IV. Hinweise auf Stärkung der Identität durch Ausgrenzung in den Quellen"/>
          <p:cNvSpPr txBox="1">
            <a:spLocks noGrp="1"/>
          </p:cNvSpPr>
          <p:nvPr>
            <p:ph type="title"/>
          </p:nvPr>
        </p:nvSpPr>
        <p:spPr>
          <a:xfrm>
            <a:off x="1079500" y="901700"/>
            <a:ext cx="22682200" cy="3057525"/>
          </a:xfrm>
          <a:prstGeom prst="rect">
            <a:avLst/>
          </a:prstGeom>
        </p:spPr>
        <p:txBody>
          <a:bodyPr>
            <a:normAutofit fontScale="90000"/>
          </a:bodyPr>
          <a:lstStyle/>
          <a:p>
            <a:pPr algn="ctr" defTabSz="693419">
              <a:defRPr sz="7307"/>
            </a:pPr>
            <a:endParaRPr/>
          </a:p>
          <a:p>
            <a:pPr algn="ctr" defTabSz="693419">
              <a:defRPr sz="7307"/>
            </a:pPr>
            <a:r>
              <a:t>IV. Hinweise auf Stärkung der Identität durch Ausgrenzung in den Quellen</a:t>
            </a:r>
          </a:p>
        </p:txBody>
      </p:sp>
      <p:sp>
        <p:nvSpPr>
          <p:cNvPr id="199" name="Auch bei Laktanz finden sich Hinweise darauf, dass durch die Verfolgung der Christen die Identität der restlichen Bevölkerung gestärkt werden sollte.…"/>
          <p:cNvSpPr txBox="1">
            <a:spLocks noGrp="1"/>
          </p:cNvSpPr>
          <p:nvPr>
            <p:ph type="body" sz="quarter" idx="1"/>
          </p:nvPr>
        </p:nvSpPr>
        <p:spPr>
          <a:xfrm>
            <a:off x="1619646" y="5435599"/>
            <a:ext cx="10934701" cy="6054726"/>
          </a:xfrm>
          <a:prstGeom prst="rect">
            <a:avLst/>
          </a:prstGeom>
        </p:spPr>
        <p:txBody>
          <a:bodyPr>
            <a:normAutofit lnSpcReduction="10000"/>
          </a:bodyPr>
          <a:lstStyle/>
          <a:p>
            <a:pPr marL="354826" indent="-354826" defTabSz="561340">
              <a:lnSpc>
                <a:spcPct val="100000"/>
              </a:lnSpc>
              <a:spcBef>
                <a:spcPts val="3000"/>
              </a:spcBef>
              <a:buClr>
                <a:srgbClr val="BEBEBE"/>
              </a:buClr>
              <a:buSzPct val="125000"/>
              <a:buChar char="•"/>
              <a:defRPr sz="2856"/>
            </a:pPr>
            <a:r>
              <a:t>Auch bei Laktanz finden sich Hinweise darauf, dass durch die Verfolgung der Christen die Identität der restlichen Bevölkerung gestärkt werden sollte. </a:t>
            </a:r>
            <a:endParaRPr sz="816"/>
          </a:p>
          <a:p>
            <a:pPr marL="354826" indent="-354826" defTabSz="561340">
              <a:lnSpc>
                <a:spcPct val="100000"/>
              </a:lnSpc>
              <a:spcBef>
                <a:spcPts val="3000"/>
              </a:spcBef>
              <a:buClr>
                <a:srgbClr val="BEBEBE"/>
              </a:buClr>
              <a:buSzPct val="125000"/>
              <a:buChar char="•"/>
              <a:defRPr sz="2856"/>
            </a:pPr>
            <a:r>
              <a:t>klares Bekenntnis zur „richtigen“ Seite moniert , sodass der christliche Autor moniert Laktanz: </a:t>
            </a:r>
            <a:r>
              <a:rPr i="1"/>
              <a:t>Aber nicht weniger drückend lastete die Verfolgung auf dem Rest der Bevölkerung. Denn Richter wurden über sämtliche Tempel verteilt und zwangen alle zum Opfer </a:t>
            </a:r>
            <a:r>
              <a:t>(Laktanz, mortibus persecutorum 15,4).</a:t>
            </a:r>
            <a:r>
              <a:rPr i="1"/>
              <a:t> </a:t>
            </a:r>
            <a:endParaRPr sz="816"/>
          </a:p>
          <a:p>
            <a:pPr marL="354826" indent="-354826" defTabSz="561340">
              <a:lnSpc>
                <a:spcPct val="100000"/>
              </a:lnSpc>
              <a:spcBef>
                <a:spcPts val="3000"/>
              </a:spcBef>
              <a:buClr>
                <a:srgbClr val="BEBEBE"/>
              </a:buClr>
              <a:buSzPct val="125000"/>
              <a:buChar char="•"/>
              <a:defRPr sz="2856"/>
            </a:pPr>
            <a:r>
              <a:t>Opferzwang: Diokletian macht nicht einmal für seine eigene Familie eine Ausnahme (Laktanz, mortibus persecutorum 15,1).  Propagandistische Wirkung: Tochter und Frau des Kaisers als Idealbild, eine Definition der „richtigen“ Zugehörigkeit. </a:t>
            </a:r>
          </a:p>
        </p:txBody>
      </p:sp>
      <p:sp>
        <p:nvSpPr>
          <p:cNvPr id="200" name="Büste des Constantius Chlorus, Ny Carlsberg Glyptotek, Kopenhagen"/>
          <p:cNvSpPr txBox="1"/>
          <p:nvPr/>
        </p:nvSpPr>
        <p:spPr>
          <a:xfrm>
            <a:off x="14969113" y="12170960"/>
            <a:ext cx="4669719"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Büste des Constantius Chlorus, Ny Carlsberg Glyptotek, Kopenhagen</a:t>
            </a:r>
          </a:p>
        </p:txBody>
      </p:sp>
      <p:pic>
        <p:nvPicPr>
          <p:cNvPr id="20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315340" y="817721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86" fill="hold"/>
                                        <p:tgtEl>
                                          <p:spTgt spid="20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3858478" y="5703548"/>
            <a:ext cx="8300302" cy="5518819"/>
          </a:xfrm>
          <a:prstGeom prst="rect">
            <a:avLst/>
          </a:prstGeom>
          <a:ln w="12700">
            <a:miter lim="400000"/>
          </a:ln>
        </p:spPr>
      </p:pic>
      <p:sp>
        <p:nvSpPr>
          <p:cNvPr id="204" name="V. Notwendigkeit der Identitätsstärkung aus herrschaftlicher Perspektive"/>
          <p:cNvSpPr txBox="1">
            <a:spLocks noGrp="1"/>
          </p:cNvSpPr>
          <p:nvPr>
            <p:ph type="title"/>
          </p:nvPr>
        </p:nvSpPr>
        <p:spPr>
          <a:xfrm>
            <a:off x="1079500" y="901700"/>
            <a:ext cx="22682200" cy="3057525"/>
          </a:xfrm>
          <a:prstGeom prst="rect">
            <a:avLst/>
          </a:prstGeom>
        </p:spPr>
        <p:txBody>
          <a:bodyPr>
            <a:normAutofit fontScale="90000"/>
          </a:bodyPr>
          <a:lstStyle/>
          <a:p>
            <a:pPr algn="ctr" defTabSz="693419">
              <a:defRPr sz="7307"/>
            </a:pPr>
            <a:endParaRPr/>
          </a:p>
          <a:p>
            <a:pPr algn="ctr" defTabSz="693419">
              <a:defRPr sz="7307"/>
            </a:pPr>
            <a:r>
              <a:t>V. Notwendigkeit der Identitätsstärkung aus herrschaftlicher Perspektive</a:t>
            </a:r>
          </a:p>
        </p:txBody>
      </p:sp>
      <p:sp>
        <p:nvSpPr>
          <p:cNvPr id="205" name="Tetrarchie: Schaffung von Stabilität: Selbst wenn er religiös indifferent geblieben wäre, mußte er als Staatsmann Gefühle fördern, die seinem Ziel, der Sicherheit und Einheit des Staates, nützlich waren (Kurt. Stade, Der Politiker Diokletian und die letz"/>
          <p:cNvSpPr txBox="1">
            <a:spLocks noGrp="1"/>
          </p:cNvSpPr>
          <p:nvPr>
            <p:ph type="body" sz="half" idx="1"/>
          </p:nvPr>
        </p:nvSpPr>
        <p:spPr>
          <a:xfrm>
            <a:off x="978143" y="4837280"/>
            <a:ext cx="12383978" cy="7251365"/>
          </a:xfrm>
          <a:prstGeom prst="rect">
            <a:avLst/>
          </a:prstGeom>
        </p:spPr>
        <p:txBody>
          <a:bodyPr>
            <a:normAutofit fontScale="92500"/>
          </a:bodyPr>
          <a:lstStyle/>
          <a:p>
            <a:pPr marL="339172" indent="-339172" defTabSz="536575">
              <a:lnSpc>
                <a:spcPct val="100000"/>
              </a:lnSpc>
              <a:spcBef>
                <a:spcPts val="2900"/>
              </a:spcBef>
              <a:buClr>
                <a:srgbClr val="BEBEBE"/>
              </a:buClr>
              <a:buSzPct val="125000"/>
              <a:buChar char="•"/>
              <a:defRPr sz="2730"/>
            </a:pPr>
            <a:r>
              <a:t>Tetrarchie: Schaffung von Stabilität: </a:t>
            </a:r>
            <a:r>
              <a:rPr i="1"/>
              <a:t>Selbst wenn er religiös indifferent geblieben wäre, mußte er als Staatsmann Gefühle fördern, die seinem Ziel, der Sicherheit und Einheit des Staates, nützlich waren </a:t>
            </a:r>
            <a:r>
              <a:t>(Kurt. Stade, Der Politiker Diokletian und die letzte große Christenverfolgung, Frankfurt am Main 1926, S. 93). </a:t>
            </a:r>
            <a:br>
              <a:rPr sz="780"/>
            </a:br>
            <a:endParaRPr sz="780"/>
          </a:p>
          <a:p>
            <a:pPr marL="339172" indent="-339172" defTabSz="536575">
              <a:lnSpc>
                <a:spcPct val="100000"/>
              </a:lnSpc>
              <a:spcBef>
                <a:spcPts val="2900"/>
              </a:spcBef>
              <a:buClr>
                <a:srgbClr val="BEBEBE"/>
              </a:buClr>
              <a:buSzPct val="125000"/>
              <a:buChar char="•"/>
              <a:defRPr sz="2730"/>
            </a:pPr>
            <a:r>
              <a:t>Herausbildung des „Fremden“ durch Verfolgung der Christen in Tetrarchie nicht unwichtiger Stabilisierungsfaktor. </a:t>
            </a:r>
            <a:endParaRPr sz="780"/>
          </a:p>
          <a:p>
            <a:pPr marL="339172" indent="-339172" defTabSz="536575">
              <a:lnSpc>
                <a:spcPct val="100000"/>
              </a:lnSpc>
              <a:spcBef>
                <a:spcPts val="2900"/>
              </a:spcBef>
              <a:buClr>
                <a:srgbClr val="BEBEBE"/>
              </a:buClr>
              <a:buSzPct val="125000"/>
              <a:buChar char="•"/>
              <a:defRPr sz="2730"/>
            </a:pPr>
            <a:r>
              <a:t>Warum kam Stabilisierungsfaktor erst so spät zur Anwendung? Erklärungsansatz, Karl-Heinz Schwartes bezüglich der Iovius- Herculius-These: Die Aktivitäten Diokletians zielten auf den geplanten Herrscherwechsel im Jahr 305 ab</a:t>
            </a:r>
            <a:r>
              <a:rPr i="1"/>
              <a:t> </a:t>
            </a:r>
            <a:r>
              <a:t>(Karl Heinz Schwarte, Dokletians Christengesetz, in: Rosemarie Günther/Stefan Rebenich (Hrsg.), E fontibus haurire. Beiträge zur römischen Geschichte und ihren Hilfswissenschaften. Heinrich Chantraine zum 65. Geburtstag, Paderborn 1994, S. 240). </a:t>
            </a:r>
          </a:p>
          <a:p>
            <a:pPr marL="339172" indent="-339172" defTabSz="536575">
              <a:lnSpc>
                <a:spcPct val="100000"/>
              </a:lnSpc>
              <a:spcBef>
                <a:spcPts val="2900"/>
              </a:spcBef>
              <a:buClr>
                <a:srgbClr val="BEBEBE"/>
              </a:buClr>
              <a:buSzPct val="125000"/>
              <a:buChar char="•"/>
              <a:defRPr sz="2730"/>
            </a:pPr>
            <a:r>
              <a:t>Dies ergibt gerade in Bezug auf die Stärkung der Identität Sinn: Mit Diokletian, das zeigt unter anderem die Kaiserkonferenz von Carnuntum 308, trat 305 ein äußerst integrativer Herrscher ab. </a:t>
            </a:r>
          </a:p>
        </p:txBody>
      </p:sp>
      <p:sp>
        <p:nvSpPr>
          <p:cNvPr id="206" name="Teilansicht des Galeriuspalastes in Thessaloniki, Ansicht des Oktagons von Südwesten"/>
          <p:cNvSpPr txBox="1"/>
          <p:nvPr/>
        </p:nvSpPr>
        <p:spPr>
          <a:xfrm>
            <a:off x="15673741" y="11281972"/>
            <a:ext cx="4669719" cy="1054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Teilansicht des Galeriuspalastes in Thessaloniki, Ansicht des Oktagons von Südwesten</a:t>
            </a:r>
          </a:p>
        </p:txBody>
      </p:sp>
      <p:pic>
        <p:nvPicPr>
          <p:cNvPr id="20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572727" y="1151714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86" fill="hold"/>
                                        <p:tgtEl>
                                          <p:spTgt spid="20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Bild" descr="Bild"/>
          <p:cNvPicPr>
            <a:picLocks noGrp="1" noChangeAspect="1"/>
          </p:cNvPicPr>
          <p:nvPr>
            <p:ph type="pic" idx="21"/>
          </p:nvPr>
        </p:nvPicPr>
        <p:blipFill>
          <a:blip r:embed="rId4"/>
          <a:srcRect/>
          <a:stretch>
            <a:fillRect/>
          </a:stretch>
        </p:blipFill>
        <p:spPr>
          <a:xfrm>
            <a:off x="13487138" y="6293812"/>
            <a:ext cx="8300303" cy="4338292"/>
          </a:xfrm>
          <a:prstGeom prst="rect">
            <a:avLst/>
          </a:prstGeom>
          <a:ln w="12700">
            <a:miter lim="400000"/>
          </a:ln>
        </p:spPr>
      </p:pic>
      <p:sp>
        <p:nvSpPr>
          <p:cNvPr id="210" name="V. Notwendigkeit der Identitätsstärkung aus herrschaftlicher Perspektive"/>
          <p:cNvSpPr txBox="1">
            <a:spLocks noGrp="1"/>
          </p:cNvSpPr>
          <p:nvPr>
            <p:ph type="title"/>
          </p:nvPr>
        </p:nvSpPr>
        <p:spPr>
          <a:xfrm>
            <a:off x="1079500" y="901700"/>
            <a:ext cx="22682200" cy="3057525"/>
          </a:xfrm>
          <a:prstGeom prst="rect">
            <a:avLst/>
          </a:prstGeom>
        </p:spPr>
        <p:txBody>
          <a:bodyPr>
            <a:normAutofit fontScale="90000"/>
          </a:bodyPr>
          <a:lstStyle/>
          <a:p>
            <a:pPr algn="ctr" defTabSz="693419">
              <a:defRPr sz="7307"/>
            </a:pPr>
            <a:endParaRPr/>
          </a:p>
          <a:p>
            <a:pPr algn="ctr" defTabSz="693419">
              <a:defRPr sz="7307"/>
            </a:pPr>
            <a:r>
              <a:t>V. Notwendigkeit der Identitätsstärkung aus herrschaftlicher Perspektive</a:t>
            </a:r>
          </a:p>
        </p:txBody>
      </p:sp>
      <p:sp>
        <p:nvSpPr>
          <p:cNvPr id="211" name="Nachfolger besaßen nicht ähnliche Integrationskraft, was Diokletian dazu veranlasst haben könnte, Stabilität im Reich auf anderem Wege zu gewährleisten.…"/>
          <p:cNvSpPr txBox="1">
            <a:spLocks noGrp="1"/>
          </p:cNvSpPr>
          <p:nvPr>
            <p:ph type="body" sz="quarter" idx="1"/>
          </p:nvPr>
        </p:nvSpPr>
        <p:spPr>
          <a:xfrm>
            <a:off x="2045144" y="5435600"/>
            <a:ext cx="10934701" cy="6054726"/>
          </a:xfrm>
          <a:prstGeom prst="rect">
            <a:avLst/>
          </a:prstGeom>
        </p:spPr>
        <p:txBody>
          <a:bodyPr>
            <a:normAutofit lnSpcReduction="10000"/>
          </a:bodyPr>
          <a:lstStyle/>
          <a:p>
            <a:pPr marL="464405" indent="-464405" defTabSz="734694">
              <a:lnSpc>
                <a:spcPct val="100000"/>
              </a:lnSpc>
              <a:spcBef>
                <a:spcPts val="4000"/>
              </a:spcBef>
              <a:buClr>
                <a:srgbClr val="BEBEBE"/>
              </a:buClr>
              <a:buSzPct val="125000"/>
              <a:buChar char="•"/>
              <a:defRPr sz="3738"/>
            </a:pPr>
            <a:r>
              <a:t>Nachfolger besaßen nicht ähnliche Integrationskraft, was Diokletian dazu veranlasst haben könnte, Stabilität im Reich auf anderem Wege zu gewährleisten. </a:t>
            </a:r>
            <a:endParaRPr sz="1068"/>
          </a:p>
          <a:p>
            <a:pPr marL="464405" indent="-464405" defTabSz="734694">
              <a:lnSpc>
                <a:spcPct val="100000"/>
              </a:lnSpc>
              <a:spcBef>
                <a:spcPts val="4000"/>
              </a:spcBef>
              <a:buClr>
                <a:srgbClr val="BEBEBE"/>
              </a:buClr>
              <a:buSzPct val="125000"/>
              <a:buChar char="•"/>
              <a:defRPr sz="3738"/>
            </a:pPr>
            <a:r>
              <a:t> Weiterführung der Verfolgungen nach 305:  Versuch der Konservierung der erfolgreichen Stabilisierung und Erkenntnis der Notwendigkeit anderer identitätsstiftender Momente als die eigene Person. </a:t>
            </a:r>
            <a:endParaRPr sz="1068"/>
          </a:p>
          <a:p>
            <a:pPr marL="464405" indent="-464405" defTabSz="734694">
              <a:lnSpc>
                <a:spcPct val="100000"/>
              </a:lnSpc>
              <a:spcBef>
                <a:spcPts val="4000"/>
              </a:spcBef>
              <a:buClr>
                <a:srgbClr val="BEBEBE"/>
              </a:buClr>
              <a:buSzPct val="125000"/>
              <a:buChar char="•"/>
              <a:defRPr sz="3738"/>
            </a:pPr>
            <a:r>
              <a:t>Diese kann in Fremdheit der Christen liegen.</a:t>
            </a:r>
          </a:p>
        </p:txBody>
      </p:sp>
      <p:sp>
        <p:nvSpPr>
          <p:cNvPr id="212" name="CONSTANTIVS CAESAR, belorbeerter Kopf Constantius I. nach rechts / VICTORIA SARMATICAE,…"/>
          <p:cNvSpPr txBox="1"/>
          <p:nvPr/>
        </p:nvSpPr>
        <p:spPr>
          <a:xfrm>
            <a:off x="14266606" y="10954841"/>
            <a:ext cx="6196968" cy="168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t>CONSTANTIVS CAESAR, belorbeerter Kopf Constantius I. nach rechts / VICTORIA SARMATICAE, </a:t>
            </a:r>
          </a:p>
          <a:p>
            <a:pPr>
              <a:defRPr sz="2200"/>
            </a:pPr>
            <a:r>
              <a:t>Die Tetrarchen opfern über einem Dreibein vor einem Lagertor mit Türmen</a:t>
            </a:r>
          </a:p>
        </p:txBody>
      </p:sp>
      <p:pic>
        <p:nvPicPr>
          <p:cNvPr id="21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966350" y="817720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58" fill="hold"/>
                                        <p:tgtEl>
                                          <p:spTgt spid="2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910939" y="4669214"/>
            <a:ext cx="10195279" cy="7587480"/>
          </a:xfrm>
          <a:prstGeom prst="rect">
            <a:avLst/>
          </a:prstGeom>
          <a:ln w="12700">
            <a:miter lim="400000"/>
          </a:ln>
        </p:spPr>
      </p:pic>
      <p:sp>
        <p:nvSpPr>
          <p:cNvPr id="216" name="VI. Ergebnis"/>
          <p:cNvSpPr txBox="1">
            <a:spLocks noGrp="1"/>
          </p:cNvSpPr>
          <p:nvPr>
            <p:ph type="title"/>
          </p:nvPr>
        </p:nvSpPr>
        <p:spPr>
          <a:xfrm>
            <a:off x="1079500" y="901700"/>
            <a:ext cx="22682200" cy="3057525"/>
          </a:xfrm>
          <a:prstGeom prst="rect">
            <a:avLst/>
          </a:prstGeom>
        </p:spPr>
        <p:txBody>
          <a:bodyPr/>
          <a:lstStyle/>
          <a:p>
            <a:pPr algn="ctr"/>
            <a:endParaRPr/>
          </a:p>
          <a:p>
            <a:pPr algn="ctr"/>
            <a:r>
              <a:t>VI. Ergebnis</a:t>
            </a:r>
          </a:p>
        </p:txBody>
      </p:sp>
      <p:sp>
        <p:nvSpPr>
          <p:cNvPr id="217" name="Eindeutige Antwort kaum möglich.…"/>
          <p:cNvSpPr txBox="1">
            <a:spLocks noGrp="1"/>
          </p:cNvSpPr>
          <p:nvPr>
            <p:ph type="body" sz="quarter" idx="1"/>
          </p:nvPr>
        </p:nvSpPr>
        <p:spPr>
          <a:xfrm>
            <a:off x="2001342" y="5435767"/>
            <a:ext cx="10934701" cy="6054726"/>
          </a:xfrm>
          <a:prstGeom prst="rect">
            <a:avLst/>
          </a:prstGeom>
        </p:spPr>
        <p:txBody>
          <a:bodyPr>
            <a:normAutofit lnSpcReduction="10000"/>
          </a:bodyPr>
          <a:lstStyle/>
          <a:p>
            <a:pPr marL="318300" indent="-318300" defTabSz="503555">
              <a:lnSpc>
                <a:spcPct val="100000"/>
              </a:lnSpc>
              <a:spcBef>
                <a:spcPts val="2700"/>
              </a:spcBef>
              <a:buClr>
                <a:srgbClr val="BEBEBE"/>
              </a:buClr>
              <a:buSzPct val="125000"/>
              <a:buChar char="•"/>
              <a:defRPr sz="2562"/>
            </a:pPr>
            <a:r>
              <a:t>Eindeutige Antwort kaum möglich. </a:t>
            </a:r>
            <a:endParaRPr sz="732"/>
          </a:p>
          <a:p>
            <a:pPr marL="318300" indent="-318300" defTabSz="503555">
              <a:lnSpc>
                <a:spcPct val="100000"/>
              </a:lnSpc>
              <a:spcBef>
                <a:spcPts val="2700"/>
              </a:spcBef>
              <a:buClr>
                <a:srgbClr val="BEBEBE"/>
              </a:buClr>
              <a:buSzPct val="125000"/>
              <a:buChar char="•"/>
              <a:defRPr sz="2562"/>
            </a:pPr>
            <a:r>
              <a:t>Die in den Quellen genannten Motive sind plausibel von der modernen Forschung ausgeschlossen worden. </a:t>
            </a:r>
          </a:p>
          <a:p>
            <a:pPr marL="318300" indent="-318300" defTabSz="503555">
              <a:lnSpc>
                <a:spcPct val="100000"/>
              </a:lnSpc>
              <a:spcBef>
                <a:spcPts val="2700"/>
              </a:spcBef>
              <a:buClr>
                <a:srgbClr val="BEBEBE"/>
              </a:buClr>
              <a:buSzPct val="125000"/>
              <a:buChar char="•"/>
              <a:defRPr sz="2562"/>
            </a:pPr>
            <a:r>
              <a:t>Zentrale Probleme bleiben dennoch bestehen. </a:t>
            </a:r>
            <a:endParaRPr sz="732"/>
          </a:p>
          <a:p>
            <a:pPr marL="318300" indent="-318300" defTabSz="503555">
              <a:lnSpc>
                <a:spcPct val="100000"/>
              </a:lnSpc>
              <a:spcBef>
                <a:spcPts val="2700"/>
              </a:spcBef>
              <a:buClr>
                <a:srgbClr val="BEBEBE"/>
              </a:buClr>
              <a:buSzPct val="125000"/>
              <a:buChar char="•"/>
              <a:defRPr sz="2562"/>
            </a:pPr>
            <a:r>
              <a:t>Quellenlage schwierig: </a:t>
            </a:r>
            <a:endParaRPr sz="732"/>
          </a:p>
          <a:p>
            <a:pPr marL="318300" indent="-318300" defTabSz="503555">
              <a:lnSpc>
                <a:spcPct val="100000"/>
              </a:lnSpc>
              <a:spcBef>
                <a:spcPts val="2700"/>
              </a:spcBef>
              <a:buClr>
                <a:srgbClr val="BEBEBE"/>
              </a:buClr>
              <a:buSzPct val="125000"/>
              <a:buChar char="•"/>
              <a:defRPr sz="2562"/>
            </a:pPr>
            <a:r>
              <a:t>Vorsicht geboten, Diokletian eine allzu große Kenntnis soziologischer Mechanismen zu unterstellen. Allerdings: Eingrenzung des Eigenen durch die Ausgrenzung des Anderen erleichtert wird, dürfte auch spätantiken Regenten klar gewesen sein. </a:t>
            </a:r>
          </a:p>
          <a:p>
            <a:pPr marL="318300" indent="-318300" defTabSz="503555">
              <a:lnSpc>
                <a:spcPct val="100000"/>
              </a:lnSpc>
              <a:spcBef>
                <a:spcPts val="2700"/>
              </a:spcBef>
              <a:buClr>
                <a:srgbClr val="BEBEBE"/>
              </a:buClr>
              <a:buSzPct val="125000"/>
              <a:buChar char="•"/>
              <a:defRPr sz="2562"/>
            </a:pPr>
            <a:r>
              <a:t>Annahme, dass tetrarchische Christenverfolgung (auch) zur Identitätsstärkung diente, plausibel anhand der Quellen zu belegen.</a:t>
            </a:r>
          </a:p>
        </p:txBody>
      </p:sp>
      <p:pic>
        <p:nvPicPr>
          <p:cNvPr id="218" name="Audioaufnahme.m4a" descr="Audioaufnahme.m4a"/>
          <p:cNvPicPr>
            <a:picLocks/>
          </p:cNvPicPr>
          <p:nvPr>
            <a:audioFile r:link="rId1"/>
            <p:extLst>
              <p:ext uri="{DAA4B4D4-6D71-4841-9C94-3DE7FCFB9230}">
                <p14:media xmlns:p14="http://schemas.microsoft.com/office/powerpoint/2010/main" r:embed="rId2">
                  <p14:trim end="7307.2547"/>
                </p14:media>
              </p:ext>
            </p:extLst>
          </p:nvPr>
        </p:nvPicPr>
        <p:blipFill>
          <a:blip r:embed="rId5"/>
          <a:stretch>
            <a:fillRect/>
          </a:stretch>
        </p:blipFill>
        <p:spPr>
          <a:xfrm>
            <a:off x="1277782" y="846295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599" fill="hold"/>
                                        <p:tgtEl>
                                          <p:spTgt spid="2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3420517" y="4191000"/>
            <a:ext cx="6310108" cy="7772400"/>
          </a:xfrm>
          <a:prstGeom prst="rect">
            <a:avLst/>
          </a:prstGeom>
          <a:ln w="12700">
            <a:miter lim="400000"/>
          </a:ln>
        </p:spPr>
      </p:pic>
      <p:sp>
        <p:nvSpPr>
          <p:cNvPr id="132" name="0. Einführung"/>
          <p:cNvSpPr txBox="1">
            <a:spLocks noGrp="1"/>
          </p:cNvSpPr>
          <p:nvPr>
            <p:ph type="title"/>
          </p:nvPr>
        </p:nvSpPr>
        <p:spPr>
          <a:prstGeom prst="rect">
            <a:avLst/>
          </a:prstGeom>
        </p:spPr>
        <p:txBody>
          <a:bodyPr/>
          <a:lstStyle>
            <a:lvl1pPr algn="ctr"/>
          </a:lstStyle>
          <a:p>
            <a:r>
              <a:t>0. Einführung </a:t>
            </a:r>
          </a:p>
        </p:txBody>
      </p:sp>
      <p:sp>
        <p:nvSpPr>
          <p:cNvPr id="133" name="23. Februar 303 n. Chr. Zerstörung einer Kirche in Nikomedien in der Nähe des Kaiserpalastes. Erlass mit dem die längste und blutigste Verfolgung […], die die Christen bisher durchgemacht hatten ihren Anfang nahm (Jacques Moreau, Die Christenverfolgung i"/>
          <p:cNvSpPr txBox="1">
            <a:spLocks noGrp="1"/>
          </p:cNvSpPr>
          <p:nvPr>
            <p:ph type="body" sz="half" idx="1"/>
          </p:nvPr>
        </p:nvSpPr>
        <p:spPr>
          <a:xfrm>
            <a:off x="12687300" y="4122536"/>
            <a:ext cx="10744200" cy="7950201"/>
          </a:xfrm>
          <a:prstGeom prst="rect">
            <a:avLst/>
          </a:prstGeom>
        </p:spPr>
        <p:txBody>
          <a:bodyPr>
            <a:normAutofit lnSpcReduction="10000"/>
          </a:bodyPr>
          <a:lstStyle/>
          <a:p>
            <a:pPr marL="349608" indent="-349608" defTabSz="553084">
              <a:spcBef>
                <a:spcPts val="3000"/>
              </a:spcBef>
              <a:buClr>
                <a:srgbClr val="BEBEBE"/>
              </a:buClr>
              <a:buSzPct val="125000"/>
              <a:buChar char="•"/>
              <a:defRPr sz="2814">
                <a:solidFill>
                  <a:srgbClr val="5B5854"/>
                </a:solidFill>
              </a:defRPr>
            </a:pPr>
            <a:r>
              <a:t>23. Februar 303 n. Chr. Zerstörung einer Kirche in Nikomedien in der Nähe des Kaiserpalastes. Erlass mit dem </a:t>
            </a:r>
            <a:r>
              <a:rPr i="1"/>
              <a:t>die längste und blutigste Verfolgung […], die die Christen bisher durchgemacht hatten </a:t>
            </a:r>
            <a:r>
              <a:t>ihren Anfang nahm (Jacques Moreau, Die Christenverfolgung im römischen Reich, in: ANRW 2 (1971), S. 100).</a:t>
            </a:r>
          </a:p>
          <a:p>
            <a:pPr marL="349608" indent="-349608" defTabSz="553084">
              <a:spcBef>
                <a:spcPts val="3000"/>
              </a:spcBef>
              <a:buClr>
                <a:srgbClr val="BEBEBE"/>
              </a:buClr>
              <a:buSzPct val="125000"/>
              <a:buChar char="•"/>
              <a:defRPr sz="2814">
                <a:solidFill>
                  <a:srgbClr val="5B5854"/>
                </a:solidFill>
              </a:defRPr>
            </a:pPr>
            <a:r>
              <a:t>Verfolgung der Tetrarchen sollte acht Jahre andauern und beschnitt Christen in ihren Privilegien, führte zu Zerstöruing von Gotteshäusern, Verbrennen von Schriften und schloss Opfergebote mit ein. </a:t>
            </a:r>
          </a:p>
          <a:p>
            <a:pPr marL="349608" indent="-349608" defTabSz="553084">
              <a:spcBef>
                <a:spcPts val="3000"/>
              </a:spcBef>
              <a:buClr>
                <a:srgbClr val="BEBEBE"/>
              </a:buClr>
              <a:buSzPct val="125000"/>
              <a:buChar char="•"/>
              <a:defRPr sz="2814">
                <a:solidFill>
                  <a:srgbClr val="5B5854"/>
                </a:solidFill>
              </a:defRPr>
            </a:pPr>
            <a:r>
              <a:t>Ende einer über vierzigjährigen Friedenszeit. </a:t>
            </a:r>
          </a:p>
          <a:p>
            <a:pPr marL="349608" indent="-349608" defTabSz="553084">
              <a:spcBef>
                <a:spcPts val="3000"/>
              </a:spcBef>
              <a:buClr>
                <a:srgbClr val="BEBEBE"/>
              </a:buClr>
              <a:buSzPct val="125000"/>
              <a:buChar char="•"/>
              <a:defRPr sz="2814">
                <a:solidFill>
                  <a:srgbClr val="5B5854"/>
                </a:solidFill>
              </a:defRPr>
            </a:pPr>
            <a:r>
              <a:t>Frage nach der Motivation der Christenverfolgung </a:t>
            </a:r>
            <a:r>
              <a:rPr i="1"/>
              <a:t>die für die historische Bewertung wichtigste Frage </a:t>
            </a:r>
            <a:r>
              <a:t>(Karl Heinz Schwarte, Dokletians Christengesetz, in: Rosemarie Günther/Stefan Rebenich (Hrsg.), E fontibus haurire. Beiträge zur römischen Geschichte und ihren Hilfswissenschaften. Heinrich Chantraine zum 65. Geburtstag, Paderborn 1994, S. 233). </a:t>
            </a:r>
          </a:p>
        </p:txBody>
      </p:sp>
      <p:sp>
        <p:nvSpPr>
          <p:cNvPr id="134" name="Büste Diokletians im Archäologischen Museum Istanbul"/>
          <p:cNvSpPr txBox="1"/>
          <p:nvPr/>
        </p:nvSpPr>
        <p:spPr>
          <a:xfrm>
            <a:off x="3010433" y="12268199"/>
            <a:ext cx="7130276"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Büste Diokletians im Archäologischen Museum Istanbul</a:t>
            </a:r>
          </a:p>
        </p:txBody>
      </p:sp>
      <p:pic>
        <p:nvPicPr>
          <p:cNvPr id="13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923212" y="75056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63" fill="hold"/>
                                        <p:tgtEl>
                                          <p:spTgt spid="1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630327" y="4716810"/>
            <a:ext cx="5181600" cy="7772400"/>
          </a:xfrm>
          <a:prstGeom prst="rect">
            <a:avLst/>
          </a:prstGeom>
          <a:ln w="12700">
            <a:miter lim="400000"/>
          </a:ln>
        </p:spPr>
      </p:pic>
      <p:sp>
        <p:nvSpPr>
          <p:cNvPr id="138" name="I. Die Motive der Christenverfolgung in Den Quellen"/>
          <p:cNvSpPr txBox="1">
            <a:spLocks noGrp="1"/>
          </p:cNvSpPr>
          <p:nvPr>
            <p:ph type="title"/>
          </p:nvPr>
        </p:nvSpPr>
        <p:spPr>
          <a:xfrm>
            <a:off x="766233" y="1049866"/>
            <a:ext cx="22479001" cy="2679701"/>
          </a:xfrm>
          <a:prstGeom prst="rect">
            <a:avLst/>
          </a:prstGeom>
        </p:spPr>
        <p:txBody>
          <a:bodyPr/>
          <a:lstStyle>
            <a:lvl1pPr algn="ctr"/>
          </a:lstStyle>
          <a:p>
            <a:r>
              <a:t>I. Die Motive der Christenverfolgung in Den Quellen</a:t>
            </a:r>
          </a:p>
        </p:txBody>
      </p:sp>
      <p:sp>
        <p:nvSpPr>
          <p:cNvPr id="139" name="Historia ecclesiastica des Euseb von Caesarea eine der wichtigsten Quellen zur Christenverfolgung.…"/>
          <p:cNvSpPr txBox="1">
            <a:spLocks noGrp="1"/>
          </p:cNvSpPr>
          <p:nvPr>
            <p:ph type="body" sz="half" idx="1"/>
          </p:nvPr>
        </p:nvSpPr>
        <p:spPr>
          <a:xfrm>
            <a:off x="2127412" y="4627910"/>
            <a:ext cx="10744201" cy="7950201"/>
          </a:xfrm>
          <a:prstGeom prst="rect">
            <a:avLst/>
          </a:prstGeom>
        </p:spPr>
        <p:txBody>
          <a:bodyPr>
            <a:normAutofit lnSpcReduction="10000"/>
          </a:bodyPr>
          <a:lstStyle/>
          <a:p>
            <a:pPr marL="469623" indent="-469623" defTabSz="742950">
              <a:spcBef>
                <a:spcPts val="4000"/>
              </a:spcBef>
              <a:buClr>
                <a:srgbClr val="BEBEBE"/>
              </a:buClr>
              <a:buSzPct val="125000"/>
              <a:buChar char="•"/>
              <a:defRPr sz="3780"/>
            </a:pPr>
            <a:r>
              <a:rPr i="1"/>
              <a:t>Historia ecclesiastica </a:t>
            </a:r>
            <a:r>
              <a:t>des Euseb von Caesarea eine der wichtigsten Quellen zur Christenverfolgung. </a:t>
            </a:r>
          </a:p>
          <a:p>
            <a:pPr marL="469623" indent="-469623" defTabSz="742950">
              <a:spcBef>
                <a:spcPts val="4000"/>
              </a:spcBef>
              <a:buClr>
                <a:srgbClr val="BEBEBE"/>
              </a:buClr>
              <a:buSzPct val="125000"/>
              <a:buChar char="•"/>
              <a:defRPr sz="3780"/>
            </a:pPr>
            <a:r>
              <a:t>Grund liegt im Verhalten der Christen, deren Verfehlungen zur Steigerung der Verfolgungen geführt habe:</a:t>
            </a:r>
          </a:p>
          <a:p>
            <a:pPr marL="469623" indent="-469623" defTabSz="742950">
              <a:spcBef>
                <a:spcPts val="4000"/>
              </a:spcBef>
              <a:buClr>
                <a:srgbClr val="BEBEBE"/>
              </a:buClr>
              <a:buSzPct val="125000"/>
              <a:buChar char="•"/>
              <a:defRPr sz="3780" i="1"/>
            </a:pPr>
            <a:r>
              <a:t>Da aber infolge zu großer Freiheit unser Sinn zu Stolz und Lässigkeit sich kehrte, indem der eine den anderen beneidete und beschimpfte [...], da begann das göttliche Strafgericht in der ihm eigenen schonenden Weise – die Versammlungen durften noch zusammentreten – ruhig und gelinde seines Aufsichtsamtes zu walten </a:t>
            </a:r>
            <a:r>
              <a:rPr i="0"/>
              <a:t>(Euseb, Historia ecclesiastica 8,1,7).</a:t>
            </a:r>
            <a:endParaRPr sz="1079"/>
          </a:p>
        </p:txBody>
      </p:sp>
      <p:sp>
        <p:nvSpPr>
          <p:cNvPr id="140" name="Die Tetrarchengruppe am Markusdom in Venedig"/>
          <p:cNvSpPr txBox="1"/>
          <p:nvPr/>
        </p:nvSpPr>
        <p:spPr>
          <a:xfrm>
            <a:off x="13885355" y="12531104"/>
            <a:ext cx="6671544"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a:pPr>
            <a:r>
              <a:t>Die Tetrarchengruppe am </a:t>
            </a:r>
            <a:r>
              <a:rPr>
                <a:solidFill>
                  <a:srgbClr val="5B5854"/>
                </a:solidFill>
              </a:rPr>
              <a:t>Markusdom in Venedig</a:t>
            </a:r>
          </a:p>
        </p:txBody>
      </p:sp>
      <p:pic>
        <p:nvPicPr>
          <p:cNvPr id="14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0556899" y="803150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61" fill="hold"/>
                                        <p:tgtEl>
                                          <p:spTgt spid="1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877800" y="4667324"/>
            <a:ext cx="10363200" cy="7772401"/>
          </a:xfrm>
          <a:prstGeom prst="rect">
            <a:avLst/>
          </a:prstGeom>
          <a:ln w="12700">
            <a:miter lim="400000"/>
          </a:ln>
        </p:spPr>
      </p:pic>
      <p:sp>
        <p:nvSpPr>
          <p:cNvPr id="144" name="I. Die Motive der Christenverfolgung in Den Quellen"/>
          <p:cNvSpPr txBox="1">
            <a:spLocks noGrp="1"/>
          </p:cNvSpPr>
          <p:nvPr>
            <p:ph type="title"/>
          </p:nvPr>
        </p:nvSpPr>
        <p:spPr>
          <a:xfrm>
            <a:off x="1375833" y="825500"/>
            <a:ext cx="22479001" cy="2679700"/>
          </a:xfrm>
          <a:prstGeom prst="rect">
            <a:avLst/>
          </a:prstGeom>
        </p:spPr>
        <p:txBody>
          <a:bodyPr/>
          <a:lstStyle>
            <a:lvl1pPr algn="ctr"/>
          </a:lstStyle>
          <a:p>
            <a:r>
              <a:t>I. Die Motive der Christenverfolgung in Den Quellen</a:t>
            </a:r>
          </a:p>
        </p:txBody>
      </p:sp>
      <p:sp>
        <p:nvSpPr>
          <p:cNvPr id="145" name="Zunächst Christen in Armee betroffen, sukzessive Ausweitung der Maßnahmen.…"/>
          <p:cNvSpPr txBox="1">
            <a:spLocks noGrp="1"/>
          </p:cNvSpPr>
          <p:nvPr>
            <p:ph type="body" sz="half" idx="1"/>
          </p:nvPr>
        </p:nvSpPr>
        <p:spPr>
          <a:xfrm>
            <a:off x="1813566" y="4578424"/>
            <a:ext cx="10744201" cy="7950201"/>
          </a:xfrm>
          <a:prstGeom prst="rect">
            <a:avLst/>
          </a:prstGeom>
        </p:spPr>
        <p:txBody>
          <a:bodyPr/>
          <a:lstStyle/>
          <a:p>
            <a:pPr marL="396571" indent="-396571" defTabSz="627379">
              <a:spcBef>
                <a:spcPts val="3400"/>
              </a:spcBef>
              <a:buClr>
                <a:srgbClr val="BEBEBE"/>
              </a:buClr>
              <a:buSzPct val="125000"/>
              <a:buChar char="•"/>
              <a:defRPr sz="3192"/>
            </a:pPr>
            <a:r>
              <a:t>Zunächst Christen in Armee betroffen, sukzessive Ausweitung der Maßnahmen.</a:t>
            </a:r>
            <a:endParaRPr sz="912"/>
          </a:p>
          <a:p>
            <a:pPr marL="396571" indent="-396571" defTabSz="627379">
              <a:spcBef>
                <a:spcPts val="3400"/>
              </a:spcBef>
              <a:buClr>
                <a:srgbClr val="BEBEBE"/>
              </a:buClr>
              <a:buSzPct val="125000"/>
              <a:buChar char="•"/>
              <a:defRPr sz="3192"/>
            </a:pPr>
            <a:r>
              <a:t>Werner Portmann nimmt „theologische Konstruktion“ Eusebs an, was in der Forschung kritisch gesehen wurde: </a:t>
            </a:r>
            <a:r>
              <a:rPr i="1"/>
              <a:t>Für ihn [Euseb] handeln die Regenten als Werkzeuge in Gottes Strafgericht</a:t>
            </a:r>
            <a:r>
              <a:t> (Werner Portmann, Zu den Motiven der diokletianischen Christenverfolgung, in: Historia 39 (1990), S. 227).</a:t>
            </a:r>
            <a:endParaRPr sz="912"/>
          </a:p>
          <a:p>
            <a:pPr marL="396571" indent="-396571" defTabSz="627379">
              <a:spcBef>
                <a:spcPts val="3400"/>
              </a:spcBef>
              <a:buClr>
                <a:srgbClr val="BEBEBE"/>
              </a:buClr>
              <a:buSzPct val="125000"/>
              <a:buChar char="•"/>
              <a:defRPr sz="3192"/>
            </a:pPr>
            <a:r>
              <a:t>Auch in der Theologie ist die Vorstellung einer göttlichen Kollektivstrafe umstritten: </a:t>
            </a:r>
            <a:r>
              <a:rPr i="1"/>
              <a:t>Gott straft individuell und selektiv ethisch falsches Verhalten. Nicht Völker und Nationen verfallen dem nahenden Strafgericht, sondern der gesetzlose Tor</a:t>
            </a:r>
            <a:r>
              <a:t> (Ralf Miggelbrink, Der zornige Gott. Bedeutung einer anstößigen biblischen Tradition, Darmstadt 2002, S. 58).</a:t>
            </a:r>
            <a:endParaRPr sz="912"/>
          </a:p>
        </p:txBody>
      </p:sp>
      <p:sp>
        <p:nvSpPr>
          <p:cNvPr id="146" name="Porphyr-Sarkophag; Archäologisches Museum, Istanbul"/>
          <p:cNvSpPr txBox="1"/>
          <p:nvPr/>
        </p:nvSpPr>
        <p:spPr>
          <a:xfrm>
            <a:off x="14723628" y="12625165"/>
            <a:ext cx="6671544"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Porphyr-Sarkophag; Archäologisches Museum, Istanbul</a:t>
            </a:r>
          </a:p>
        </p:txBody>
      </p:sp>
      <p:pic>
        <p:nvPicPr>
          <p:cNvPr id="14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922033" y="7587247"/>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88" fill="hold"/>
                                        <p:tgtEl>
                                          <p:spTgt spid="1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ild" descr="Bild"/>
          <p:cNvPicPr>
            <a:picLocks noGrp="1" noChangeAspect="1"/>
          </p:cNvPicPr>
          <p:nvPr>
            <p:ph type="pic" idx="21"/>
          </p:nvPr>
        </p:nvPicPr>
        <p:blipFill>
          <a:blip r:embed="rId4"/>
          <a:srcRect/>
          <a:stretch>
            <a:fillRect/>
          </a:stretch>
        </p:blipFill>
        <p:spPr>
          <a:xfrm>
            <a:off x="15708462" y="4410074"/>
            <a:ext cx="5158931" cy="7772401"/>
          </a:xfrm>
          <a:prstGeom prst="rect">
            <a:avLst/>
          </a:prstGeom>
          <a:ln w="12700">
            <a:miter lim="400000"/>
          </a:ln>
        </p:spPr>
      </p:pic>
      <p:sp>
        <p:nvSpPr>
          <p:cNvPr id="150" name="I. Die Motive der Christenverfolgung in Den Quellen"/>
          <p:cNvSpPr txBox="1">
            <a:spLocks noGrp="1"/>
          </p:cNvSpPr>
          <p:nvPr>
            <p:ph type="title"/>
          </p:nvPr>
        </p:nvSpPr>
        <p:spPr>
          <a:xfrm>
            <a:off x="1350433" y="825500"/>
            <a:ext cx="22479001" cy="2679700"/>
          </a:xfrm>
          <a:prstGeom prst="rect">
            <a:avLst/>
          </a:prstGeom>
        </p:spPr>
        <p:txBody>
          <a:bodyPr/>
          <a:lstStyle>
            <a:lvl1pPr algn="ctr"/>
          </a:lstStyle>
          <a:p>
            <a:r>
              <a:t>I. Die Motive der Christenverfolgung in Den Quellen</a:t>
            </a:r>
          </a:p>
        </p:txBody>
      </p:sp>
      <p:sp>
        <p:nvSpPr>
          <p:cNvPr id="151" name="Der um 250 geborene Laktanz arbeitet in seinem Werk De mortibus persecutorum ebenfalls mit dem Bild vom strafenden Gott. Er macht allerdings die Verfolger zu Opfern überirdischer Rache17.…"/>
          <p:cNvSpPr txBox="1">
            <a:spLocks noGrp="1"/>
          </p:cNvSpPr>
          <p:nvPr>
            <p:ph type="body" sz="half" idx="1"/>
          </p:nvPr>
        </p:nvSpPr>
        <p:spPr>
          <a:xfrm>
            <a:off x="1508843" y="4627910"/>
            <a:ext cx="10744201" cy="7950201"/>
          </a:xfrm>
          <a:prstGeom prst="rect">
            <a:avLst/>
          </a:prstGeom>
        </p:spPr>
        <p:txBody>
          <a:bodyPr>
            <a:normAutofit lnSpcReduction="10000"/>
          </a:bodyPr>
          <a:lstStyle/>
          <a:p>
            <a:pPr marL="480059" indent="-480059" defTabSz="759459">
              <a:spcBef>
                <a:spcPts val="4100"/>
              </a:spcBef>
              <a:buClr>
                <a:srgbClr val="BEBEBE"/>
              </a:buClr>
              <a:buSzPct val="125000"/>
              <a:buChar char="•"/>
              <a:defRPr sz="3864"/>
            </a:pPr>
            <a:r>
              <a:t>Der um 250 geborene Laktanz arbeitet in seinem Werk </a:t>
            </a:r>
            <a:r>
              <a:rPr i="1"/>
              <a:t>De mortibus persecutorum</a:t>
            </a:r>
            <a:r>
              <a:t> ebenfalls</a:t>
            </a:r>
            <a:r>
              <a:rPr i="1"/>
              <a:t> </a:t>
            </a:r>
            <a:r>
              <a:t>mit dem Bild vom strafenden Gott. Er macht allerdings die Verfolger zu Opfern überirdischer Rache</a:t>
            </a:r>
            <a:r>
              <a:rPr sz="858" baseline="58231"/>
              <a:t>17</a:t>
            </a:r>
            <a:r>
              <a:t>. </a:t>
            </a:r>
            <a:endParaRPr sz="1104"/>
          </a:p>
          <a:p>
            <a:pPr marL="480059" indent="-480059" defTabSz="759459">
              <a:spcBef>
                <a:spcPts val="4100"/>
              </a:spcBef>
              <a:buClr>
                <a:srgbClr val="BEBEBE"/>
              </a:buClr>
              <a:buSzPct val="125000"/>
              <a:buChar char="•"/>
              <a:defRPr sz="3864"/>
            </a:pPr>
            <a:r>
              <a:t>Seine Erklärung ist jedoch weltlicher Natur: Er gibt Galerius die Hauptschuld für die Verfolgungen zu: Galerius möchte Diokletian von Verfolgung überzeugen, dieser lehnt jedoch Gewalt ab. </a:t>
            </a:r>
          </a:p>
          <a:p>
            <a:pPr marL="480059" indent="-480059" defTabSz="759459">
              <a:spcBef>
                <a:spcPts val="4100"/>
              </a:spcBef>
              <a:buClr>
                <a:srgbClr val="BEBEBE"/>
              </a:buClr>
              <a:buSzPct val="125000"/>
              <a:buChar char="•"/>
              <a:defRPr sz="3864"/>
            </a:pPr>
            <a:r>
              <a:t>Diokletian möchte </a:t>
            </a:r>
            <a:r>
              <a:rPr i="1"/>
              <a:t>diese Angelegenheit ohne Blutvergießen zu erledigen</a:t>
            </a:r>
            <a:r>
              <a:t> (Lact. mort. pers. 11,8) </a:t>
            </a:r>
          </a:p>
          <a:p>
            <a:pPr marL="480059" indent="-480059" defTabSz="759459">
              <a:spcBef>
                <a:spcPts val="4100"/>
              </a:spcBef>
              <a:buClr>
                <a:srgbClr val="BEBEBE"/>
              </a:buClr>
              <a:buSzPct val="125000"/>
              <a:buChar char="•"/>
              <a:defRPr sz="3864"/>
            </a:pPr>
            <a:r>
              <a:t>Persönlicher Hass des Galerius als Motiv. </a:t>
            </a:r>
          </a:p>
        </p:txBody>
      </p:sp>
      <p:sp>
        <p:nvSpPr>
          <p:cNvPr id="152" name="Neuzeitliche Büste des Diokletian in den Kellergewölben im Diokletianspalast, Split"/>
          <p:cNvSpPr txBox="1"/>
          <p:nvPr/>
        </p:nvSpPr>
        <p:spPr>
          <a:xfrm>
            <a:off x="14952155" y="12231687"/>
            <a:ext cx="66715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Neuzeitliche Büste des Diokletian in den Kellergewölben im Diokletianspalast, Split</a:t>
            </a:r>
          </a:p>
        </p:txBody>
      </p:sp>
      <p:pic>
        <p:nvPicPr>
          <p:cNvPr id="15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695002" y="801052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806"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401727" y="4410074"/>
            <a:ext cx="7772401" cy="7772401"/>
          </a:xfrm>
          <a:prstGeom prst="rect">
            <a:avLst/>
          </a:prstGeom>
          <a:ln w="12700">
            <a:miter lim="400000"/>
          </a:ln>
        </p:spPr>
      </p:pic>
      <p:sp>
        <p:nvSpPr>
          <p:cNvPr id="156" name="I. Die Motive der Christenverfolgung in Den Quellen"/>
          <p:cNvSpPr txBox="1">
            <a:spLocks noGrp="1"/>
          </p:cNvSpPr>
          <p:nvPr>
            <p:ph type="title"/>
          </p:nvPr>
        </p:nvSpPr>
        <p:spPr>
          <a:xfrm>
            <a:off x="1121833" y="844550"/>
            <a:ext cx="22479001" cy="2679700"/>
          </a:xfrm>
          <a:prstGeom prst="rect">
            <a:avLst/>
          </a:prstGeom>
        </p:spPr>
        <p:txBody>
          <a:bodyPr/>
          <a:lstStyle>
            <a:lvl1pPr algn="ctr"/>
          </a:lstStyle>
          <a:p>
            <a:r>
              <a:t>I. Die Motive der Christenverfolgung in Den Quellen</a:t>
            </a:r>
          </a:p>
        </p:txBody>
      </p:sp>
      <p:sp>
        <p:nvSpPr>
          <p:cNvPr id="157" name="Bei Bewertung des Laktanz müssen rhetorische Gesichtspunkte und deren theologische Intention beachtet werden (Matthias Gelzer, Der Urheber der Christenverfolgung von 303, in: Theologische Fakultät Basel (Hrsg.), Vom Wesen und Wandel der Kirche. Zum 70. G"/>
          <p:cNvSpPr txBox="1">
            <a:spLocks noGrp="1"/>
          </p:cNvSpPr>
          <p:nvPr>
            <p:ph type="body" sz="half" idx="1"/>
          </p:nvPr>
        </p:nvSpPr>
        <p:spPr>
          <a:xfrm>
            <a:off x="1385129" y="4603167"/>
            <a:ext cx="10744201" cy="7950201"/>
          </a:xfrm>
          <a:prstGeom prst="rect">
            <a:avLst/>
          </a:prstGeom>
        </p:spPr>
        <p:txBody>
          <a:bodyPr>
            <a:normAutofit lnSpcReduction="10000"/>
          </a:bodyPr>
          <a:lstStyle/>
          <a:p>
            <a:pPr marL="370481" indent="-370481" defTabSz="586104">
              <a:spcBef>
                <a:spcPts val="3100"/>
              </a:spcBef>
              <a:buClr>
                <a:srgbClr val="BEBEBE"/>
              </a:buClr>
              <a:buSzPct val="125000"/>
              <a:buChar char="•"/>
              <a:defRPr sz="2982"/>
            </a:pPr>
            <a:r>
              <a:t>Bei Bewertung des Laktanz müssen rhetorische Gesichtspunkte und deren theologische Intention beachtet werden (Matthias Gelzer, Der Urheber der Christenverfolgung von 303, in: Theologische Fakultät Basel (Hrsg.), Vom Wesen und Wandel der Kirche. Zum 70. Geburtstag von Eberhard Vischer, Basel 1935, S. 38f.; 43). </a:t>
            </a:r>
            <a:endParaRPr sz="851"/>
          </a:p>
          <a:p>
            <a:pPr marL="370481" indent="-370481" defTabSz="586104">
              <a:spcBef>
                <a:spcPts val="3100"/>
              </a:spcBef>
              <a:buClr>
                <a:srgbClr val="BEBEBE"/>
              </a:buClr>
              <a:buSzPct val="125000"/>
              <a:buChar char="•"/>
              <a:defRPr sz="2982"/>
            </a:pPr>
            <a:r>
              <a:t>So zieht Gelzer den Schluss, es sei </a:t>
            </a:r>
            <a:r>
              <a:rPr i="1"/>
              <a:t>unmöglich, seine [d.h. Laktanz’] Behauptung, Galerius sei der Urheber der großen Verfolgung gewesen, anzunehmen</a:t>
            </a:r>
            <a:r>
              <a:t> (Matthias Gelzer, Der Urheber der Christenverfolgung von 303, in: Theologische Fakultät Basel (Hrsg.), Vom Wesen und Wandel der Kirche. Zum 70. Geburtstag von Eberhard Vischer, Basel 1935, S. 43).</a:t>
            </a:r>
          </a:p>
          <a:p>
            <a:pPr marL="370481" indent="-370481" defTabSz="586104">
              <a:spcBef>
                <a:spcPts val="3100"/>
              </a:spcBef>
              <a:buClr>
                <a:srgbClr val="BEBEBE"/>
              </a:buClr>
              <a:buSzPct val="125000"/>
              <a:buChar char="•"/>
              <a:defRPr sz="2982"/>
            </a:pPr>
            <a:r>
              <a:t>So auch P.S. Davies,The Origin and Purpose of the Persecution of AD 303, JThS 40 (1989), S. 68f.. </a:t>
            </a:r>
            <a:br>
              <a:rPr sz="851"/>
            </a:br>
            <a:endParaRPr sz="851"/>
          </a:p>
          <a:p>
            <a:pPr marL="370481" indent="-370481" defTabSz="586104">
              <a:spcBef>
                <a:spcPts val="3100"/>
              </a:spcBef>
              <a:buClr>
                <a:srgbClr val="BEBEBE"/>
              </a:buClr>
              <a:buSzPct val="125000"/>
              <a:buChar char="•"/>
              <a:defRPr sz="2982"/>
            </a:pPr>
            <a:r>
              <a:t>Erklärungen des Laktanz gelten deshalb mittlerweile als widerlegt.</a:t>
            </a:r>
          </a:p>
        </p:txBody>
      </p:sp>
      <p:sp>
        <p:nvSpPr>
          <p:cNvPr id="158" name="Diokletian und Maximian auf einem Aureus. Umschrift: IMPP DIOCLETIANO ET MAXIMIANO AVGG.Antithetische Büsten des Diocletianus, l., und des Maximianus, r., in der Brustansicht, beide mit Lorbeerkranz, Adlerzepter und im Konsularsgewand. Bode-Museum, Münzk"/>
          <p:cNvSpPr txBox="1"/>
          <p:nvPr/>
        </p:nvSpPr>
        <p:spPr>
          <a:xfrm>
            <a:off x="12191946" y="12096134"/>
            <a:ext cx="12191963" cy="97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Diokletian und Maximian auf einem Aureus. Umschrift: IMPP DIOCLETIANO ET MAXIMIANO AVGG.Antithetische Büsten des Diocletianus, l., und des Maximianus, r., in der Brustansicht, beide mit Lorbeerkranz, Adlerzepter und im Konsularsgewand. Bode-Museum, Münzkabinett der Staatlichen Museen zu Berlin</a:t>
            </a:r>
          </a:p>
        </p:txBody>
      </p:sp>
      <p:pic>
        <p:nvPicPr>
          <p:cNvPr id="15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979778" y="829627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098" fill="hold"/>
                                        <p:tgtEl>
                                          <p:spTgt spid="1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2655857" y="4356100"/>
            <a:ext cx="4988894" cy="7772401"/>
          </a:xfrm>
          <a:prstGeom prst="rect">
            <a:avLst/>
          </a:prstGeom>
          <a:ln w="12700">
            <a:miter lim="400000"/>
          </a:ln>
        </p:spPr>
      </p:pic>
      <p:sp>
        <p:nvSpPr>
          <p:cNvPr id="162" name="I. Die Motive der Christenverfolgung in Den Quellen"/>
          <p:cNvSpPr txBox="1">
            <a:spLocks noGrp="1"/>
          </p:cNvSpPr>
          <p:nvPr>
            <p:ph type="title"/>
          </p:nvPr>
        </p:nvSpPr>
        <p:spPr>
          <a:prstGeom prst="rect">
            <a:avLst/>
          </a:prstGeom>
        </p:spPr>
        <p:txBody>
          <a:bodyPr/>
          <a:lstStyle>
            <a:lvl1pPr algn="ctr"/>
          </a:lstStyle>
          <a:p>
            <a:r>
              <a:t>I. Die Motive der Christenverfolgung in Den Quellen</a:t>
            </a:r>
          </a:p>
        </p:txBody>
      </p:sp>
      <p:sp>
        <p:nvSpPr>
          <p:cNvPr id="163" name="Laut Toleranzedikt des Galerius 311 Motiv der Christenverfolgung, die Christen zu den von den Vorfahren festgelegten Sitten29 zurückzuführen (Euseb, Historia ecclesiastica 8,17,8).…"/>
          <p:cNvSpPr txBox="1">
            <a:spLocks noGrp="1"/>
          </p:cNvSpPr>
          <p:nvPr>
            <p:ph type="body" sz="half" idx="1"/>
          </p:nvPr>
        </p:nvSpPr>
        <p:spPr>
          <a:xfrm>
            <a:off x="11573875" y="4493678"/>
            <a:ext cx="10744201" cy="7950201"/>
          </a:xfrm>
          <a:prstGeom prst="rect">
            <a:avLst/>
          </a:prstGeom>
        </p:spPr>
        <p:txBody>
          <a:bodyPr/>
          <a:lstStyle/>
          <a:p>
            <a:pPr marL="333954" indent="-333954" defTabSz="528319">
              <a:spcBef>
                <a:spcPts val="2800"/>
              </a:spcBef>
              <a:buClr>
                <a:srgbClr val="BEBEBE"/>
              </a:buClr>
              <a:buSzPct val="125000"/>
              <a:buChar char="•"/>
              <a:defRPr sz="2688"/>
            </a:pPr>
            <a:r>
              <a:t>Laut Toleranzedikt des Galerius 311 Motiv der Christenverfolgung, die Christen </a:t>
            </a:r>
            <a:r>
              <a:rPr i="1"/>
              <a:t>zu den von den Vorfahren festgelegten Sitten</a:t>
            </a:r>
            <a:r>
              <a:rPr sz="597" i="1" baseline="83708"/>
              <a:t>29 </a:t>
            </a:r>
            <a:r>
              <a:rPr i="1"/>
              <a:t>zurückzuführen</a:t>
            </a:r>
            <a:r>
              <a:t> (Euseb, Historia ecclesiastica 8,17,8).</a:t>
            </a:r>
            <a:endParaRPr sz="768"/>
          </a:p>
          <a:p>
            <a:pPr marL="333954" indent="-333954" defTabSz="528319">
              <a:spcBef>
                <a:spcPts val="2800"/>
              </a:spcBef>
              <a:buClr>
                <a:srgbClr val="BEBEBE"/>
              </a:buClr>
              <a:buSzPct val="125000"/>
              <a:buChar char="•"/>
              <a:defRPr sz="2688"/>
            </a:pPr>
            <a:r>
              <a:t>Aufforderung an die Christen, „zu ihrem Gott für unser Wohlergehen, für das des Volkes und ihr eigenes [zu] flehen“(Euseb, Historia ecclesiastica 8,17,10), lässt beispielsweise vermuten, dass Verfolgung nicht im Verhalten der Christen zu suchen war:</a:t>
            </a:r>
          </a:p>
          <a:p>
            <a:pPr marL="333954" indent="-333954" defTabSz="528319">
              <a:spcBef>
                <a:spcPts val="2800"/>
              </a:spcBef>
              <a:buClr>
                <a:srgbClr val="BEBEBE"/>
              </a:buClr>
              <a:buSzPct val="125000"/>
              <a:buChar char="•"/>
              <a:defRPr sz="2688"/>
            </a:pPr>
            <a:r>
              <a:rPr i="1"/>
              <a:t>From the time of the earliest apologists Christians had indeed constantly affirmed their loyalty to the emperor, for his power, however much he might abuse it, was God-given, and thus prayers for the emperor had always formed a part of Christian’s worship </a:t>
            </a:r>
            <a:r>
              <a:t>(N.H. Baynes, The Great Persecution, CAH 12 (1981),  S. 660f.)</a:t>
            </a:r>
          </a:p>
          <a:p>
            <a:pPr marL="333954" indent="-333954" defTabSz="528319">
              <a:spcBef>
                <a:spcPts val="2800"/>
              </a:spcBef>
              <a:buClr>
                <a:srgbClr val="BEBEBE"/>
              </a:buClr>
              <a:buSzPct val="125000"/>
              <a:buChar char="•"/>
              <a:defRPr sz="2688"/>
            </a:pPr>
            <a:r>
              <a:t>Nicht ausgeschlossen, dass die Herrscher gar nicht von einer „Schuld“ der Christen überzeugt waren und ihr Motiv ein völlig anderes war als die Rückführung der „abgefallenen“ Christen zum althergebrachten Glauben. </a:t>
            </a:r>
            <a:endParaRPr sz="768"/>
          </a:p>
        </p:txBody>
      </p:sp>
      <p:sp>
        <p:nvSpPr>
          <p:cNvPr id="164" name="Anfang der Divinae institutiones in einer Renaissance-Prachthandschrift (Florenz, um 1425)"/>
          <p:cNvSpPr txBox="1"/>
          <p:nvPr/>
        </p:nvSpPr>
        <p:spPr>
          <a:xfrm>
            <a:off x="1814532" y="12021653"/>
            <a:ext cx="6671544" cy="6859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a:pPr>
            <a:r>
              <a:t>Anfang der </a:t>
            </a:r>
            <a:r>
              <a:rPr i="1"/>
              <a:t>Divinae institutiones</a:t>
            </a:r>
            <a:r>
              <a:t> in einer Renaissance-Prachthandschrift (Florenz, um 1425)</a:t>
            </a:r>
          </a:p>
        </p:txBody>
      </p:sp>
      <p:pic>
        <p:nvPicPr>
          <p:cNvPr id="16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9744225" y="818302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46" fill="hold"/>
                                        <p:tgtEl>
                                          <p:spTgt spid="1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4145294" y="4287043"/>
            <a:ext cx="5862784" cy="7772401"/>
          </a:xfrm>
          <a:prstGeom prst="rect">
            <a:avLst/>
          </a:prstGeom>
          <a:ln w="12700">
            <a:miter lim="400000"/>
          </a:ln>
        </p:spPr>
      </p:pic>
      <p:sp>
        <p:nvSpPr>
          <p:cNvPr id="168" name="II. Die Motive der Christenverfolgung in Der Forschung"/>
          <p:cNvSpPr txBox="1">
            <a:spLocks noGrp="1"/>
          </p:cNvSpPr>
          <p:nvPr>
            <p:ph type="title"/>
          </p:nvPr>
        </p:nvSpPr>
        <p:spPr>
          <a:xfrm>
            <a:off x="952500" y="844550"/>
            <a:ext cx="22479000" cy="2679700"/>
          </a:xfrm>
          <a:prstGeom prst="rect">
            <a:avLst/>
          </a:prstGeom>
        </p:spPr>
        <p:txBody>
          <a:bodyPr/>
          <a:lstStyle>
            <a:lvl1pPr algn="ctr"/>
          </a:lstStyle>
          <a:p>
            <a:r>
              <a:t>II. Die Motive der Christenverfolgung in Der Forschung</a:t>
            </a:r>
          </a:p>
        </p:txBody>
      </p:sp>
      <p:sp>
        <p:nvSpPr>
          <p:cNvPr id="169" name="Innerchristliche Unruhen als Grund für die Verfolgungen (Euseb, Historia ecclesiastica 8,1,7).…"/>
          <p:cNvSpPr txBox="1">
            <a:spLocks noGrp="1"/>
          </p:cNvSpPr>
          <p:nvPr>
            <p:ph type="body" sz="half" idx="1"/>
          </p:nvPr>
        </p:nvSpPr>
        <p:spPr>
          <a:xfrm>
            <a:off x="11252219" y="4198143"/>
            <a:ext cx="10744201" cy="7950201"/>
          </a:xfrm>
          <a:prstGeom prst="rect">
            <a:avLst/>
          </a:prstGeom>
        </p:spPr>
        <p:txBody>
          <a:bodyPr>
            <a:normAutofit lnSpcReduction="10000"/>
          </a:bodyPr>
          <a:lstStyle/>
          <a:p>
            <a:pPr marL="349608" indent="-349608" defTabSz="553084">
              <a:spcBef>
                <a:spcPts val="3000"/>
              </a:spcBef>
              <a:buClr>
                <a:srgbClr val="BEBEBE"/>
              </a:buClr>
              <a:buSzPct val="125000"/>
              <a:buChar char="•"/>
              <a:defRPr sz="2814"/>
            </a:pPr>
            <a:r>
              <a:t>Innerchristliche Unruhen als Grund für die Verfolgungen (Euseb, Historia ecclesiastica 8,1,7).</a:t>
            </a:r>
          </a:p>
          <a:p>
            <a:pPr marL="349608" indent="-349608" defTabSz="553084">
              <a:spcBef>
                <a:spcPts val="3000"/>
              </a:spcBef>
              <a:buClr>
                <a:srgbClr val="BEBEBE"/>
              </a:buClr>
              <a:buSzPct val="125000"/>
              <a:buChar char="•"/>
              <a:defRPr sz="2814"/>
            </a:pPr>
            <a:r>
              <a:rPr i="1"/>
              <a:t>Wenn aber von einem erbitterten Kampf um 300 ausgegangen werden kann, [...] so ist die Vermutung legitim, daß es dieser Kampf war, der die Regierung veranlaßt hat, Maßnahmen gegen die Christen zu ergreifen</a:t>
            </a:r>
            <a:r>
              <a:t> ((Werner Portmann, Zu den Motiven der diokletianischen Christenverfolgung, in: Historia 39 (1990), S. 227)</a:t>
            </a:r>
            <a:endParaRPr sz="804"/>
          </a:p>
          <a:p>
            <a:pPr marL="349608" indent="-349608" defTabSz="553084">
              <a:spcBef>
                <a:spcPts val="3000"/>
              </a:spcBef>
              <a:buClr>
                <a:srgbClr val="BEBEBE"/>
              </a:buClr>
              <a:buSzPct val="125000"/>
              <a:buChar char="•"/>
              <a:defRPr sz="2814"/>
            </a:pPr>
            <a:r>
              <a:t>kirchenrechtliche Differenzen, so Portmann S. 247, sind wohl abzulehnen: </a:t>
            </a:r>
            <a:r>
              <a:rPr i="1"/>
              <a:t>Doch sogar wenn sich – was unbelegt und kaum vorstellbar ist – rivalisierende Bischöfe samt ihren jeweiligen Anhängern Straßenschlachten geliefert haben sollten, wäre eine derart motivierte Christengesetzgebung Diokletians eine Groteske: wäre es da nicht einfacher gewesen, das Christenproblem durch die Christen selbst erledigen zu lassen? </a:t>
            </a:r>
            <a:r>
              <a:t>(Karl Heinz Schwarte, Dokletians Christengesetz, in: Rosemarie Günther/Stefan Rebenich (Hrsg.), E fontibus haurire. Beiträge zur römischen Geschichte und ihren Hilfswissenschaften. Heinrich Chantraine zum 65. Geburtstag, Paderborn 1994, S. 234). </a:t>
            </a:r>
          </a:p>
        </p:txBody>
      </p:sp>
      <p:sp>
        <p:nvSpPr>
          <p:cNvPr id="170" name="Eusebius von Caesarea und Carpianus als Heilige dargestellt in einem Gesangbuch des Klosters in Amba Geshan, Äthiopien"/>
          <p:cNvSpPr txBox="1"/>
          <p:nvPr/>
        </p:nvSpPr>
        <p:spPr>
          <a:xfrm>
            <a:off x="3740913" y="12170171"/>
            <a:ext cx="6671545"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000"/>
            </a:pPr>
            <a:r>
              <a:t>Eusebius von Caesarea und Carpianus als Heilige dargestellt in einem Gesangbuch des Klosters in </a:t>
            </a:r>
            <a:r>
              <a:rPr>
                <a:solidFill>
                  <a:srgbClr val="5B5854"/>
                </a:solidFill>
              </a:rPr>
              <a:t>Amba Geshan, Äthiopien</a:t>
            </a:r>
          </a:p>
        </p:txBody>
      </p:sp>
      <p:pic>
        <p:nvPicPr>
          <p:cNvPr id="17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329652" y="760174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200" fill="hold"/>
                                        <p:tgtEl>
                                          <p:spTgt spid="17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065742" y="3961268"/>
            <a:ext cx="5885784" cy="8066986"/>
          </a:xfrm>
          <a:prstGeom prst="rect">
            <a:avLst/>
          </a:prstGeom>
          <a:ln w="12700">
            <a:miter lim="400000"/>
          </a:ln>
        </p:spPr>
      </p:pic>
      <p:sp>
        <p:nvSpPr>
          <p:cNvPr id="174" name="II. Die Motive der Christenverfolgung in Der Forschung"/>
          <p:cNvSpPr txBox="1">
            <a:spLocks noGrp="1"/>
          </p:cNvSpPr>
          <p:nvPr>
            <p:ph type="title"/>
          </p:nvPr>
        </p:nvSpPr>
        <p:spPr>
          <a:xfrm>
            <a:off x="840171" y="700087"/>
            <a:ext cx="23333076" cy="4010026"/>
          </a:xfrm>
          <a:prstGeom prst="rect">
            <a:avLst/>
          </a:prstGeom>
        </p:spPr>
        <p:txBody>
          <a:bodyPr/>
          <a:lstStyle/>
          <a:p>
            <a:pPr algn="ctr"/>
            <a:endParaRPr/>
          </a:p>
          <a:p>
            <a:pPr algn="ctr"/>
            <a:r>
              <a:t>II. Die Motive der Christenverfolgung in Der Forschung</a:t>
            </a:r>
          </a:p>
        </p:txBody>
      </p:sp>
      <p:sp>
        <p:nvSpPr>
          <p:cNvPr id="175" name="Christenverfolgung zum Schutz der Ideologie und Nachfolge der Tetrarchie.…"/>
          <p:cNvSpPr txBox="1">
            <a:spLocks noGrp="1"/>
          </p:cNvSpPr>
          <p:nvPr>
            <p:ph type="body" sz="half" idx="1"/>
          </p:nvPr>
        </p:nvSpPr>
        <p:spPr>
          <a:xfrm>
            <a:off x="1198523" y="6198944"/>
            <a:ext cx="13323932" cy="5278924"/>
          </a:xfrm>
          <a:prstGeom prst="rect">
            <a:avLst/>
          </a:prstGeom>
        </p:spPr>
        <p:txBody>
          <a:bodyPr/>
          <a:lstStyle/>
          <a:p>
            <a:pPr marL="260902" indent="-260902" defTabSz="412750">
              <a:lnSpc>
                <a:spcPct val="100000"/>
              </a:lnSpc>
              <a:spcBef>
                <a:spcPts val="2200"/>
              </a:spcBef>
              <a:buClr>
                <a:srgbClr val="BEBEBE"/>
              </a:buClr>
              <a:buSzPct val="125000"/>
              <a:buChar char="•"/>
              <a:defRPr sz="2100"/>
            </a:pPr>
            <a:r>
              <a:t>Christenverfolgung zum Schutz der Ideologie und Nachfolge der Tetrarchie.</a:t>
            </a:r>
          </a:p>
          <a:p>
            <a:pPr marL="260902" indent="-260902" defTabSz="412750">
              <a:lnSpc>
                <a:spcPct val="100000"/>
              </a:lnSpc>
              <a:spcBef>
                <a:spcPts val="2200"/>
              </a:spcBef>
              <a:buClr>
                <a:srgbClr val="BEBEBE"/>
              </a:buClr>
              <a:buSzPct val="125000"/>
              <a:buChar char="•"/>
              <a:defRPr sz="2100"/>
            </a:pPr>
            <a:r>
              <a:t>Wurzel der Christenverfolgung ist in Einführung der Iovius- bzw. Herculius-Titulatur zu suchen: </a:t>
            </a:r>
          </a:p>
          <a:p>
            <a:pPr marL="260902" indent="-260902" defTabSz="412750">
              <a:lnSpc>
                <a:spcPct val="100000"/>
              </a:lnSpc>
              <a:spcBef>
                <a:spcPts val="2200"/>
              </a:spcBef>
              <a:buClr>
                <a:srgbClr val="BEBEBE"/>
              </a:buClr>
              <a:buSzPct val="125000"/>
              <a:buChar char="•"/>
              <a:defRPr sz="2100" i="1"/>
            </a:pPr>
            <a:r>
              <a:t>Die tetrarchischen „Gottessöhne“ konnten den Monopolanspruch des christlichen Gottessohnes nicht tolerieren. Die Christenverfolgung war meines Erachtens eine logische Konsequenz der ideologischen Grundlagen der Tetrarchie. Der Blitz des Jupiter und die Keule des Herkules sollten nicht nur die Barbaren an den Grenzen, sondern ebenso jene treffen, welche die Opfer im Götter- und Kaiserkult verweigerten </a:t>
            </a:r>
            <a:r>
              <a:rPr i="0"/>
              <a:t>(Frank Kolb, Diocletian und die erste Tetrarchie, Berlin/New York 1987, S. 113).</a:t>
            </a:r>
          </a:p>
          <a:p>
            <a:pPr marL="260902" indent="-260902" defTabSz="412750">
              <a:lnSpc>
                <a:spcPct val="100000"/>
              </a:lnSpc>
              <a:spcBef>
                <a:spcPts val="2200"/>
              </a:spcBef>
              <a:buClr>
                <a:srgbClr val="BEBEBE"/>
              </a:buClr>
              <a:buSzPct val="125000"/>
              <a:buChar char="•"/>
              <a:defRPr sz="2100"/>
            </a:pPr>
            <a:r>
              <a:t>Größte Lücke in dieser Argumentation die Tatsache, dass die Tetrarchie schon 293 etabliert wurde und zu diesem Zeitpunkt bereits mit den Titulaturen arbeitete, die Christenverfolgung allerdings erst 303 stattfand.</a:t>
            </a:r>
          </a:p>
          <a:p>
            <a:pPr marL="260902" indent="-260902" defTabSz="412750">
              <a:lnSpc>
                <a:spcPct val="100000"/>
              </a:lnSpc>
              <a:spcBef>
                <a:spcPts val="2200"/>
              </a:spcBef>
              <a:buClr>
                <a:srgbClr val="BEBEBE"/>
              </a:buClr>
              <a:buSzPct val="125000"/>
              <a:buChar char="•"/>
              <a:defRPr sz="2100"/>
            </a:pPr>
            <a:r>
              <a:t>Hierzu Schwarte, der darauf hinweist, dass </a:t>
            </a:r>
            <a:r>
              <a:rPr i="1"/>
              <a:t>„Diokletians Christengesetz [...] chronologisch dem Herrscherwechsel am 1. Mai 305 sehr viel näher [steht] als die Errichtung der ersten Tetrarchie i.J. 293 </a:t>
            </a:r>
            <a:r>
              <a:t>(Karl Heinz Schwarte, Dokletians Christengesetz, in: Rosemarie Günther/Stefan Rebenich (Hrsg.), E fontibus haurire. Beiträge zur römischen Geschichte und ihren Hilfswissenschaften. Heinrich Chantraine zum 65. Geburtstag, Paderborn 1994, S. 235). </a:t>
            </a:r>
          </a:p>
        </p:txBody>
      </p:sp>
      <p:sp>
        <p:nvSpPr>
          <p:cNvPr id="176" name="Porträtkopf des Galerius aus Porphyr, gefunden in Galerius’ Palast in Gamzigrad"/>
          <p:cNvSpPr txBox="1"/>
          <p:nvPr/>
        </p:nvSpPr>
        <p:spPr>
          <a:xfrm>
            <a:off x="13303768" y="12287874"/>
            <a:ext cx="9409664" cy="419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2200"/>
            </a:pPr>
            <a:r>
              <a:t>Porträtkopf des Galerius aus </a:t>
            </a:r>
            <a:r>
              <a:rPr>
                <a:solidFill>
                  <a:srgbClr val="5B5854"/>
                </a:solidFill>
              </a:rPr>
              <a:t>Porphyr</a:t>
            </a:r>
            <a:r>
              <a:t>, gefunden in Galerius’ Palast in </a:t>
            </a:r>
            <a:r>
              <a:rPr>
                <a:solidFill>
                  <a:srgbClr val="5B5854"/>
                </a:solidFill>
              </a:rPr>
              <a:t>Gamzigrad</a:t>
            </a:r>
          </a:p>
        </p:txBody>
      </p:sp>
      <p:pic>
        <p:nvPicPr>
          <p:cNvPr id="17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620499" y="1119211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66" fill="hold"/>
                                        <p:tgtEl>
                                          <p:spTgt spid="17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7"/>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2485</Words>
  <Application>Microsoft Macintosh PowerPoint</Application>
  <PresentationFormat>Benutzerdefiniert</PresentationFormat>
  <Paragraphs>100</Paragraphs>
  <Slides>16</Slides>
  <Notes>0</Notes>
  <HiddenSlides>0</HiddenSlides>
  <MMClips>16</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vt:i4>
      </vt:variant>
    </vt:vector>
  </HeadingPairs>
  <TitlesOfParts>
    <vt:vector size="21" baseType="lpstr">
      <vt:lpstr>Gill Sans</vt:lpstr>
      <vt:lpstr>Gill Sans Light</vt:lpstr>
      <vt:lpstr>Helvetica</vt:lpstr>
      <vt:lpstr>Helvetica Neue</vt:lpstr>
      <vt:lpstr>New_Template3</vt:lpstr>
      <vt:lpstr>Die großee Verfolgung der Christen in tetrarchischer Zeit</vt:lpstr>
      <vt:lpstr>0. Einführung </vt:lpstr>
      <vt:lpstr>I. Die Motive der Christenverfolgung in Den Quellen</vt:lpstr>
      <vt:lpstr>I. Die Motive der Christenverfolgung in Den Quellen</vt:lpstr>
      <vt:lpstr>I. Die Motive der Christenverfolgung in Den Quellen</vt:lpstr>
      <vt:lpstr>I. Die Motive der Christenverfolgung in Den Quellen</vt:lpstr>
      <vt:lpstr>I. Die Motive der Christenverfolgung in Den Quellen</vt:lpstr>
      <vt:lpstr>II. Die Motive der Christenverfolgung in Der Forschung</vt:lpstr>
      <vt:lpstr> II. Die Motive der Christenverfolgung in Der Forschung</vt:lpstr>
      <vt:lpstr> II. Die Motive der Christenverfolgung in Der Forschung</vt:lpstr>
      <vt:lpstr>III. Identität durch Ausgrenzung: Die Christenverfolgung zur Stärkung des „Eigenen“?</vt:lpstr>
      <vt:lpstr>IV. Hinweise auf Stärkung der Identität durch Ausgrenzung in den Quellen</vt:lpstr>
      <vt:lpstr> IV. Hinweise auf Stärkung der Identität durch Ausgrenzung in den Quellen</vt:lpstr>
      <vt:lpstr> V. Notwendigkeit der Identitätsstärkung aus herrschaftlicher Perspektive</vt:lpstr>
      <vt:lpstr> V. Notwendigkeit der Identitätsstärkung aus herrschaftlicher Perspektive</vt:lpstr>
      <vt:lpstr> VI. Ergebnis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großee Verfolgung der Christen in tetrarchischer Zeit</dc:title>
  <cp:lastModifiedBy>Timo Klär</cp:lastModifiedBy>
  <cp:revision>5</cp:revision>
  <dcterms:modified xsi:type="dcterms:W3CDTF">2021-10-29T12:14:39Z</dcterms:modified>
</cp:coreProperties>
</file>