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650" r:id="rId3"/>
    <p:sldId id="847" r:id="rId4"/>
    <p:sldId id="874" r:id="rId5"/>
    <p:sldId id="848" r:id="rId6"/>
    <p:sldId id="850" r:id="rId7"/>
    <p:sldId id="875" r:id="rId8"/>
    <p:sldId id="851" r:id="rId9"/>
    <p:sldId id="877" r:id="rId10"/>
    <p:sldId id="852" r:id="rId11"/>
    <p:sldId id="853" r:id="rId12"/>
    <p:sldId id="854" r:id="rId13"/>
    <p:sldId id="855" r:id="rId14"/>
    <p:sldId id="856" r:id="rId15"/>
    <p:sldId id="878" r:id="rId16"/>
    <p:sldId id="857" r:id="rId17"/>
    <p:sldId id="881" r:id="rId1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49F"/>
    <a:srgbClr val="006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30556-6C52-7682-578B-3DD542058BF4}" v="523" dt="2021-02-19T10:53:57.57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95261" autoAdjust="0"/>
  </p:normalViewPr>
  <p:slideViewPr>
    <p:cSldViewPr>
      <p:cViewPr varScale="1">
        <p:scale>
          <a:sx n="85" d="100"/>
          <a:sy n="85" d="100"/>
        </p:scale>
        <p:origin x="130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9D8F211-7B5E-4DB8-A9A6-2B406E3BB8AE}" type="datetimeFigureOut">
              <a:rPr lang="de-DE"/>
              <a:pPr>
                <a:defRPr/>
              </a:pPr>
              <a:t>14.03.2021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B8FE873-6664-4EB8-9770-A48541937BDC}" type="slidenum">
              <a:rPr lang="de-DE"/>
              <a:pPr>
                <a:defRPr/>
              </a:pPr>
              <a:t>‹Nr.›</a:t>
            </a:fld>
            <a:endParaRPr lang="de-DE"/>
          </a:p>
        </p:txBody>
      </p:sp>
    </p:spTree>
    <p:extLst>
      <p:ext uri="{BB962C8B-B14F-4D97-AF65-F5344CB8AC3E}">
        <p14:creationId xmlns:p14="http://schemas.microsoft.com/office/powerpoint/2010/main" val="1215476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2AA9726F-D788-4809-BE79-367DF3A1AAEB}" type="datetimeFigureOut">
              <a:rPr lang="de-DE"/>
              <a:pPr>
                <a:defRPr/>
              </a:pPr>
              <a:t>14.03.2021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D169DB2-AC26-4B95-AD6B-E72064DE6401}"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E2B07D67-6EB9-4207-A013-3C2EC7E06FB6}" type="datetimeFigureOut">
              <a:rPr lang="de-DE"/>
              <a:pPr>
                <a:defRPr/>
              </a:pPr>
              <a:t>14.03.2021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240B841-6276-4646-B561-F31EE86C92B3}"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0B14C168-C61B-4F7A-B06E-32F00D32CF3A}" type="datetimeFigureOut">
              <a:rPr lang="de-DE"/>
              <a:pPr>
                <a:defRPr/>
              </a:pPr>
              <a:t>14.03.2021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144F7FD-C5D7-41E6-911F-0028C5716671}"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4BD7C92D-46B3-485F-B791-2C5FA5CB7BDA}" type="datetimeFigureOut">
              <a:rPr lang="de-DE"/>
              <a:pPr>
                <a:defRPr/>
              </a:pPr>
              <a:t>14.03.2021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94C13F7-C986-4CEA-A919-4BBE1EF366A4}"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F4E884F4-BB2A-4270-A6EC-6DA0E7C37837}" type="datetimeFigureOut">
              <a:rPr lang="de-DE"/>
              <a:pPr>
                <a:defRPr/>
              </a:pPr>
              <a:t>14.03.2021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3A338B1-1607-499C-B2D3-8A34D574D262}"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FFFE5EF3-64E9-4A65-9F15-4C1D6DEB7A16}" type="datetimeFigureOut">
              <a:rPr lang="de-DE"/>
              <a:pPr>
                <a:defRPr/>
              </a:pPr>
              <a:t>14.03.2021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0AE25DD-A2CE-4492-B8A6-E6B48E7612F0}"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D1DF5093-58DB-4B56-8AC5-175825C33582}" type="datetimeFigureOut">
              <a:rPr lang="de-DE"/>
              <a:pPr>
                <a:defRPr/>
              </a:pPr>
              <a:t>14.03.2021</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08AD7D1E-5FCE-452D-A2F9-D131749820B7}"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96917F76-7F55-49F5-8108-CB409209B189}" type="datetimeFigureOut">
              <a:rPr lang="de-DE"/>
              <a:pPr>
                <a:defRPr/>
              </a:pPr>
              <a:t>14.03.2021</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854AB732-909E-43AB-B287-F9C56744ECA8}"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82237E1-D239-45F6-B027-132832D24360}" type="datetimeFigureOut">
              <a:rPr lang="de-DE"/>
              <a:pPr>
                <a:defRPr/>
              </a:pPr>
              <a:t>14.03.2021</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F9A3BDAC-A49B-4191-ACE3-CEFC8A376716}"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040109C8-95E9-4DE4-AFC2-07CAF39D0DF7}" type="datetimeFigureOut">
              <a:rPr lang="de-DE"/>
              <a:pPr>
                <a:defRPr/>
              </a:pPr>
              <a:t>14.03.2021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9034488-B21C-4B8D-9639-54B60816D885}"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F5A2248E-649F-49E1-8B3D-A240BEAC2604}" type="datetimeFigureOut">
              <a:rPr lang="de-DE"/>
              <a:pPr>
                <a:defRPr/>
              </a:pPr>
              <a:t>14.03.2021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BB11312-0D73-49CF-B9FA-68B43295584D}"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62F2F15-4376-4540-8B51-DC3E1C7184D4}" type="datetimeFigureOut">
              <a:rPr lang="de-DE"/>
              <a:pPr>
                <a:defRPr/>
              </a:pPr>
              <a:t>14.03.2021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45D787-58E3-4D7B-B7C6-1A7210E651E8}"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ctrTitle"/>
          </p:nvPr>
        </p:nvSpPr>
        <p:spPr>
          <a:xfrm>
            <a:off x="107950" y="549275"/>
            <a:ext cx="8928100" cy="1223963"/>
          </a:xfrm>
        </p:spPr>
        <p:txBody>
          <a:bodyPr/>
          <a:lstStyle/>
          <a:p>
            <a:pPr eaLnBrk="1" hangingPunct="1"/>
            <a:r>
              <a:rPr lang="de-DE" sz="6000" b="1" u="sng">
                <a:solidFill>
                  <a:srgbClr val="948A54"/>
                </a:solidFill>
                <a:latin typeface="Footlight MT Light" pitchFamily="18" charset="0"/>
              </a:rPr>
              <a:t>Europa im Mittelalter</a:t>
            </a:r>
            <a:r>
              <a:rPr lang="de-DE" sz="6000" b="1">
                <a:solidFill>
                  <a:srgbClr val="948A54"/>
                </a:solidFill>
                <a:latin typeface="Footlight MT Light" pitchFamily="18" charset="0"/>
              </a:rPr>
              <a:t/>
            </a:r>
            <a:br>
              <a:rPr lang="de-DE" sz="6000" b="1">
                <a:solidFill>
                  <a:srgbClr val="948A54"/>
                </a:solidFill>
                <a:latin typeface="Footlight MT Light" pitchFamily="18" charset="0"/>
              </a:rPr>
            </a:br>
            <a:r>
              <a:rPr lang="de-DE" sz="2200" b="1">
                <a:solidFill>
                  <a:srgbClr val="948A54"/>
                </a:solidFill>
                <a:latin typeface="Footlight MT Light" pitchFamily="18" charset="0"/>
              </a:rPr>
              <a:t>Grundzüge der mittelalterlichen Geschichte vom vorläufigen Ende des weströmischen Kaisertums 476 bis zur Entdeckung Amerikas 1492</a:t>
            </a:r>
          </a:p>
        </p:txBody>
      </p:sp>
      <p:sp>
        <p:nvSpPr>
          <p:cNvPr id="3" name="Untertitel 2"/>
          <p:cNvSpPr>
            <a:spLocks noGrp="1"/>
          </p:cNvSpPr>
          <p:nvPr>
            <p:ph type="subTitle" idx="1"/>
          </p:nvPr>
        </p:nvSpPr>
        <p:spPr>
          <a:xfrm>
            <a:off x="143809" y="6185834"/>
            <a:ext cx="8856663" cy="671513"/>
          </a:xfrm>
        </p:spPr>
        <p:txBody>
          <a:bodyPr rtlCol="0">
            <a:normAutofit/>
          </a:bodyPr>
          <a:lstStyle/>
          <a:p>
            <a:pPr eaLnBrk="1" fontAlgn="auto" hangingPunct="1">
              <a:spcAft>
                <a:spcPts val="0"/>
              </a:spcAft>
              <a:buFont typeface="Arial" panose="020B0604020202020204" pitchFamily="34" charset="0"/>
              <a:buNone/>
              <a:defRPr/>
            </a:pPr>
            <a:r>
              <a:rPr lang="de-DE" b="1" dirty="0">
                <a:solidFill>
                  <a:schemeClr val="bg2">
                    <a:lumMod val="50000"/>
                  </a:schemeClr>
                </a:solidFill>
                <a:latin typeface="Footlight MT Light" panose="0204060206030A020304" pitchFamily="18" charset="0"/>
              </a:rPr>
              <a:t>[VL 08A</a:t>
            </a:r>
            <a:r>
              <a:rPr lang="de-DE" b="1">
                <a:solidFill>
                  <a:schemeClr val="bg2">
                    <a:lumMod val="50000"/>
                  </a:schemeClr>
                </a:solidFill>
                <a:latin typeface="Footlight MT Light" panose="0204060206030A020304" pitchFamily="18" charset="0"/>
              </a:rPr>
              <a:t>] </a:t>
            </a:r>
            <a:r>
              <a:rPr lang="de-DE" b="1" smtClean="0">
                <a:solidFill>
                  <a:schemeClr val="bg2">
                    <a:lumMod val="50000"/>
                  </a:schemeClr>
                </a:solidFill>
                <a:latin typeface="Footlight MT Light" panose="0204060206030A020304" pitchFamily="18" charset="0"/>
              </a:rPr>
              <a:t>Investiturstreit </a:t>
            </a:r>
            <a:r>
              <a:rPr lang="de-DE" b="1" dirty="0">
                <a:solidFill>
                  <a:schemeClr val="bg2">
                    <a:lumMod val="50000"/>
                  </a:schemeClr>
                </a:solidFill>
                <a:latin typeface="Footlight MT Light" panose="0204060206030A020304" pitchFamily="18" charset="0"/>
              </a:rPr>
              <a:t>und Kirchenreform</a:t>
            </a:r>
          </a:p>
        </p:txBody>
      </p:sp>
      <p:pic>
        <p:nvPicPr>
          <p:cNvPr id="14339" name="Picture 2"/>
          <p:cNvPicPr>
            <a:picLocks noChangeAspect="1" noChangeArrowheads="1"/>
          </p:cNvPicPr>
          <p:nvPr/>
        </p:nvPicPr>
        <p:blipFill>
          <a:blip r:embed="rId2"/>
          <a:srcRect/>
          <a:stretch>
            <a:fillRect/>
          </a:stretch>
        </p:blipFill>
        <p:spPr bwMode="auto">
          <a:xfrm>
            <a:off x="2713038" y="1916113"/>
            <a:ext cx="3443287" cy="4144962"/>
          </a:xfrm>
          <a:prstGeom prst="rect">
            <a:avLst/>
          </a:prstGeom>
          <a:noFill/>
          <a:ln w="9525">
            <a:noFill/>
            <a:miter lim="800000"/>
            <a:headEnd/>
            <a:tailEnd/>
          </a:ln>
        </p:spPr>
      </p:pic>
      <p:sp>
        <p:nvSpPr>
          <p:cNvPr id="2" name="TextBox 1">
            <a:extLst>
              <a:ext uri="{FF2B5EF4-FFF2-40B4-BE49-F238E27FC236}">
                <a16:creationId xmlns:a16="http://schemas.microsoft.com/office/drawing/2014/main" xmlns="" id="{94030FDB-67A1-4528-8B2E-82100777A1B2}"/>
              </a:ext>
            </a:extLst>
          </p:cNvPr>
          <p:cNvSpPr txBox="1"/>
          <p:nvPr/>
        </p:nvSpPr>
        <p:spPr>
          <a:xfrm>
            <a:off x="6087036" y="5746376"/>
            <a:ext cx="21604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u="sng" dirty="0">
                <a:latin typeface="Arial"/>
                <a:cs typeface="Arial"/>
              </a:rPr>
              <a:t>https://commons.wikimedia.org/wiki/File:Hugo-v-cluny_heinrich-iv_mathilde-v-tuszien_cod-vat-lat-4922_1115ad.jpg</a:t>
            </a:r>
            <a:endParaRPr lang="en-US" sz="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II.) Das Reformpapsttum</a:t>
            </a:r>
            <a:br>
              <a:rPr lang="de-DE" sz="2800">
                <a:latin typeface="Footlight MT Light" pitchFamily="18" charset="0"/>
              </a:rPr>
            </a:br>
            <a:r>
              <a:rPr lang="de-DE" sz="2800">
                <a:latin typeface="Footlight MT Light" pitchFamily="18" charset="0"/>
              </a:rPr>
              <a:t>4.) Die Synoden</a:t>
            </a:r>
            <a:endParaRPr lang="de-DE" sz="2800">
              <a:latin typeface="Eurostile"/>
            </a:endParaRPr>
          </a:p>
        </p:txBody>
      </p:sp>
      <p:sp>
        <p:nvSpPr>
          <p:cNvPr id="3" name="Textfeld 2"/>
          <p:cNvSpPr txBox="1"/>
          <p:nvPr/>
        </p:nvSpPr>
        <p:spPr>
          <a:xfrm>
            <a:off x="511175" y="1412875"/>
            <a:ext cx="8064500" cy="4818063"/>
          </a:xfrm>
          <a:prstGeom prst="rect">
            <a:avLst/>
          </a:prstGeom>
          <a:noFill/>
        </p:spPr>
        <p:txBody>
          <a:bodyPr>
            <a:spAutoFit/>
          </a:bodyPr>
          <a:lstStyle/>
          <a:p>
            <a:pPr marL="285750" indent="-285750">
              <a:buFont typeface="Arial" charset="0"/>
              <a:buNone/>
            </a:pPr>
            <a:r>
              <a:rPr lang="de-DE" sz="2800">
                <a:latin typeface="Footlight MT Light" pitchFamily="18" charset="0"/>
              </a:rPr>
              <a:t>Das Reformprogramm</a:t>
            </a:r>
          </a:p>
          <a:p>
            <a:pPr marL="285750" indent="-285750">
              <a:buFont typeface="Arial" charset="0"/>
              <a:buNone/>
            </a:pPr>
            <a:r>
              <a:rPr lang="de-DE" sz="2000">
                <a:latin typeface="Footlight MT Light" pitchFamily="18" charset="0"/>
              </a:rPr>
              <a:t>Bekämpfung von Simonie und Nikolaitismus</a:t>
            </a:r>
          </a:p>
          <a:p>
            <a:pPr marL="285750" indent="-285750">
              <a:buFont typeface="Arial" charset="0"/>
              <a:buNone/>
            </a:pPr>
            <a:r>
              <a:rPr lang="de-DE" sz="2000">
                <a:latin typeface="Footlight MT Light" pitchFamily="18" charset="0"/>
              </a:rPr>
              <a:t>Vita apostolica für alle Kleriker</a:t>
            </a:r>
          </a:p>
          <a:p>
            <a:pPr marL="285750" indent="-285750">
              <a:buFont typeface="Arial" charset="0"/>
              <a:buNone/>
            </a:pPr>
            <a:r>
              <a:rPr lang="de-DE" sz="2000">
                <a:latin typeface="Footlight MT Light" pitchFamily="18" charset="0"/>
              </a:rPr>
              <a:t>Der Papst rückt an die Spitze der Hierarchie</a:t>
            </a:r>
          </a:p>
          <a:p>
            <a:pPr marL="285750" indent="-285750">
              <a:buFont typeface="Arial" charset="0"/>
              <a:buChar char="•"/>
            </a:pPr>
            <a:endParaRPr lang="de-DE" sz="2000">
              <a:latin typeface="Footlight MT Light" pitchFamily="18" charset="0"/>
            </a:endParaRPr>
          </a:p>
          <a:p>
            <a:pPr marL="285750" indent="-285750">
              <a:buFont typeface="Arial" charset="0"/>
              <a:buNone/>
            </a:pPr>
            <a:r>
              <a:rPr lang="de-DE" sz="2800">
                <a:latin typeface="Footlight MT Light" pitchFamily="18" charset="0"/>
              </a:rPr>
              <a:t>Die Funktion der Synode</a:t>
            </a:r>
          </a:p>
          <a:p>
            <a:pPr marL="285750" indent="-285750">
              <a:buFont typeface="Arial" charset="0"/>
              <a:buNone/>
            </a:pPr>
            <a:r>
              <a:rPr lang="de-DE" sz="2000">
                <a:latin typeface="Footlight MT Light" pitchFamily="18" charset="0"/>
              </a:rPr>
              <a:t>Bekämpfung von Missständen</a:t>
            </a:r>
          </a:p>
          <a:p>
            <a:pPr marL="285750" indent="-285750">
              <a:buFont typeface="Arial" charset="0"/>
              <a:buNone/>
            </a:pPr>
            <a:r>
              <a:rPr lang="de-DE" sz="2000">
                <a:latin typeface="Footlight MT Light" pitchFamily="18" charset="0"/>
              </a:rPr>
              <a:t>Kontrolle von Episkopat und Klerus</a:t>
            </a:r>
          </a:p>
          <a:p>
            <a:pPr marL="285750" indent="-285750">
              <a:buFont typeface="Arial" charset="0"/>
              <a:buNone/>
            </a:pPr>
            <a:r>
              <a:rPr lang="de-DE" sz="2000">
                <a:latin typeface="Footlight MT Light" pitchFamily="18" charset="0"/>
              </a:rPr>
              <a:t>Durchsetzung einheitlicher Standards</a:t>
            </a:r>
          </a:p>
          <a:p>
            <a:pPr marL="285750" indent="-285750">
              <a:buFont typeface="Arial" charset="0"/>
              <a:buNone/>
            </a:pPr>
            <a:r>
              <a:rPr lang="de-DE" sz="2000">
                <a:latin typeface="Footlight MT Light" pitchFamily="18" charset="0"/>
              </a:rPr>
              <a:t>Zentralisierung der Kirche</a:t>
            </a:r>
          </a:p>
          <a:p>
            <a:pPr marL="285750" indent="-285750">
              <a:buFont typeface="Arial" charset="0"/>
              <a:buChar char="•"/>
            </a:pPr>
            <a:endParaRPr lang="de-DE" sz="2000">
              <a:latin typeface="Footlight MT Light" pitchFamily="18" charset="0"/>
            </a:endParaRPr>
          </a:p>
          <a:p>
            <a:pPr marL="285750" indent="-285750">
              <a:buFont typeface="Arial" charset="0"/>
              <a:buNone/>
            </a:pPr>
            <a:r>
              <a:rPr lang="de-DE" sz="2800">
                <a:latin typeface="Footlight MT Light" pitchFamily="18" charset="0"/>
              </a:rPr>
              <a:t>Einzelne Synoden:</a:t>
            </a:r>
            <a:endParaRPr lang="de-DE" sz="2800" b="1">
              <a:latin typeface="Footlight MT Light" pitchFamily="18" charset="0"/>
            </a:endParaRPr>
          </a:p>
          <a:p>
            <a:pPr marL="285750" indent="-285750">
              <a:buFont typeface="Arial" charset="0"/>
              <a:buChar char="•"/>
            </a:pPr>
            <a:endParaRPr lang="de-DE" sz="2800" b="1">
              <a:latin typeface="Footlight MT Light" pitchFamily="18" charset="0"/>
            </a:endParaRPr>
          </a:p>
          <a:p>
            <a:pPr marL="285750" indent="-285750"/>
            <a:endParaRPr lang="de-DE"/>
          </a:p>
        </p:txBody>
      </p:sp>
      <p:sp>
        <p:nvSpPr>
          <p:cNvPr id="21507" name="Rechteck 1"/>
          <p:cNvSpPr>
            <a:spLocks noChangeArrowheads="1"/>
          </p:cNvSpPr>
          <p:nvPr/>
        </p:nvSpPr>
        <p:spPr bwMode="auto">
          <a:xfrm>
            <a:off x="611188" y="5445125"/>
            <a:ext cx="6300787" cy="1190625"/>
          </a:xfrm>
          <a:prstGeom prst="rect">
            <a:avLst/>
          </a:prstGeom>
          <a:noFill/>
          <a:ln w="9525">
            <a:noFill/>
            <a:miter lim="800000"/>
            <a:headEnd/>
            <a:tailEnd/>
          </a:ln>
        </p:spPr>
        <p:txBody>
          <a:bodyPr>
            <a:spAutoFit/>
          </a:bodyPr>
          <a:lstStyle/>
          <a:p>
            <a:pPr marL="285750" indent="-285750">
              <a:buFont typeface="Symbol" pitchFamily="18" charset="2"/>
              <a:buNone/>
            </a:pPr>
            <a:r>
              <a:rPr lang="de-DE">
                <a:latin typeface="Footlight MT Light" pitchFamily="18" charset="0"/>
              </a:rPr>
              <a:t>Sutri/Rom (1046), Reims (1049), Lateran (1059), Rouen(1074),</a:t>
            </a:r>
          </a:p>
          <a:p>
            <a:pPr marL="285750" indent="-285750">
              <a:buFont typeface="Symbol" pitchFamily="18" charset="2"/>
              <a:buNone/>
            </a:pPr>
            <a:r>
              <a:rPr lang="de-DE">
                <a:latin typeface="Footlight MT Light" pitchFamily="18" charset="0"/>
              </a:rPr>
              <a:t>Autun (1077), Poitiers (1078) u.a.</a:t>
            </a:r>
          </a:p>
          <a:p>
            <a:pPr marL="285750" indent="-285750">
              <a:buFont typeface="Symbol" pitchFamily="18" charset="2"/>
              <a:buChar char="-"/>
            </a:pPr>
            <a:endParaRPr lang="de-DE">
              <a:latin typeface="Footlight MT Light" pitchFamily="18" charset="0"/>
            </a:endParaRPr>
          </a:p>
          <a:p>
            <a:pPr marL="285750" indent="-285750">
              <a:buFont typeface="Symbol" pitchFamily="18" charset="2"/>
              <a:buNone/>
            </a:pPr>
            <a:r>
              <a:rPr lang="de-DE">
                <a:latin typeface="Footlight MT Light" pitchFamily="18" charset="0"/>
              </a:rPr>
              <a:t>Jährliche Fastensynoden in Rom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III.) Der Investiturstreit</a:t>
            </a:r>
            <a:br>
              <a:rPr lang="de-DE" sz="2800">
                <a:latin typeface="Footlight MT Light" pitchFamily="18" charset="0"/>
              </a:rPr>
            </a:br>
            <a:r>
              <a:rPr lang="de-DE" sz="2800">
                <a:latin typeface="Footlight MT Light" pitchFamily="18" charset="0"/>
              </a:rPr>
              <a:t>1.) Die weltliche Seite der Kirche</a:t>
            </a:r>
            <a:endParaRPr lang="de-DE" sz="2800">
              <a:latin typeface="Eurostile"/>
            </a:endParaRPr>
          </a:p>
        </p:txBody>
      </p:sp>
      <p:sp>
        <p:nvSpPr>
          <p:cNvPr id="3" name="Textfeld 2"/>
          <p:cNvSpPr txBox="1"/>
          <p:nvPr/>
        </p:nvSpPr>
        <p:spPr>
          <a:xfrm>
            <a:off x="511175" y="1412875"/>
            <a:ext cx="8064500" cy="3324225"/>
          </a:xfrm>
          <a:prstGeom prst="rect">
            <a:avLst/>
          </a:prstGeom>
          <a:noFill/>
        </p:spPr>
        <p:txBody>
          <a:bodyPr>
            <a:spAutoFit/>
          </a:bodyPr>
          <a:lstStyle/>
          <a:p>
            <a:pPr marL="342900" indent="-342900">
              <a:buFont typeface="Arial" panose="020B0604020202020204" pitchFamily="34" charset="0"/>
              <a:buChar char="•"/>
              <a:defRPr/>
            </a:pPr>
            <a:r>
              <a:rPr lang="de-DE" sz="2400" dirty="0">
                <a:latin typeface="Footlight MT Light" panose="0204060206030A020304" pitchFamily="18" charset="0"/>
              </a:rPr>
              <a:t>Die Kirche als Eigentümerin</a:t>
            </a:r>
          </a:p>
          <a:p>
            <a:pPr marL="342900" indent="-342900">
              <a:buFont typeface="Arial" panose="020B0604020202020204" pitchFamily="34" charset="0"/>
              <a:buChar char="•"/>
              <a:defRPr/>
            </a:pPr>
            <a:endParaRPr lang="de-DE" sz="2400" b="1" dirty="0">
              <a:latin typeface="Footlight MT Light" panose="0204060206030A020304" pitchFamily="18" charset="0"/>
            </a:endParaRPr>
          </a:p>
          <a:p>
            <a:pPr marL="342900" indent="-342900">
              <a:buFont typeface="Arial" panose="020B0604020202020204" pitchFamily="34" charset="0"/>
              <a:buChar char="•"/>
              <a:defRPr/>
            </a:pPr>
            <a:r>
              <a:rPr lang="de-DE" sz="2400" dirty="0">
                <a:latin typeface="Footlight MT Light" panose="0204060206030A020304" pitchFamily="18" charset="0"/>
              </a:rPr>
              <a:t>Die Kirche als </a:t>
            </a:r>
          </a:p>
          <a:p>
            <a:pPr>
              <a:defRPr/>
            </a:pPr>
            <a:r>
              <a:rPr lang="de-DE" sz="2400" dirty="0">
                <a:latin typeface="Footlight MT Light" panose="0204060206030A020304" pitchFamily="18" charset="0"/>
              </a:rPr>
              <a:t>Herrschaftsträgerin</a:t>
            </a:r>
          </a:p>
          <a:p>
            <a:pPr marL="342900" indent="-342900">
              <a:buFont typeface="Arial" panose="020B0604020202020204" pitchFamily="34" charset="0"/>
              <a:buChar char="•"/>
              <a:defRPr/>
            </a:pPr>
            <a:endParaRPr lang="de-DE" sz="2400" b="1" dirty="0">
              <a:latin typeface="Footlight MT Light" panose="0204060206030A020304" pitchFamily="18" charset="0"/>
            </a:endParaRPr>
          </a:p>
          <a:p>
            <a:pPr marL="342900" indent="-342900">
              <a:buFont typeface="Arial" panose="020B0604020202020204" pitchFamily="34" charset="0"/>
              <a:buChar char="•"/>
              <a:defRPr/>
            </a:pPr>
            <a:r>
              <a:rPr lang="de-DE" sz="2400" dirty="0">
                <a:latin typeface="Footlight MT Light" panose="0204060206030A020304" pitchFamily="18" charset="0"/>
              </a:rPr>
              <a:t>Weltliche Funktionen </a:t>
            </a:r>
          </a:p>
          <a:p>
            <a:pPr>
              <a:defRPr/>
            </a:pPr>
            <a:r>
              <a:rPr lang="de-DE" sz="2400" dirty="0">
                <a:latin typeface="Footlight MT Light" panose="0204060206030A020304" pitchFamily="18" charset="0"/>
              </a:rPr>
              <a:t>des Personals</a:t>
            </a:r>
            <a:endParaRPr lang="de-DE" sz="2400" b="1" dirty="0">
              <a:latin typeface="Footlight MT Light" panose="0204060206030A020304" pitchFamily="18" charset="0"/>
            </a:endParaRPr>
          </a:p>
          <a:p>
            <a:pPr marL="457200" indent="-457200">
              <a:buFont typeface="Arial" panose="020B0604020202020204" pitchFamily="34" charset="0"/>
              <a:buChar char="•"/>
              <a:defRPr/>
            </a:pPr>
            <a:endParaRPr lang="de-DE" sz="2400" b="1" dirty="0">
              <a:latin typeface="Footlight MT Light" panose="0204060206030A020304" pitchFamily="18" charset="0"/>
            </a:endParaRPr>
          </a:p>
          <a:p>
            <a:pPr>
              <a:defRPr/>
            </a:pPr>
            <a:endParaRPr lang="de-DE" dirty="0"/>
          </a:p>
        </p:txBody>
      </p:sp>
      <p:pic>
        <p:nvPicPr>
          <p:cNvPr id="22531" name="Picture 2"/>
          <p:cNvPicPr>
            <a:picLocks noChangeAspect="1" noChangeArrowheads="1"/>
          </p:cNvPicPr>
          <p:nvPr/>
        </p:nvPicPr>
        <p:blipFill>
          <a:blip r:embed="rId2"/>
          <a:srcRect/>
          <a:stretch>
            <a:fillRect/>
          </a:stretch>
        </p:blipFill>
        <p:spPr bwMode="auto">
          <a:xfrm>
            <a:off x="4067175" y="1989138"/>
            <a:ext cx="3960813" cy="4860925"/>
          </a:xfrm>
          <a:prstGeom prst="rect">
            <a:avLst/>
          </a:prstGeom>
          <a:noFill/>
          <a:ln w="9525">
            <a:noFill/>
            <a:miter lim="800000"/>
            <a:headEnd/>
            <a:tailEnd/>
          </a:ln>
        </p:spPr>
      </p:pic>
      <p:sp>
        <p:nvSpPr>
          <p:cNvPr id="2" name="TextBox 1">
            <a:extLst>
              <a:ext uri="{FF2B5EF4-FFF2-40B4-BE49-F238E27FC236}">
                <a16:creationId xmlns:a16="http://schemas.microsoft.com/office/drawing/2014/main" xmlns="" id="{576FF04C-F1B7-4C61-9249-0E8B0101B566}"/>
              </a:ext>
            </a:extLst>
          </p:cNvPr>
          <p:cNvSpPr txBox="1"/>
          <p:nvPr/>
        </p:nvSpPr>
        <p:spPr>
          <a:xfrm>
            <a:off x="2330823" y="6580093"/>
            <a:ext cx="190051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u="sng" dirty="0">
                <a:latin typeface="Arial"/>
                <a:cs typeface="Arial"/>
              </a:rPr>
              <a:t>https://commons.wikimedia.org/wiki/File:Holy_Roman_Empire_1000_map-de.svg</a:t>
            </a:r>
            <a:endParaRPr lang="en-US" sz="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III.) Der Investiturstreit</a:t>
            </a:r>
            <a:br>
              <a:rPr lang="de-DE" sz="2800">
                <a:latin typeface="Footlight MT Light" pitchFamily="18" charset="0"/>
              </a:rPr>
            </a:br>
            <a:r>
              <a:rPr lang="de-DE" sz="2800">
                <a:latin typeface="Footlight MT Light" pitchFamily="18" charset="0"/>
              </a:rPr>
              <a:t>2.) </a:t>
            </a:r>
            <a:r>
              <a:rPr lang="de-DE" sz="2800" i="1">
                <a:latin typeface="Footlight MT Light" pitchFamily="18" charset="0"/>
              </a:rPr>
              <a:t>Libertas ecclesiae</a:t>
            </a:r>
            <a:endParaRPr lang="de-DE" sz="2800" i="1">
              <a:latin typeface="Eurostile"/>
            </a:endParaRPr>
          </a:p>
        </p:txBody>
      </p:sp>
      <p:sp>
        <p:nvSpPr>
          <p:cNvPr id="3" name="Textfeld 2"/>
          <p:cNvSpPr txBox="1"/>
          <p:nvPr/>
        </p:nvSpPr>
        <p:spPr>
          <a:xfrm>
            <a:off x="488950" y="1387475"/>
            <a:ext cx="8064500" cy="3473450"/>
          </a:xfrm>
          <a:prstGeom prst="rect">
            <a:avLst/>
          </a:prstGeom>
          <a:noFill/>
        </p:spPr>
        <p:txBody>
          <a:bodyPr>
            <a:spAutoFit/>
          </a:bodyPr>
          <a:lstStyle/>
          <a:p>
            <a:pPr marL="342900" indent="-342900">
              <a:buFont typeface="Arial" charset="0"/>
              <a:buNone/>
            </a:pPr>
            <a:r>
              <a:rPr lang="de-DE" sz="2400">
                <a:latin typeface="Footlight MT Light" pitchFamily="18" charset="0"/>
              </a:rPr>
              <a:t>Begehrlichkeiten von weltlicher Seite</a:t>
            </a:r>
          </a:p>
          <a:p>
            <a:pPr marL="342900" indent="-342900">
              <a:buFont typeface="Arial" charset="0"/>
              <a:buChar char="•"/>
            </a:pPr>
            <a:endParaRPr lang="de-DE" sz="2400" b="1">
              <a:latin typeface="Footlight MT Light" pitchFamily="18" charset="0"/>
            </a:endParaRPr>
          </a:p>
          <a:p>
            <a:pPr marL="342900" indent="-342900">
              <a:buFont typeface="Arial" charset="0"/>
              <a:buNone/>
            </a:pPr>
            <a:r>
              <a:rPr lang="de-DE" sz="2400">
                <a:latin typeface="Footlight MT Light" pitchFamily="18" charset="0"/>
              </a:rPr>
              <a:t>Eingriffe in die Personalpolitik</a:t>
            </a:r>
          </a:p>
          <a:p>
            <a:pPr marL="342900" indent="-342900">
              <a:buFont typeface="Arial" charset="0"/>
              <a:buChar char="•"/>
            </a:pPr>
            <a:endParaRPr lang="de-DE" sz="2400" b="1">
              <a:latin typeface="Footlight MT Light" pitchFamily="18" charset="0"/>
            </a:endParaRPr>
          </a:p>
          <a:p>
            <a:pPr marL="342900" indent="-342900">
              <a:buFont typeface="Arial" charset="0"/>
              <a:buNone/>
            </a:pPr>
            <a:r>
              <a:rPr lang="de-DE" sz="2400">
                <a:latin typeface="Footlight MT Light" pitchFamily="18" charset="0"/>
              </a:rPr>
              <a:t>Kirchenrecht und Idealzustand (die Kritik wird lauter)</a:t>
            </a:r>
            <a:endParaRPr lang="de-DE" sz="2400" b="1">
              <a:latin typeface="Footlight MT Light" pitchFamily="18" charset="0"/>
            </a:endParaRPr>
          </a:p>
          <a:p>
            <a:pPr marL="342900" indent="-342900">
              <a:buFont typeface="Arial" charset="0"/>
              <a:buChar char="•"/>
            </a:pPr>
            <a:endParaRPr lang="de-DE" sz="2800" b="1">
              <a:latin typeface="Footlight MT Light" pitchFamily="18" charset="0"/>
            </a:endParaRPr>
          </a:p>
          <a:p>
            <a:pPr marL="342900" indent="-342900">
              <a:buFont typeface="Arial" charset="0"/>
              <a:buChar char="•"/>
            </a:pPr>
            <a:endParaRPr lang="de-DE" sz="2800" b="1">
              <a:latin typeface="Footlight MT Light" pitchFamily="18" charset="0"/>
            </a:endParaRPr>
          </a:p>
          <a:p>
            <a:pPr marL="342900" indent="-342900">
              <a:buFont typeface="Arial" charset="0"/>
              <a:buChar char="•"/>
            </a:pPr>
            <a:r>
              <a:rPr lang="de-DE" sz="2800" b="1">
                <a:latin typeface="Footlight MT Light" pitchFamily="18" charset="0"/>
              </a:rPr>
              <a:t>Der Konflikt: </a:t>
            </a:r>
            <a:r>
              <a:rPr lang="de-DE" sz="2800" b="1" i="1">
                <a:latin typeface="Footlight MT Light" pitchFamily="18" charset="0"/>
              </a:rPr>
              <a:t>temporalia</a:t>
            </a:r>
            <a:r>
              <a:rPr lang="de-DE" sz="2800" b="1">
                <a:latin typeface="Footlight MT Light" pitchFamily="18" charset="0"/>
              </a:rPr>
              <a:t> und </a:t>
            </a:r>
            <a:r>
              <a:rPr lang="de-DE" sz="2800" b="1" i="1">
                <a:latin typeface="Footlight MT Light" pitchFamily="18" charset="0"/>
              </a:rPr>
              <a:t>spiritualia</a:t>
            </a:r>
          </a:p>
          <a:p>
            <a:pPr marL="342900" indent="-342900"/>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III.) Der Investiturstreit</a:t>
            </a:r>
            <a:br>
              <a:rPr lang="de-DE" sz="2800">
                <a:latin typeface="Footlight MT Light" pitchFamily="18" charset="0"/>
              </a:rPr>
            </a:br>
            <a:r>
              <a:rPr lang="de-DE" sz="2800">
                <a:latin typeface="Footlight MT Light" pitchFamily="18" charset="0"/>
              </a:rPr>
              <a:t>3.) Mailand</a:t>
            </a:r>
            <a:endParaRPr lang="de-DE" sz="2800">
              <a:latin typeface="Eurostile"/>
            </a:endParaRPr>
          </a:p>
        </p:txBody>
      </p:sp>
      <p:sp>
        <p:nvSpPr>
          <p:cNvPr id="3" name="Textfeld 2"/>
          <p:cNvSpPr txBox="1"/>
          <p:nvPr/>
        </p:nvSpPr>
        <p:spPr>
          <a:xfrm>
            <a:off x="488950" y="1387475"/>
            <a:ext cx="8064500" cy="3781425"/>
          </a:xfrm>
          <a:prstGeom prst="rect">
            <a:avLst/>
          </a:prstGeom>
          <a:noFill/>
        </p:spPr>
        <p:txBody>
          <a:bodyPr>
            <a:spAutoFit/>
          </a:bodyPr>
          <a:lstStyle/>
          <a:p>
            <a:pPr marL="342900" indent="-342900">
              <a:buFont typeface="Arial" charset="0"/>
              <a:buNone/>
            </a:pPr>
            <a:r>
              <a:rPr lang="de-DE" sz="2800">
                <a:latin typeface="Footlight MT Light" pitchFamily="18" charset="0"/>
              </a:rPr>
              <a:t>Die Pataria</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Sozialrevolutionäre Tendenzen</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Das Volk verlangt nach Kirchen-</a:t>
            </a:r>
          </a:p>
          <a:p>
            <a:pPr marL="342900" indent="-342900">
              <a:buFont typeface="Arial" charset="0"/>
              <a:buNone/>
            </a:pPr>
            <a:r>
              <a:rPr lang="de-DE" sz="2000">
                <a:latin typeface="Footlight MT Light" pitchFamily="18" charset="0"/>
              </a:rPr>
              <a:t>reform</a:t>
            </a:r>
          </a:p>
          <a:p>
            <a:pPr marL="342900" indent="-342900">
              <a:buFont typeface="Arial" charset="0"/>
              <a:buChar char="•"/>
            </a:pPr>
            <a:endParaRPr lang="de-DE" sz="2000">
              <a:latin typeface="Footlight MT Light" pitchFamily="18" charset="0"/>
            </a:endParaRPr>
          </a:p>
          <a:p>
            <a:pPr marL="342900" indent="-342900">
              <a:buFont typeface="Arial" charset="0"/>
              <a:buChar char="•"/>
            </a:pPr>
            <a:endParaRPr lang="de-DE" sz="2000">
              <a:latin typeface="Footlight MT Light" pitchFamily="18" charset="0"/>
            </a:endParaRPr>
          </a:p>
          <a:p>
            <a:pPr marL="342900" indent="-342900">
              <a:buFont typeface="Arial" charset="0"/>
              <a:buNone/>
            </a:pPr>
            <a:r>
              <a:rPr lang="de-DE" sz="2800">
                <a:latin typeface="Footlight MT Light" pitchFamily="18" charset="0"/>
              </a:rPr>
              <a:t>Der Bischofsstreit</a:t>
            </a:r>
            <a:endParaRPr lang="de-DE" sz="2800" b="1">
              <a:latin typeface="Footlight MT Light" pitchFamily="18" charset="0"/>
            </a:endParaRPr>
          </a:p>
          <a:p>
            <a:pPr marL="342900" indent="-342900">
              <a:buFont typeface="Arial" charset="0"/>
              <a:buChar char="•"/>
            </a:pPr>
            <a:endParaRPr lang="de-DE" sz="2800" b="1">
              <a:latin typeface="Footlight MT Light" pitchFamily="18" charset="0"/>
            </a:endParaRPr>
          </a:p>
          <a:p>
            <a:pPr marL="342900" indent="-342900"/>
            <a:endParaRPr lang="de-DE"/>
          </a:p>
        </p:txBody>
      </p:sp>
      <p:pic>
        <p:nvPicPr>
          <p:cNvPr id="24579" name="Picture 2"/>
          <p:cNvPicPr>
            <a:picLocks noChangeAspect="1" noChangeArrowheads="1"/>
          </p:cNvPicPr>
          <p:nvPr/>
        </p:nvPicPr>
        <p:blipFill>
          <a:blip r:embed="rId2"/>
          <a:srcRect/>
          <a:stretch>
            <a:fillRect/>
          </a:stretch>
        </p:blipFill>
        <p:spPr bwMode="auto">
          <a:xfrm>
            <a:off x="4275698" y="1862604"/>
            <a:ext cx="4557712" cy="3409950"/>
          </a:xfrm>
          <a:prstGeom prst="rect">
            <a:avLst/>
          </a:prstGeom>
          <a:noFill/>
          <a:ln w="9525">
            <a:noFill/>
            <a:miter lim="800000"/>
            <a:headEnd/>
            <a:tailEnd/>
          </a:ln>
        </p:spPr>
      </p:pic>
      <p:sp>
        <p:nvSpPr>
          <p:cNvPr id="24580" name="Textfeld 1"/>
          <p:cNvSpPr txBox="1">
            <a:spLocks noChangeArrowheads="1"/>
          </p:cNvSpPr>
          <p:nvPr/>
        </p:nvSpPr>
        <p:spPr bwMode="auto">
          <a:xfrm>
            <a:off x="3790950" y="5367338"/>
            <a:ext cx="5102225" cy="366712"/>
          </a:xfrm>
          <a:prstGeom prst="rect">
            <a:avLst/>
          </a:prstGeom>
          <a:noFill/>
          <a:ln w="9525">
            <a:noFill/>
            <a:miter lim="800000"/>
            <a:headEnd/>
            <a:tailEnd/>
          </a:ln>
        </p:spPr>
        <p:txBody>
          <a:bodyPr>
            <a:spAutoFit/>
          </a:bodyPr>
          <a:lstStyle/>
          <a:p>
            <a:pPr algn="ctr"/>
            <a:r>
              <a:rPr lang="de-DE">
                <a:latin typeface="Footlight MT Light" pitchFamily="18" charset="0"/>
              </a:rPr>
              <a:t>Martyrium des San Giacomo Maggiore</a:t>
            </a:r>
          </a:p>
        </p:txBody>
      </p:sp>
      <p:sp>
        <p:nvSpPr>
          <p:cNvPr id="2" name="TextBox 1">
            <a:extLst>
              <a:ext uri="{FF2B5EF4-FFF2-40B4-BE49-F238E27FC236}">
                <a16:creationId xmlns:a16="http://schemas.microsoft.com/office/drawing/2014/main" xmlns="" id="{A36A9737-B152-4929-A6B6-7B6A4F9C14A2}"/>
              </a:ext>
            </a:extLst>
          </p:cNvPr>
          <p:cNvSpPr txBox="1"/>
          <p:nvPr/>
        </p:nvSpPr>
        <p:spPr>
          <a:xfrm>
            <a:off x="6122894" y="5271247"/>
            <a:ext cx="2913529"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dirty="0">
                <a:latin typeface="Arial"/>
                <a:cs typeface="Arial"/>
              </a:rPr>
              <a:t>http://www.cassiciaco.it/navigazione/scriptorium/settimana/2002/giacomo.html</a:t>
            </a:r>
            <a:endParaRPr lang="en-US" sz="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III.) Der Investiturstreit</a:t>
            </a:r>
            <a:br>
              <a:rPr lang="de-DE" sz="2800">
                <a:latin typeface="Footlight MT Light" pitchFamily="18" charset="0"/>
              </a:rPr>
            </a:br>
            <a:r>
              <a:rPr lang="de-DE" sz="2800">
                <a:latin typeface="Footlight MT Light" pitchFamily="18" charset="0"/>
              </a:rPr>
              <a:t>4.) Von Canossa nach Rom</a:t>
            </a:r>
            <a:endParaRPr lang="de-DE" sz="2800">
              <a:latin typeface="Eurostile"/>
            </a:endParaRPr>
          </a:p>
        </p:txBody>
      </p:sp>
      <p:sp>
        <p:nvSpPr>
          <p:cNvPr id="3" name="Textfeld 2"/>
          <p:cNvSpPr txBox="1"/>
          <p:nvPr/>
        </p:nvSpPr>
        <p:spPr>
          <a:xfrm>
            <a:off x="488950" y="1387475"/>
            <a:ext cx="8475663" cy="5673725"/>
          </a:xfrm>
          <a:prstGeom prst="rect">
            <a:avLst/>
          </a:prstGeom>
          <a:noFill/>
        </p:spPr>
        <p:txBody>
          <a:bodyPr>
            <a:spAutoFit/>
          </a:bodyPr>
          <a:lstStyle/>
          <a:p>
            <a:pPr marL="342900" indent="-342900">
              <a:buFont typeface="Arial" charset="0"/>
              <a:buNone/>
            </a:pPr>
            <a:r>
              <a:rPr lang="de-DE" sz="2800">
                <a:latin typeface="Footlight MT Light" pitchFamily="18" charset="0"/>
              </a:rPr>
              <a:t>Die Fastensynode 1076</a:t>
            </a:r>
          </a:p>
          <a:p>
            <a:pPr marL="342900" indent="-342900">
              <a:buFont typeface="Arial" charset="0"/>
              <a:buNone/>
            </a:pPr>
            <a:r>
              <a:rPr lang="de-DE" sz="2000">
                <a:latin typeface="Footlight MT Light" pitchFamily="18" charset="0"/>
              </a:rPr>
              <a:t>Exkommunikation des Königs</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800">
                <a:latin typeface="Footlight MT Light" pitchFamily="18" charset="0"/>
              </a:rPr>
              <a:t>Canossa 1077</a:t>
            </a:r>
          </a:p>
          <a:p>
            <a:pPr marL="342900" indent="-342900">
              <a:buFont typeface="Arial" charset="0"/>
              <a:buNone/>
            </a:pPr>
            <a:r>
              <a:rPr lang="de-DE" sz="2000">
                <a:latin typeface="Footlight MT Light" pitchFamily="18" charset="0"/>
              </a:rPr>
              <a:t>Buße und Rekonziliation des Königs</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800">
                <a:latin typeface="Footlight MT Light" pitchFamily="18" charset="0"/>
              </a:rPr>
              <a:t>Das Gegenpapsttum</a:t>
            </a:r>
          </a:p>
          <a:p>
            <a:pPr marL="342900" indent="-342900">
              <a:buFont typeface="Arial" charset="0"/>
              <a:buNone/>
            </a:pPr>
            <a:r>
              <a:rPr lang="de-DE" sz="2000">
                <a:latin typeface="Footlight MT Light" pitchFamily="18" charset="0"/>
              </a:rPr>
              <a:t>Das Imperium schlägt zurück</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800">
                <a:latin typeface="Footlight MT Light" pitchFamily="18" charset="0"/>
              </a:rPr>
              <a:t>Das Pravileg 1111</a:t>
            </a:r>
          </a:p>
          <a:p>
            <a:pPr marL="342900" indent="-342900">
              <a:buFont typeface="Arial" charset="0"/>
              <a:buNone/>
            </a:pPr>
            <a:r>
              <a:rPr lang="de-DE" sz="2000">
                <a:latin typeface="Footlight MT Light" pitchFamily="18" charset="0"/>
              </a:rPr>
              <a:t>Der Schandbrief von Ponte Mammolo</a:t>
            </a:r>
          </a:p>
          <a:p>
            <a:pPr marL="342900" indent="-342900">
              <a:buFont typeface="Arial" charset="0"/>
              <a:buNone/>
            </a:pPr>
            <a:r>
              <a:rPr lang="de-DE" sz="1600">
                <a:latin typeface="Footlight MT Light" pitchFamily="18" charset="0"/>
              </a:rPr>
              <a:t>(erstmalige Auflistung der Regalien: Städte, Herzogtümer, (Mark)grafschaften, Münzrechte, Zoll</a:t>
            </a:r>
          </a:p>
          <a:p>
            <a:pPr marL="342900" indent="-342900">
              <a:buFont typeface="Arial" charset="0"/>
              <a:buNone/>
            </a:pPr>
            <a:r>
              <a:rPr lang="de-DE" sz="1600">
                <a:latin typeface="Footlight MT Light" pitchFamily="18" charset="0"/>
              </a:rPr>
              <a:t>und Marktrechte, Königshöfe, Reichsburgen </a:t>
            </a:r>
          </a:p>
          <a:p>
            <a:pPr marL="342900" indent="-342900">
              <a:buFont typeface="Arial" charset="0"/>
              <a:buNone/>
            </a:pPr>
            <a:endParaRPr lang="de-DE" sz="1600">
              <a:latin typeface="Footlight MT Light" pitchFamily="18" charset="0"/>
            </a:endParaRPr>
          </a:p>
          <a:p>
            <a:pPr marL="342900" indent="-342900">
              <a:buFont typeface="Arial" charset="0"/>
              <a:buNone/>
            </a:pPr>
            <a:endParaRPr lang="de-DE" sz="2000">
              <a:latin typeface="Footlight MT Light" pitchFamily="18" charset="0"/>
            </a:endParaRPr>
          </a:p>
          <a:p>
            <a:pPr marL="342900" indent="-342900">
              <a:buFont typeface="Arial" charset="0"/>
              <a:buChar char="•"/>
            </a:pPr>
            <a:endParaRPr lang="de-DE" sz="2800">
              <a:latin typeface="Footlight MT Light" pitchFamily="18" charset="0"/>
            </a:endParaRPr>
          </a:p>
          <a:p>
            <a:pPr marL="342900" indent="-342900"/>
            <a:endParaRPr lang="de-DE"/>
          </a:p>
        </p:txBody>
      </p:sp>
      <p:sp>
        <p:nvSpPr>
          <p:cNvPr id="2" name="TextBox 1">
            <a:extLst>
              <a:ext uri="{FF2B5EF4-FFF2-40B4-BE49-F238E27FC236}">
                <a16:creationId xmlns:a16="http://schemas.microsoft.com/office/drawing/2014/main" xmlns="" id="{3307CA3D-BD6E-425F-A453-3AD612B3C7A6}"/>
              </a:ext>
            </a:extLst>
          </p:cNvPr>
          <p:cNvSpPr txBox="1"/>
          <p:nvPr/>
        </p:nvSpPr>
        <p:spPr>
          <a:xfrm>
            <a:off x="6858000" y="4392706"/>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u="sng" dirty="0">
                <a:latin typeface="Arial"/>
                <a:cs typeface="Arial"/>
              </a:rPr>
              <a:t>https://commons.wikimedia.org/wiki/File:Castello_di_Canossa.jpg</a:t>
            </a:r>
            <a:endParaRPr lang="en-US" sz="600"/>
          </a:p>
        </p:txBody>
      </p:sp>
      <p:pic>
        <p:nvPicPr>
          <p:cNvPr id="4" name="Picture 4">
            <a:extLst>
              <a:ext uri="{FF2B5EF4-FFF2-40B4-BE49-F238E27FC236}">
                <a16:creationId xmlns:a16="http://schemas.microsoft.com/office/drawing/2014/main" xmlns="" id="{1A0B4040-B6B1-4C00-BE79-344F98B6B39B}"/>
              </a:ext>
            </a:extLst>
          </p:cNvPr>
          <p:cNvPicPr>
            <a:picLocks noChangeAspect="1"/>
          </p:cNvPicPr>
          <p:nvPr/>
        </p:nvPicPr>
        <p:blipFill>
          <a:blip r:embed="rId2"/>
          <a:stretch>
            <a:fillRect/>
          </a:stretch>
        </p:blipFill>
        <p:spPr>
          <a:xfrm>
            <a:off x="4356847" y="1385809"/>
            <a:ext cx="5109881" cy="301061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idx="4294967295"/>
          </p:nvPr>
        </p:nvSpPr>
        <p:spPr>
          <a:xfrm>
            <a:off x="468313" y="0"/>
            <a:ext cx="8229600" cy="1143000"/>
          </a:xfrm>
        </p:spPr>
        <p:txBody>
          <a:bodyPr/>
          <a:lstStyle/>
          <a:p>
            <a:pPr eaLnBrk="1" hangingPunct="1"/>
            <a:r>
              <a:rPr lang="de-DE" sz="2800">
                <a:latin typeface="Footlight MT Light" pitchFamily="18" charset="0"/>
              </a:rPr>
              <a:t>III.) Der Investiturstreit</a:t>
            </a:r>
            <a:br>
              <a:rPr lang="de-DE" sz="2800">
                <a:latin typeface="Footlight MT Light" pitchFamily="18" charset="0"/>
              </a:rPr>
            </a:br>
            <a:r>
              <a:rPr lang="de-DE" sz="2800">
                <a:latin typeface="Footlight MT Light" pitchFamily="18" charset="0"/>
              </a:rPr>
              <a:t>4.) Von Canossa nach Rom</a:t>
            </a:r>
            <a:endParaRPr lang="de-DE" sz="2800">
              <a:latin typeface="Eurostile"/>
            </a:endParaRPr>
          </a:p>
        </p:txBody>
      </p:sp>
      <p:sp>
        <p:nvSpPr>
          <p:cNvPr id="3" name="Textfeld 2"/>
          <p:cNvSpPr txBox="1"/>
          <p:nvPr/>
        </p:nvSpPr>
        <p:spPr>
          <a:xfrm>
            <a:off x="488950" y="1387475"/>
            <a:ext cx="8475663" cy="4208463"/>
          </a:xfrm>
          <a:prstGeom prst="rect">
            <a:avLst/>
          </a:prstGeom>
          <a:noFill/>
        </p:spPr>
        <p:txBody>
          <a:bodyPr>
            <a:spAutoFit/>
          </a:bodyPr>
          <a:lstStyle/>
          <a:p>
            <a:pPr marL="342900" indent="-342900">
              <a:buFont typeface="Arial" charset="0"/>
              <a:buNone/>
            </a:pPr>
            <a:endParaRPr lang="de-DE" sz="1600">
              <a:latin typeface="Footlight MT Light" pitchFamily="18" charset="0"/>
            </a:endParaRPr>
          </a:p>
          <a:p>
            <a:pPr marL="342900" indent="-342900">
              <a:buFont typeface="Arial" charset="0"/>
              <a:buNone/>
            </a:pPr>
            <a:r>
              <a:rPr lang="de-DE" sz="2800">
                <a:latin typeface="Footlight MT Light" pitchFamily="18" charset="0"/>
              </a:rPr>
              <a:t>Das Konkordat 1122</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Beilegung des Investiturstreits in Deutschland </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Heinrich V. verzichtet auf Investitur mit Ring und Stab</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Unterscheidung </a:t>
            </a:r>
            <a:r>
              <a:rPr lang="de-DE" sz="2000" i="1">
                <a:latin typeface="Footlight MT Light" pitchFamily="18" charset="0"/>
              </a:rPr>
              <a:t>temporalia / spiritualia</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Investitur jetzt nach der Weihe</a:t>
            </a:r>
          </a:p>
          <a:p>
            <a:pPr marL="342900" indent="-342900">
              <a:buFont typeface="Arial" charset="0"/>
              <a:buNone/>
            </a:pPr>
            <a:endParaRPr lang="de-DE" sz="2000">
              <a:latin typeface="Footlight MT Light" pitchFamily="18" charset="0"/>
            </a:endParaRPr>
          </a:p>
          <a:p>
            <a:pPr marL="342900" indent="-342900">
              <a:buFont typeface="Arial" charset="0"/>
              <a:buChar char="•"/>
            </a:pPr>
            <a:endParaRPr lang="de-DE" sz="2800">
              <a:latin typeface="Footlight MT Light" pitchFamily="18" charset="0"/>
            </a:endParaRPr>
          </a:p>
          <a:p>
            <a:pPr marL="342900" indent="-342900"/>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395288" y="0"/>
            <a:ext cx="8302625" cy="5157788"/>
          </a:xfrm>
        </p:spPr>
        <p:txBody>
          <a:bodyPr/>
          <a:lstStyle/>
          <a:p>
            <a:pPr eaLnBrk="1" hangingPunct="1"/>
            <a:r>
              <a:rPr lang="de-DE" sz="2800">
                <a:latin typeface="Footlight MT Light" pitchFamily="18" charset="0"/>
              </a:rPr>
              <a:t/>
            </a:r>
            <a:br>
              <a:rPr lang="de-DE" sz="2800">
                <a:latin typeface="Footlight MT Light" pitchFamily="18" charset="0"/>
              </a:rPr>
            </a:br>
            <a:r>
              <a:rPr lang="de-DE" sz="2800">
                <a:latin typeface="Footlight MT Light" pitchFamily="18" charset="0"/>
              </a:rPr>
              <a:t>IV.) Reformeifer oder Fanatismus?</a:t>
            </a:r>
            <a:br>
              <a:rPr lang="de-DE" sz="2800">
                <a:latin typeface="Footlight MT Light" pitchFamily="18" charset="0"/>
              </a:rPr>
            </a:br>
            <a:r>
              <a:rPr lang="de-DE" sz="2800">
                <a:latin typeface="Footlight MT Light" pitchFamily="18" charset="0"/>
              </a:rPr>
              <a:t/>
            </a:r>
            <a:br>
              <a:rPr lang="de-DE" sz="2800">
                <a:latin typeface="Footlight MT Light" pitchFamily="18" charset="0"/>
              </a:rPr>
            </a:br>
            <a:r>
              <a:rPr lang="de-DE" sz="2400">
                <a:latin typeface="Footlight MT Light" pitchFamily="18" charset="0"/>
              </a:rPr>
              <a:t>1.) Der rechte Glaube und die ersten Scheiterhaufen</a:t>
            </a:r>
            <a:br>
              <a:rPr lang="de-DE" sz="2400">
                <a:latin typeface="Footlight MT Light" pitchFamily="18" charset="0"/>
              </a:rPr>
            </a:br>
            <a:r>
              <a:rPr lang="de-DE" sz="2400">
                <a:latin typeface="Footlight MT Light" pitchFamily="18" charset="0"/>
              </a:rPr>
              <a:t/>
            </a:r>
            <a:br>
              <a:rPr lang="de-DE" sz="2400">
                <a:latin typeface="Footlight MT Light" pitchFamily="18" charset="0"/>
              </a:rPr>
            </a:br>
            <a:r>
              <a:rPr lang="de-DE" sz="2000" i="1">
                <a:latin typeface="Footlight MT Light" pitchFamily="18" charset="0"/>
              </a:rPr>
              <a:t>Volksfrömmigkeit, Häresien und Häresiebekämpfung</a:t>
            </a:r>
            <a:br>
              <a:rPr lang="de-DE" sz="2000" i="1">
                <a:latin typeface="Footlight MT Light" pitchFamily="18" charset="0"/>
              </a:rPr>
            </a:br>
            <a:r>
              <a:rPr lang="de-DE" sz="2000" i="1">
                <a:latin typeface="Footlight MT Light" pitchFamily="18" charset="0"/>
              </a:rPr>
              <a:t>Seelenheil, Kirchenreform und Volksbewegungen</a:t>
            </a:r>
            <a:br>
              <a:rPr lang="de-DE" sz="2000" i="1">
                <a:latin typeface="Footlight MT Light" pitchFamily="18" charset="0"/>
              </a:rPr>
            </a:br>
            <a:r>
              <a:rPr lang="de-DE" sz="2400">
                <a:latin typeface="Footlight MT Light" pitchFamily="18" charset="0"/>
              </a:rPr>
              <a:t/>
            </a:r>
            <a:br>
              <a:rPr lang="de-DE" sz="2400">
                <a:latin typeface="Footlight MT Light" pitchFamily="18" charset="0"/>
              </a:rPr>
            </a:br>
            <a:r>
              <a:rPr lang="de-DE" sz="2400">
                <a:latin typeface="Footlight MT Light" pitchFamily="18" charset="0"/>
              </a:rPr>
              <a:t>2.) Der päpstliche Primat</a:t>
            </a:r>
            <a:br>
              <a:rPr lang="de-DE" sz="2400">
                <a:latin typeface="Footlight MT Light" pitchFamily="18" charset="0"/>
              </a:rPr>
            </a:br>
            <a:r>
              <a:rPr lang="de-DE" sz="2400">
                <a:latin typeface="Footlight MT Light" pitchFamily="18" charset="0"/>
              </a:rPr>
              <a:t/>
            </a:r>
            <a:br>
              <a:rPr lang="de-DE" sz="2400">
                <a:latin typeface="Footlight MT Light" pitchFamily="18" charset="0"/>
              </a:rPr>
            </a:br>
            <a:r>
              <a:rPr lang="de-DE" sz="2000" i="1">
                <a:latin typeface="Footlight MT Light" pitchFamily="18" charset="0"/>
              </a:rPr>
              <a:t>Zentralisierung der Papstkirche, Legaten und Synoden, Papst als oberster Richter über Bischöfe und Könige</a:t>
            </a:r>
            <a:br>
              <a:rPr lang="de-DE" sz="2000" i="1">
                <a:latin typeface="Footlight MT Light" pitchFamily="18" charset="0"/>
              </a:rPr>
            </a:br>
            <a:r>
              <a:rPr lang="de-DE" sz="2000" i="1">
                <a:latin typeface="Footlight MT Light" pitchFamily="18" charset="0"/>
              </a:rPr>
              <a:t/>
            </a:r>
            <a:br>
              <a:rPr lang="de-DE" sz="2000" i="1">
                <a:latin typeface="Footlight MT Light" pitchFamily="18" charset="0"/>
              </a:rPr>
            </a:br>
            <a:r>
              <a:rPr lang="de-DE" sz="2400">
                <a:latin typeface="Footlight MT Light" pitchFamily="18" charset="0"/>
              </a:rPr>
              <a:t>3.) Das Morgenländische Schisma</a:t>
            </a:r>
            <a:br>
              <a:rPr lang="de-DE" sz="2400">
                <a:latin typeface="Footlight MT Light" pitchFamily="18" charset="0"/>
              </a:rPr>
            </a:br>
            <a:r>
              <a:rPr lang="de-DE" sz="2800">
                <a:latin typeface="Footlight MT Light" pitchFamily="18" charset="0"/>
              </a:rPr>
              <a:t/>
            </a:r>
            <a:br>
              <a:rPr lang="de-DE" sz="2800">
                <a:latin typeface="Footlight MT Light" pitchFamily="18" charset="0"/>
              </a:rPr>
            </a:br>
            <a:r>
              <a:rPr lang="de-DE" sz="2000" i="1">
                <a:latin typeface="Footlight MT Light" pitchFamily="18" charset="0"/>
              </a:rPr>
              <a:t>Papst gegen Patriarch, West gegen Ost</a:t>
            </a:r>
            <a:br>
              <a:rPr lang="de-DE" sz="2000" i="1">
                <a:latin typeface="Footlight MT Light" pitchFamily="18" charset="0"/>
              </a:rPr>
            </a:br>
            <a:r>
              <a:rPr lang="de-DE" sz="2000" i="1">
                <a:latin typeface="Footlight MT Light" pitchFamily="18" charset="0"/>
              </a:rPr>
              <a:t>Der Scharfmacher: Humbert von Silva Candida</a:t>
            </a:r>
            <a:endParaRPr lang="de-DE" sz="2000" i="1">
              <a:latin typeface="Eurostile"/>
            </a:endParaRPr>
          </a:p>
        </p:txBody>
      </p:sp>
      <p:sp>
        <p:nvSpPr>
          <p:cNvPr id="3" name="Textfeld 2"/>
          <p:cNvSpPr txBox="1"/>
          <p:nvPr/>
        </p:nvSpPr>
        <p:spPr>
          <a:xfrm>
            <a:off x="488950" y="1387475"/>
            <a:ext cx="8064500" cy="800100"/>
          </a:xfrm>
          <a:prstGeom prst="rect">
            <a:avLst/>
          </a:prstGeom>
          <a:noFill/>
        </p:spPr>
        <p:txBody>
          <a:bodyPr>
            <a:spAutoFit/>
          </a:bodyPr>
          <a:lstStyle/>
          <a:p>
            <a:pPr marL="457200" indent="-457200">
              <a:buFont typeface="Arial" panose="020B0604020202020204" pitchFamily="34" charset="0"/>
              <a:buChar char="•"/>
              <a:defRPr/>
            </a:pPr>
            <a:endParaRPr lang="de-DE" sz="2800" b="1" dirty="0">
              <a:latin typeface="Footlight MT Light" panose="0204060206030A020304" pitchFamily="18" charset="0"/>
            </a:endParaRPr>
          </a:p>
          <a:p>
            <a:pPr>
              <a:defRPr/>
            </a:pPr>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a:xfrm>
            <a:off x="457200" y="-26988"/>
            <a:ext cx="8229600" cy="1143001"/>
          </a:xfrm>
        </p:spPr>
        <p:txBody>
          <a:bodyPr/>
          <a:lstStyle/>
          <a:p>
            <a:pPr eaLnBrk="1" hangingPunct="1"/>
            <a:r>
              <a:rPr lang="de-DE" sz="2800" dirty="0">
                <a:latin typeface="Footlight MT Light"/>
              </a:rPr>
              <a:t>Bildnachweise</a:t>
            </a:r>
          </a:p>
        </p:txBody>
      </p:sp>
      <p:sp>
        <p:nvSpPr>
          <p:cNvPr id="44034" name="Textfeld 1"/>
          <p:cNvSpPr txBox="1">
            <a:spLocks noChangeArrowheads="1"/>
          </p:cNvSpPr>
          <p:nvPr/>
        </p:nvSpPr>
        <p:spPr bwMode="auto">
          <a:xfrm>
            <a:off x="684213" y="1333687"/>
            <a:ext cx="7920037" cy="2816156"/>
          </a:xfrm>
          <a:prstGeom prst="rect">
            <a:avLst/>
          </a:prstGeom>
          <a:noFill/>
          <a:ln w="9525">
            <a:noFill/>
            <a:miter lim="800000"/>
            <a:headEnd/>
            <a:tailEnd/>
          </a:ln>
        </p:spPr>
        <p:txBody>
          <a:bodyPr lIns="91440" tIns="45720" rIns="91440" bIns="45720" anchor="t">
            <a:spAutoFit/>
          </a:bodyPr>
          <a:lstStyle/>
          <a:p>
            <a:r>
              <a:rPr lang="de-DE" sz="1400" dirty="0">
                <a:latin typeface="Footlight MT Light" panose="0204060206030A020304" pitchFamily="18" charset="0"/>
                <a:cs typeface="Arial"/>
              </a:rPr>
              <a:t>VL 8a</a:t>
            </a:r>
            <a:endParaRPr lang="en-US" sz="1400" dirty="0">
              <a:latin typeface="Footlight MT Light" panose="0204060206030A020304" pitchFamily="18" charset="0"/>
              <a:cs typeface="Arial"/>
            </a:endParaRPr>
          </a:p>
          <a:p>
            <a:pPr marL="171450" indent="-171450">
              <a:buFont typeface="Arial"/>
              <a:buChar char="•"/>
            </a:pPr>
            <a:r>
              <a:rPr lang="de-DE" sz="1100" u="sng" dirty="0">
                <a:latin typeface="Footlight MT Light" panose="0204060206030A020304" pitchFamily="18" charset="0"/>
                <a:cs typeface="Arial"/>
              </a:rPr>
              <a:t>https://commons.wikimedia.org/wiki/File:Hugo-v-cluny_heinrich-iv_mathilde-v-tuszien_cod-vat-lat-4922_1115ad.jpg</a:t>
            </a:r>
            <a:endParaRPr lang="de-DE" sz="1100" dirty="0">
              <a:latin typeface="Footlight MT Light" panose="0204060206030A020304" pitchFamily="18" charset="0"/>
              <a:cs typeface="Arial"/>
            </a:endParaRPr>
          </a:p>
          <a:p>
            <a:pPr marL="171450" indent="-171450">
              <a:buFont typeface="Arial"/>
              <a:buChar char="•"/>
            </a:pPr>
            <a:r>
              <a:rPr lang="en-US" sz="1100" dirty="0">
                <a:latin typeface="Footlight MT Light" panose="0204060206030A020304" pitchFamily="18" charset="0"/>
                <a:cs typeface="Arial"/>
              </a:rPr>
              <a:t>https://www.map-france.com/town-map/71/71137/france-map-relief-big-cities-Cluny.jpg</a:t>
            </a:r>
            <a:r>
              <a:rPr lang="de-DE" sz="1100" dirty="0">
                <a:latin typeface="Footlight MT Light" panose="0204060206030A020304" pitchFamily="18" charset="0"/>
                <a:cs typeface="Arial"/>
              </a:rPr>
              <a:t> </a:t>
            </a:r>
          </a:p>
          <a:p>
            <a:pPr marL="171450" indent="-171450">
              <a:buFont typeface="Arial"/>
              <a:buChar char="•"/>
            </a:pPr>
            <a:r>
              <a:rPr lang="de-DE" sz="1100" u="sng" dirty="0">
                <a:latin typeface="Footlight MT Light" panose="0204060206030A020304" pitchFamily="18" charset="0"/>
                <a:cs typeface="Arial"/>
              </a:rPr>
              <a:t>https://commons.wikimedia.org/wiki/File:Modell_Cluny.jpg</a:t>
            </a:r>
            <a:endParaRPr lang="de-DE" sz="1100" dirty="0">
              <a:latin typeface="Footlight MT Light" panose="0204060206030A020304" pitchFamily="18" charset="0"/>
              <a:cs typeface="Arial"/>
            </a:endParaRPr>
          </a:p>
          <a:p>
            <a:pPr marL="171450" indent="-171450">
              <a:buFont typeface="Arial"/>
              <a:buChar char="•"/>
            </a:pPr>
            <a:r>
              <a:rPr lang="de-DE" sz="1100" u="sng" dirty="0">
                <a:latin typeface="Footlight MT Light" panose="0204060206030A020304" pitchFamily="18" charset="0"/>
                <a:cs typeface="Arial"/>
              </a:rPr>
              <a:t>https://commons.wikimedia.org/wiki/File:148-Gregory_VI.jpg</a:t>
            </a:r>
            <a:endParaRPr lang="de-DE" sz="1100" dirty="0">
              <a:latin typeface="Footlight MT Light" panose="0204060206030A020304" pitchFamily="18" charset="0"/>
              <a:cs typeface="Arial"/>
            </a:endParaRPr>
          </a:p>
          <a:p>
            <a:pPr marL="171450" indent="-171450">
              <a:buFont typeface="Arial"/>
              <a:buChar char="•"/>
            </a:pPr>
            <a:r>
              <a:rPr lang="de-DE" sz="1100" u="sng" dirty="0">
                <a:latin typeface="Footlight MT Light" panose="0204060206030A020304" pitchFamily="18" charset="0"/>
                <a:cs typeface="Arial"/>
              </a:rPr>
              <a:t>https://upload.wikimedia.org/wikipedia/commons/5/54/Papa_Benedictus_IX.jpg</a:t>
            </a:r>
            <a:endParaRPr lang="de-DE" sz="1100" dirty="0">
              <a:latin typeface="Footlight MT Light" panose="0204060206030A020304" pitchFamily="18" charset="0"/>
              <a:cs typeface="Arial"/>
            </a:endParaRPr>
          </a:p>
          <a:p>
            <a:pPr marL="171450" indent="-171450">
              <a:buFont typeface="Arial"/>
              <a:buChar char="•"/>
            </a:pPr>
            <a:r>
              <a:rPr lang="de-DE" sz="1100" u="sng" dirty="0">
                <a:latin typeface="Footlight MT Light" panose="0204060206030A020304" pitchFamily="18" charset="0"/>
                <a:cs typeface="Arial"/>
              </a:rPr>
              <a:t>https://commons.wikimedia.org/wiki/File:Pope_Sylvester_III_of_Rome_1045.jpg</a:t>
            </a:r>
            <a:endParaRPr lang="de-DE" sz="1100" dirty="0">
              <a:latin typeface="Footlight MT Light" panose="0204060206030A020304" pitchFamily="18" charset="0"/>
              <a:cs typeface="Arial"/>
            </a:endParaRPr>
          </a:p>
          <a:p>
            <a:pPr marL="171450" indent="-171450">
              <a:buFont typeface="Arial"/>
              <a:buChar char="•"/>
            </a:pPr>
            <a:r>
              <a:rPr lang="de-DE" sz="1100" u="sng" dirty="0">
                <a:latin typeface="Footlight MT Light" panose="0204060206030A020304" pitchFamily="18" charset="0"/>
                <a:cs typeface="Arial"/>
              </a:rPr>
              <a:t>https://commons.wikimedia.org/wiki/File:Gregor_VII..jpg</a:t>
            </a:r>
            <a:endParaRPr lang="de-DE" sz="1100" dirty="0">
              <a:latin typeface="Footlight MT Light" panose="0204060206030A020304" pitchFamily="18" charset="0"/>
              <a:cs typeface="Arial"/>
            </a:endParaRPr>
          </a:p>
          <a:p>
            <a:pPr marL="171450" indent="-171450">
              <a:buFont typeface="Arial"/>
              <a:buChar char="•"/>
            </a:pPr>
            <a:r>
              <a:rPr lang="de-DE" sz="1100" u="sng" dirty="0">
                <a:latin typeface="Footlight MT Light" panose="0204060206030A020304" pitchFamily="18" charset="0"/>
                <a:cs typeface="Arial"/>
              </a:rPr>
              <a:t>https://commons.wikimedia.org/wiki/File:Holy_Roman_Empire_1000_map-de.svg</a:t>
            </a:r>
            <a:endParaRPr lang="de-DE" sz="1100" dirty="0">
              <a:latin typeface="Footlight MT Light" panose="0204060206030A020304" pitchFamily="18" charset="0"/>
              <a:cs typeface="Arial"/>
            </a:endParaRPr>
          </a:p>
          <a:p>
            <a:pPr marL="171450" indent="-171450">
              <a:buFont typeface="Arial"/>
              <a:buChar char="•"/>
            </a:pPr>
            <a:r>
              <a:rPr lang="de-DE" sz="1100" dirty="0">
                <a:latin typeface="Footlight MT Light" panose="0204060206030A020304" pitchFamily="18" charset="0"/>
                <a:cs typeface="Arial"/>
              </a:rPr>
              <a:t>http://www.cassiciaco.it/navigazione/scriptorium/settimana/2002/giacomo.html </a:t>
            </a:r>
          </a:p>
          <a:p>
            <a:pPr marL="171450" indent="-171450">
              <a:buFont typeface="Arial"/>
              <a:buChar char="•"/>
            </a:pPr>
            <a:r>
              <a:rPr lang="de-DE" sz="1100" u="sng" dirty="0">
                <a:latin typeface="Footlight MT Light" panose="0204060206030A020304" pitchFamily="18" charset="0"/>
                <a:cs typeface="Arial"/>
              </a:rPr>
              <a:t>https://commons.wikimedia.org/wiki/File:Castello_di_Canossa.jpg</a:t>
            </a:r>
            <a:endParaRPr lang="de-DE" sz="1100" dirty="0">
              <a:latin typeface="Footlight MT Light" panose="0204060206030A020304" pitchFamily="18" charset="0"/>
              <a:cs typeface="Arial"/>
            </a:endParaRPr>
          </a:p>
          <a:p>
            <a:r>
              <a:rPr lang="en-US" dirty="0"/>
              <a:t/>
            </a:r>
            <a:br>
              <a:rPr lang="en-US" dirty="0"/>
            </a:br>
            <a:endParaRPr lang="en-US" sz="1100" dirty="0">
              <a:cs typeface="Arial"/>
            </a:endParaRPr>
          </a:p>
          <a:p>
            <a:endParaRPr lang="de-DE" sz="2400" dirty="0">
              <a:latin typeface="Footlight MT Light" panose="0204060206030A020304" pitchFamily="18" charset="0"/>
            </a:endParaRPr>
          </a:p>
        </p:txBody>
      </p:sp>
    </p:spTree>
    <p:extLst>
      <p:ext uri="{BB962C8B-B14F-4D97-AF65-F5344CB8AC3E}">
        <p14:creationId xmlns:p14="http://schemas.microsoft.com/office/powerpoint/2010/main" val="239203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 Die Reformbestrebungen des 10. und 11. Jh.</a:t>
            </a:r>
            <a:br>
              <a:rPr lang="de-DE" sz="2800">
                <a:latin typeface="Footlight MT Light" pitchFamily="18" charset="0"/>
              </a:rPr>
            </a:br>
            <a:r>
              <a:rPr lang="de-DE" sz="2800">
                <a:latin typeface="Footlight MT Light" pitchFamily="18" charset="0"/>
              </a:rPr>
              <a:t>1.) Ideal und Wirklichkeit in Kirche und Kloster</a:t>
            </a:r>
            <a:endParaRPr lang="de-DE" sz="2800">
              <a:latin typeface="Eurostile"/>
            </a:endParaRPr>
          </a:p>
        </p:txBody>
      </p:sp>
      <p:sp>
        <p:nvSpPr>
          <p:cNvPr id="3" name="Textfeld 2"/>
          <p:cNvSpPr txBox="1"/>
          <p:nvPr/>
        </p:nvSpPr>
        <p:spPr>
          <a:xfrm>
            <a:off x="539750" y="1412875"/>
            <a:ext cx="8064500" cy="4935538"/>
          </a:xfrm>
          <a:prstGeom prst="rect">
            <a:avLst/>
          </a:prstGeom>
          <a:noFill/>
        </p:spPr>
        <p:txBody>
          <a:bodyPr>
            <a:spAutoFit/>
          </a:bodyPr>
          <a:lstStyle/>
          <a:p>
            <a:pPr marL="342900" indent="-342900">
              <a:buFont typeface="Arial" charset="0"/>
              <a:buNone/>
            </a:pPr>
            <a:r>
              <a:rPr lang="de-DE" sz="2400">
                <a:latin typeface="Footlight MT Light" pitchFamily="18" charset="0"/>
              </a:rPr>
              <a:t>Die Bedeutung des Seelenheils</a:t>
            </a:r>
          </a:p>
          <a:p>
            <a:pPr marL="342900" indent="-342900">
              <a:buFont typeface="Arial" charset="0"/>
              <a:buNone/>
            </a:pPr>
            <a:r>
              <a:rPr lang="de-DE" sz="2000">
                <a:latin typeface="Footlight MT Light" pitchFamily="18" charset="0"/>
              </a:rPr>
              <a:t>Das ewige Leben als Realität</a:t>
            </a:r>
          </a:p>
          <a:p>
            <a:pPr marL="342900" indent="-342900">
              <a:buFont typeface="Arial" charset="0"/>
              <a:buNone/>
            </a:pPr>
            <a:r>
              <a:rPr lang="de-DE" sz="2000">
                <a:latin typeface="Footlight MT Light" pitchFamily="18" charset="0"/>
              </a:rPr>
              <a:t>Notwendigkeit der Vorsorge</a:t>
            </a:r>
          </a:p>
          <a:p>
            <a:pPr marL="342900" indent="-342900">
              <a:buFont typeface="Arial" charset="0"/>
              <a:buNone/>
            </a:pPr>
            <a:r>
              <a:rPr lang="de-DE" sz="2000">
                <a:latin typeface="Footlight MT Light" pitchFamily="18" charset="0"/>
              </a:rPr>
              <a:t>Sünden und Bußen</a:t>
            </a:r>
          </a:p>
          <a:p>
            <a:pPr marL="342900" indent="-342900">
              <a:buFont typeface="Arial" charset="0"/>
              <a:buNone/>
            </a:pPr>
            <a:endParaRPr lang="de-DE" sz="2400">
              <a:latin typeface="Footlight MT Light" pitchFamily="18" charset="0"/>
            </a:endParaRPr>
          </a:p>
          <a:p>
            <a:pPr marL="342900" indent="-342900">
              <a:buFont typeface="Arial" charset="0"/>
              <a:buNone/>
            </a:pPr>
            <a:r>
              <a:rPr lang="de-DE" sz="2400">
                <a:latin typeface="Footlight MT Light" pitchFamily="18" charset="0"/>
              </a:rPr>
              <a:t>Rolle der Klöster und ihrer Insassen</a:t>
            </a:r>
          </a:p>
          <a:p>
            <a:pPr marL="342900" indent="-342900">
              <a:buFont typeface="Arial" charset="0"/>
              <a:buNone/>
            </a:pPr>
            <a:r>
              <a:rPr lang="de-DE" sz="2000">
                <a:latin typeface="Footlight MT Light" pitchFamily="18" charset="0"/>
              </a:rPr>
              <a:t>Heilige als Heilsvermittler</a:t>
            </a:r>
          </a:p>
          <a:p>
            <a:pPr marL="342900" indent="-342900">
              <a:buFont typeface="Arial" charset="0"/>
              <a:buNone/>
            </a:pPr>
            <a:r>
              <a:rPr lang="de-DE" sz="2000">
                <a:latin typeface="Footlight MT Light" pitchFamily="18" charset="0"/>
              </a:rPr>
              <a:t>Priester und Mönche</a:t>
            </a:r>
          </a:p>
          <a:p>
            <a:pPr marL="342900" indent="-342900">
              <a:buFont typeface="Arial" charset="0"/>
              <a:buNone/>
            </a:pPr>
            <a:r>
              <a:rPr lang="de-DE" sz="2000">
                <a:latin typeface="Footlight MT Light" pitchFamily="18" charset="0"/>
              </a:rPr>
              <a:t>Lebenswandel und gültige Weihen als Heilsvoraussetzungen</a:t>
            </a:r>
          </a:p>
          <a:p>
            <a:pPr marL="342900" indent="-342900">
              <a:buFont typeface="Arial" charset="0"/>
              <a:buNone/>
            </a:pPr>
            <a:endParaRPr lang="de-DE" sz="2400">
              <a:latin typeface="Footlight MT Light" pitchFamily="18" charset="0"/>
            </a:endParaRPr>
          </a:p>
          <a:p>
            <a:pPr marL="342900" indent="-342900">
              <a:buFont typeface="Arial" charset="0"/>
              <a:buNone/>
            </a:pPr>
            <a:r>
              <a:rPr lang="de-DE" sz="2400">
                <a:latin typeface="Footlight MT Light" pitchFamily="18" charset="0"/>
              </a:rPr>
              <a:t>Das benediktinische Mönchtum in der Krise</a:t>
            </a:r>
            <a:endParaRPr lang="de-DE" sz="2800" b="1">
              <a:latin typeface="Footlight MT Light" pitchFamily="18" charset="0"/>
            </a:endParaRPr>
          </a:p>
          <a:p>
            <a:pPr marL="342900" indent="-342900">
              <a:buFont typeface="Arial" charset="0"/>
              <a:buNone/>
            </a:pPr>
            <a:r>
              <a:rPr lang="de-DE" sz="2000">
                <a:latin typeface="Footlight MT Light" pitchFamily="18" charset="0"/>
              </a:rPr>
              <a:t>Die Reformen des Benedikt von Aniane</a:t>
            </a:r>
          </a:p>
          <a:p>
            <a:pPr marL="342900" indent="-342900">
              <a:buFont typeface="Arial" charset="0"/>
              <a:buNone/>
            </a:pPr>
            <a:r>
              <a:rPr lang="de-DE" sz="2000">
                <a:latin typeface="Footlight MT Light" pitchFamily="18" charset="0"/>
              </a:rPr>
              <a:t>Der Reichtum der Klöster</a:t>
            </a:r>
          </a:p>
          <a:p>
            <a:pPr marL="342900" indent="-342900">
              <a:buFont typeface="Arial" charset="0"/>
              <a:buNone/>
            </a:pPr>
            <a:r>
              <a:rPr lang="de-DE" sz="2000">
                <a:latin typeface="Footlight MT Light" pitchFamily="18" charset="0"/>
              </a:rPr>
              <a:t>Die Berufung zum Mönch und die Oblaten</a:t>
            </a:r>
          </a:p>
          <a:p>
            <a:pPr marL="342900" indent="-342900"/>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 Die Reformbestrebungen des 10. und 11. Jh.</a:t>
            </a:r>
            <a:br>
              <a:rPr lang="de-DE" sz="2800">
                <a:latin typeface="Footlight MT Light" pitchFamily="18" charset="0"/>
              </a:rPr>
            </a:br>
            <a:r>
              <a:rPr lang="de-DE" sz="2800">
                <a:latin typeface="Footlight MT Light" pitchFamily="18" charset="0"/>
              </a:rPr>
              <a:t>2.) Cluny</a:t>
            </a:r>
            <a:endParaRPr lang="de-DE" sz="2800">
              <a:latin typeface="Eurostile"/>
            </a:endParaRPr>
          </a:p>
        </p:txBody>
      </p:sp>
      <p:sp>
        <p:nvSpPr>
          <p:cNvPr id="3" name="Textfeld 2"/>
          <p:cNvSpPr txBox="1"/>
          <p:nvPr/>
        </p:nvSpPr>
        <p:spPr>
          <a:xfrm>
            <a:off x="511175" y="1412875"/>
            <a:ext cx="4852988" cy="3079750"/>
          </a:xfrm>
          <a:prstGeom prst="rect">
            <a:avLst/>
          </a:prstGeom>
          <a:noFill/>
        </p:spPr>
        <p:txBody>
          <a:bodyPr>
            <a:spAutoFit/>
          </a:bodyPr>
          <a:lstStyle/>
          <a:p>
            <a:pPr marL="342900" indent="-342900">
              <a:buFont typeface="Arial" charset="0"/>
              <a:buNone/>
            </a:pPr>
            <a:r>
              <a:rPr lang="de-DE" sz="2800">
                <a:latin typeface="Footlight MT Light" pitchFamily="18" charset="0"/>
              </a:rPr>
              <a:t>Die Gründung</a:t>
            </a:r>
          </a:p>
          <a:p>
            <a:pPr marL="342900" indent="-342900">
              <a:buFont typeface="Arial" charset="0"/>
              <a:buChar char="•"/>
            </a:pPr>
            <a:endParaRPr lang="de-DE" sz="2800" b="1">
              <a:latin typeface="Footlight MT Light" pitchFamily="18" charset="0"/>
            </a:endParaRPr>
          </a:p>
          <a:p>
            <a:pPr marL="342900" indent="-342900">
              <a:buFont typeface="Arial" charset="0"/>
              <a:buNone/>
            </a:pPr>
            <a:r>
              <a:rPr lang="de-DE" sz="2000">
                <a:latin typeface="Footlight MT Light" pitchFamily="18" charset="0"/>
              </a:rPr>
              <a:t>Gründer: Herzog Wilhelm III. v. Aquitanien</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Das Recht der freien Abtswahl</a:t>
            </a:r>
          </a:p>
          <a:p>
            <a:pPr marL="342900" indent="-342900"/>
            <a:endParaRPr lang="de-DE" sz="2000"/>
          </a:p>
          <a:p>
            <a:pPr marL="342900" indent="-342900"/>
            <a:r>
              <a:rPr lang="de-DE" sz="2000">
                <a:latin typeface="Footlight MT Light" pitchFamily="18" charset="0"/>
              </a:rPr>
              <a:t>St. Peter und Paul</a:t>
            </a:r>
          </a:p>
          <a:p>
            <a:pPr marL="342900" indent="-342900"/>
            <a:endParaRPr lang="de-DE" sz="2000">
              <a:latin typeface="Footlight MT Light" pitchFamily="18" charset="0"/>
            </a:endParaRPr>
          </a:p>
          <a:p>
            <a:pPr marL="342900" indent="-342900"/>
            <a:r>
              <a:rPr lang="de-DE" sz="2000">
                <a:latin typeface="Footlight MT Light" pitchFamily="18" charset="0"/>
              </a:rPr>
              <a:t>Neuer Schutzherr: der Heilige Stuhl</a:t>
            </a:r>
          </a:p>
        </p:txBody>
      </p:sp>
      <p:sp>
        <p:nvSpPr>
          <p:cNvPr id="16390" name="Textfeld 3"/>
          <p:cNvSpPr txBox="1">
            <a:spLocks noChangeArrowheads="1"/>
          </p:cNvSpPr>
          <p:nvPr/>
        </p:nvSpPr>
        <p:spPr bwMode="auto">
          <a:xfrm>
            <a:off x="5901672" y="5045262"/>
            <a:ext cx="2519362" cy="368300"/>
          </a:xfrm>
          <a:prstGeom prst="rect">
            <a:avLst/>
          </a:prstGeom>
          <a:noFill/>
          <a:ln w="9525">
            <a:noFill/>
            <a:miter lim="800000"/>
            <a:headEnd/>
            <a:tailEnd/>
          </a:ln>
        </p:spPr>
        <p:txBody>
          <a:bodyPr>
            <a:spAutoFit/>
          </a:bodyPr>
          <a:lstStyle/>
          <a:p>
            <a:pPr algn="ctr"/>
            <a:r>
              <a:rPr lang="de-DE">
                <a:latin typeface="Footlight MT Light" pitchFamily="18" charset="0"/>
              </a:rPr>
              <a:t>Lage der Abtei</a:t>
            </a:r>
          </a:p>
        </p:txBody>
      </p:sp>
      <p:sp>
        <p:nvSpPr>
          <p:cNvPr id="2" name="TextBox 1">
            <a:extLst>
              <a:ext uri="{FF2B5EF4-FFF2-40B4-BE49-F238E27FC236}">
                <a16:creationId xmlns:a16="http://schemas.microsoft.com/office/drawing/2014/main" xmlns="" id="{6C27A1F7-7BC2-4B4C-97A2-C92CF6C92E48}"/>
              </a:ext>
            </a:extLst>
          </p:cNvPr>
          <p:cNvSpPr txBox="1"/>
          <p:nvPr/>
        </p:nvSpPr>
        <p:spPr>
          <a:xfrm>
            <a:off x="5952565" y="4769223"/>
            <a:ext cx="3585882"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Arial"/>
                <a:cs typeface="Arial"/>
              </a:rPr>
              <a:t>https://www.map-france.com/town-map/71/71137/france-map-relief-big-cities-Cluny.jpg</a:t>
            </a:r>
            <a:endParaRPr lang="en-US" sz="600" dirty="0"/>
          </a:p>
        </p:txBody>
      </p:sp>
      <p:pic>
        <p:nvPicPr>
          <p:cNvPr id="4" name="Picture 4">
            <a:extLst>
              <a:ext uri="{FF2B5EF4-FFF2-40B4-BE49-F238E27FC236}">
                <a16:creationId xmlns:a16="http://schemas.microsoft.com/office/drawing/2014/main" xmlns="" id="{7819ED88-4ED0-4042-8A4F-80BC78BEA064}"/>
              </a:ext>
            </a:extLst>
          </p:cNvPr>
          <p:cNvPicPr>
            <a:picLocks noChangeAspect="1"/>
          </p:cNvPicPr>
          <p:nvPr/>
        </p:nvPicPr>
        <p:blipFill>
          <a:blip r:embed="rId2"/>
          <a:stretch>
            <a:fillRect/>
          </a:stretch>
        </p:blipFill>
        <p:spPr>
          <a:xfrm>
            <a:off x="5235387" y="1266740"/>
            <a:ext cx="3711390" cy="35356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idx="4294967295"/>
          </p:nvPr>
        </p:nvSpPr>
        <p:spPr>
          <a:xfrm>
            <a:off x="468313" y="0"/>
            <a:ext cx="8229600" cy="1143000"/>
          </a:xfrm>
        </p:spPr>
        <p:txBody>
          <a:bodyPr/>
          <a:lstStyle/>
          <a:p>
            <a:pPr eaLnBrk="1" hangingPunct="1"/>
            <a:r>
              <a:rPr lang="de-DE" sz="2800" dirty="0">
                <a:latin typeface="Footlight MT Light" pitchFamily="18" charset="0"/>
              </a:rPr>
              <a:t>I.) Die Reformbestrebungen des 10. und 11. Jh.</a:t>
            </a:r>
            <a:r>
              <a:rPr lang="de-DE" sz="2800">
                <a:latin typeface="Footlight MT Light" pitchFamily="18" charset="0"/>
              </a:rPr>
              <a:t/>
            </a:r>
            <a:br>
              <a:rPr lang="de-DE" sz="2800">
                <a:latin typeface="Footlight MT Light" pitchFamily="18" charset="0"/>
              </a:rPr>
            </a:br>
            <a:r>
              <a:rPr lang="de-DE" sz="2800" dirty="0">
                <a:latin typeface="Footlight MT Light" pitchFamily="18" charset="0"/>
              </a:rPr>
              <a:t>2.) Cluny</a:t>
            </a:r>
            <a:endParaRPr lang="de-DE" sz="2800" dirty="0">
              <a:latin typeface="Eurostile"/>
            </a:endParaRPr>
          </a:p>
        </p:txBody>
      </p:sp>
      <p:sp>
        <p:nvSpPr>
          <p:cNvPr id="3" name="Textfeld 2"/>
          <p:cNvSpPr txBox="1"/>
          <p:nvPr/>
        </p:nvSpPr>
        <p:spPr>
          <a:xfrm>
            <a:off x="511175" y="1412875"/>
            <a:ext cx="3124200" cy="4144963"/>
          </a:xfrm>
          <a:prstGeom prst="rect">
            <a:avLst/>
          </a:prstGeom>
          <a:noFill/>
        </p:spPr>
        <p:txBody>
          <a:bodyPr>
            <a:spAutoFit/>
          </a:bodyPr>
          <a:lstStyle/>
          <a:p>
            <a:pPr marL="342900" indent="-342900">
              <a:buFont typeface="Arial" charset="0"/>
              <a:buNone/>
            </a:pPr>
            <a:r>
              <a:rPr lang="de-DE" sz="2400" dirty="0">
                <a:latin typeface="Footlight MT Light" pitchFamily="18" charset="0"/>
              </a:rPr>
              <a:t>Die Exemtion</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dirty="0">
                <a:latin typeface="Footlight MT Light" pitchFamily="18" charset="0"/>
              </a:rPr>
              <a:t>931 Reformlizenz</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dirty="0">
                <a:latin typeface="Footlight MT Light" pitchFamily="18" charset="0"/>
              </a:rPr>
              <a:t>998 Freiheit vom Bischof</a:t>
            </a:r>
          </a:p>
          <a:p>
            <a:pPr marL="342900" indent="-342900">
              <a:buFont typeface="Arial" charset="0"/>
              <a:buChar char="•"/>
            </a:pPr>
            <a:endParaRPr lang="de-DE" sz="2000" b="1">
              <a:latin typeface="Footlight MT Light" pitchFamily="18" charset="0"/>
            </a:endParaRPr>
          </a:p>
          <a:p>
            <a:pPr marL="342900" indent="-342900">
              <a:buFont typeface="Arial" charset="0"/>
              <a:buNone/>
            </a:pPr>
            <a:r>
              <a:rPr lang="de-DE" sz="2400" dirty="0">
                <a:latin typeface="Footlight MT Light" pitchFamily="18" charset="0"/>
              </a:rPr>
              <a:t>Der Verband</a:t>
            </a:r>
            <a:endParaRPr lang="de-DE" sz="2000" dirty="0">
              <a:latin typeface="Footlight MT Light" pitchFamily="18" charset="0"/>
            </a:endParaRP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dirty="0">
                <a:latin typeface="Footlight MT Light" pitchFamily="18" charset="0"/>
              </a:rPr>
              <a:t>1024 Exemtion gilt auch für abhängige Abteien</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dirty="0">
                <a:latin typeface="Footlight MT Light" pitchFamily="18" charset="0"/>
              </a:rPr>
              <a:t>Einflussreiche Äbte</a:t>
            </a:r>
          </a:p>
          <a:p>
            <a:pPr marL="342900" indent="-342900"/>
            <a:endParaRPr lang="de-DE"/>
          </a:p>
        </p:txBody>
      </p:sp>
      <p:pic>
        <p:nvPicPr>
          <p:cNvPr id="45060" name="Picture 2"/>
          <p:cNvPicPr>
            <a:picLocks noChangeAspect="1" noChangeArrowheads="1"/>
          </p:cNvPicPr>
          <p:nvPr/>
        </p:nvPicPr>
        <p:blipFill>
          <a:blip r:embed="rId2"/>
          <a:srcRect/>
          <a:stretch>
            <a:fillRect/>
          </a:stretch>
        </p:blipFill>
        <p:spPr bwMode="auto">
          <a:xfrm>
            <a:off x="3635375" y="1341438"/>
            <a:ext cx="5257800" cy="3584575"/>
          </a:xfrm>
          <a:prstGeom prst="rect">
            <a:avLst/>
          </a:prstGeom>
          <a:noFill/>
          <a:ln w="9525">
            <a:noFill/>
            <a:miter lim="800000"/>
            <a:headEnd/>
            <a:tailEnd/>
          </a:ln>
        </p:spPr>
      </p:pic>
      <p:sp>
        <p:nvSpPr>
          <p:cNvPr id="45062" name="Textfeld 1"/>
          <p:cNvSpPr txBox="1">
            <a:spLocks noChangeArrowheads="1"/>
          </p:cNvSpPr>
          <p:nvPr/>
        </p:nvSpPr>
        <p:spPr bwMode="auto">
          <a:xfrm>
            <a:off x="3733520" y="5304678"/>
            <a:ext cx="5060950" cy="368300"/>
          </a:xfrm>
          <a:prstGeom prst="rect">
            <a:avLst/>
          </a:prstGeom>
          <a:noFill/>
          <a:ln w="9525">
            <a:noFill/>
            <a:miter lim="800000"/>
            <a:headEnd/>
            <a:tailEnd/>
          </a:ln>
        </p:spPr>
        <p:txBody>
          <a:bodyPr>
            <a:spAutoFit/>
          </a:bodyPr>
          <a:lstStyle/>
          <a:p>
            <a:pPr algn="ctr"/>
            <a:r>
              <a:rPr lang="de-DE" dirty="0">
                <a:latin typeface="Footlight MT Light" pitchFamily="18" charset="0"/>
              </a:rPr>
              <a:t>Modell von Cluny III</a:t>
            </a:r>
          </a:p>
        </p:txBody>
      </p:sp>
      <p:sp>
        <p:nvSpPr>
          <p:cNvPr id="45063" name="Textfeld 3"/>
          <p:cNvSpPr txBox="1">
            <a:spLocks noChangeArrowheads="1"/>
          </p:cNvSpPr>
          <p:nvPr/>
        </p:nvSpPr>
        <p:spPr bwMode="auto">
          <a:xfrm>
            <a:off x="684213" y="6165850"/>
            <a:ext cx="2519362" cy="368300"/>
          </a:xfrm>
          <a:prstGeom prst="rect">
            <a:avLst/>
          </a:prstGeom>
          <a:noFill/>
          <a:ln w="9525">
            <a:noFill/>
            <a:miter lim="800000"/>
            <a:headEnd/>
            <a:tailEnd/>
          </a:ln>
        </p:spPr>
        <p:txBody>
          <a:bodyPr lIns="91440" tIns="45720" rIns="91440" bIns="45720" anchor="t">
            <a:spAutoFit/>
          </a:bodyPr>
          <a:lstStyle/>
          <a:p>
            <a:pPr algn="ctr"/>
            <a:endParaRPr lang="de-DE" dirty="0">
              <a:latin typeface="Footlight MT Light" pitchFamily="18" charset="0"/>
            </a:endParaRPr>
          </a:p>
        </p:txBody>
      </p:sp>
      <p:sp>
        <p:nvSpPr>
          <p:cNvPr id="2" name="TextBox 1">
            <a:extLst>
              <a:ext uri="{FF2B5EF4-FFF2-40B4-BE49-F238E27FC236}">
                <a16:creationId xmlns:a16="http://schemas.microsoft.com/office/drawing/2014/main" xmlns="" id="{731D38A7-747C-4B6B-AA20-E487958FF503}"/>
              </a:ext>
            </a:extLst>
          </p:cNvPr>
          <p:cNvSpPr txBox="1"/>
          <p:nvPr/>
        </p:nvSpPr>
        <p:spPr>
          <a:xfrm>
            <a:off x="6875930" y="4885765"/>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u="sng" dirty="0">
                <a:latin typeface="Arial"/>
                <a:cs typeface="Arial"/>
              </a:rPr>
              <a:t>https://commons.wikimedia.org/wiki/File:Modell_Cluny.jpg</a:t>
            </a:r>
            <a:endParaRPr lang="en-US"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eaLnBrk="1" hangingPunct="1"/>
            <a:r>
              <a:rPr lang="de-DE" sz="2800">
                <a:latin typeface="Footlight MT Light" pitchFamily="18" charset="0"/>
              </a:rPr>
              <a:t>I.) Die Reformbestrebungen des 10. und 11. Jh.</a:t>
            </a:r>
            <a:br>
              <a:rPr lang="de-DE" sz="2800">
                <a:latin typeface="Footlight MT Light" pitchFamily="18" charset="0"/>
              </a:rPr>
            </a:br>
            <a:r>
              <a:rPr lang="de-DE" sz="2800">
                <a:latin typeface="Footlight MT Light" pitchFamily="18" charset="0"/>
              </a:rPr>
              <a:t>3.) Die Reformorden um 1100</a:t>
            </a:r>
            <a:endParaRPr lang="de-DE" sz="2800">
              <a:latin typeface="Eurostile"/>
            </a:endParaRPr>
          </a:p>
        </p:txBody>
      </p:sp>
      <p:sp>
        <p:nvSpPr>
          <p:cNvPr id="17418" name="Rectangle 10"/>
          <p:cNvSpPr>
            <a:spLocks noGrp="1"/>
          </p:cNvSpPr>
          <p:nvPr>
            <p:ph type="body" idx="4294967295"/>
          </p:nvPr>
        </p:nvSpPr>
        <p:spPr/>
        <p:txBody>
          <a:bodyPr/>
          <a:lstStyle/>
          <a:p>
            <a:pPr>
              <a:buFont typeface="Arial" charset="0"/>
              <a:buNone/>
            </a:pPr>
            <a:r>
              <a:rPr lang="de-DE" sz="2400">
                <a:latin typeface="Footlight MT Light" pitchFamily="18" charset="0"/>
              </a:rPr>
              <a:t>Der Zeitgeist</a:t>
            </a:r>
          </a:p>
          <a:p>
            <a:pPr>
              <a:buFont typeface="Arial" charset="0"/>
              <a:buNone/>
            </a:pPr>
            <a:r>
              <a:rPr lang="de-DE" sz="1800">
                <a:latin typeface="Footlight MT Light" pitchFamily="18" charset="0"/>
              </a:rPr>
              <a:t>Religiöse Strenge</a:t>
            </a:r>
          </a:p>
          <a:p>
            <a:pPr>
              <a:buFont typeface="Arial" charset="0"/>
              <a:buNone/>
            </a:pPr>
            <a:r>
              <a:rPr lang="de-DE" sz="1800">
                <a:latin typeface="Footlight MT Light" pitchFamily="18" charset="0"/>
              </a:rPr>
              <a:t>Veränderungen der Zeit (wirtschaftlich, sozial, demographisch)</a:t>
            </a:r>
          </a:p>
          <a:p>
            <a:pPr>
              <a:buFont typeface="Arial" charset="0"/>
              <a:buNone/>
            </a:pPr>
            <a:r>
              <a:rPr lang="de-DE" sz="2400">
                <a:latin typeface="Footlight MT Light" pitchFamily="18" charset="0"/>
              </a:rPr>
              <a:t>Mönchsorden</a:t>
            </a:r>
          </a:p>
          <a:p>
            <a:pPr>
              <a:buFont typeface="Arial" charset="0"/>
              <a:buNone/>
            </a:pPr>
            <a:r>
              <a:rPr lang="de-DE" sz="1800">
                <a:latin typeface="Footlight MT Light" pitchFamily="18" charset="0"/>
              </a:rPr>
              <a:t>Zisterzienser (bedeutender Vertreter: Bernhard von Clairvaux)</a:t>
            </a:r>
          </a:p>
          <a:p>
            <a:pPr>
              <a:buFont typeface="Arial" charset="0"/>
              <a:buNone/>
            </a:pPr>
            <a:r>
              <a:rPr lang="de-DE" sz="1800">
                <a:latin typeface="Footlight MT Light" pitchFamily="18" charset="0"/>
              </a:rPr>
              <a:t>Karthäuser</a:t>
            </a:r>
          </a:p>
          <a:p>
            <a:pPr>
              <a:buFont typeface="Arial" charset="0"/>
              <a:buNone/>
            </a:pPr>
            <a:r>
              <a:rPr lang="de-DE" sz="1800">
                <a:latin typeface="Footlight MT Light" pitchFamily="18" charset="0"/>
              </a:rPr>
              <a:t>u.a.</a:t>
            </a:r>
          </a:p>
          <a:p>
            <a:pPr>
              <a:buFont typeface="Arial" charset="0"/>
              <a:buNone/>
            </a:pPr>
            <a:r>
              <a:rPr lang="de-DE" sz="2400">
                <a:latin typeface="Footlight MT Light" pitchFamily="18" charset="0"/>
              </a:rPr>
              <a:t>Kanonikerorden</a:t>
            </a:r>
          </a:p>
          <a:p>
            <a:pPr>
              <a:buFont typeface="Arial" charset="0"/>
              <a:buNone/>
            </a:pPr>
            <a:r>
              <a:rPr lang="de-DE" sz="1800">
                <a:latin typeface="Footlight MT Light" pitchFamily="18" charset="0"/>
              </a:rPr>
              <a:t>Prämonstratenser</a:t>
            </a:r>
          </a:p>
          <a:p>
            <a:pPr>
              <a:buFont typeface="Arial" charset="0"/>
              <a:buNone/>
            </a:pPr>
            <a:r>
              <a:rPr lang="de-DE" sz="2400">
                <a:latin typeface="Footlight MT Light" pitchFamily="18" charset="0"/>
              </a:rPr>
              <a:t>Ritterorden</a:t>
            </a:r>
          </a:p>
          <a:p>
            <a:pPr>
              <a:buFont typeface="Arial" charset="0"/>
              <a:buNone/>
            </a:pPr>
            <a:r>
              <a:rPr lang="de-DE" sz="2000">
                <a:latin typeface="Footlight MT Light" pitchFamily="18" charset="0"/>
              </a:rPr>
              <a:t>Templer</a:t>
            </a:r>
          </a:p>
          <a:p>
            <a:pPr>
              <a:buFont typeface="Arial" charset="0"/>
              <a:buNone/>
            </a:pPr>
            <a:r>
              <a:rPr lang="de-DE" sz="2000">
                <a:latin typeface="Footlight MT Light" pitchFamily="18" charset="0"/>
              </a:rPr>
              <a:t>Johanniter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II.) Das Reformpapsttum</a:t>
            </a:r>
            <a:br>
              <a:rPr lang="de-DE" sz="2800">
                <a:latin typeface="Footlight MT Light" pitchFamily="18" charset="0"/>
              </a:rPr>
            </a:br>
            <a:r>
              <a:rPr lang="de-DE" sz="2800">
                <a:latin typeface="Footlight MT Light" pitchFamily="18" charset="0"/>
              </a:rPr>
              <a:t>2.) Das Saeculum obscurum</a:t>
            </a:r>
            <a:endParaRPr lang="de-DE" sz="2800">
              <a:latin typeface="Eurostile"/>
            </a:endParaRPr>
          </a:p>
        </p:txBody>
      </p:sp>
      <p:sp>
        <p:nvSpPr>
          <p:cNvPr id="3" name="Textfeld 2"/>
          <p:cNvSpPr txBox="1"/>
          <p:nvPr/>
        </p:nvSpPr>
        <p:spPr>
          <a:xfrm>
            <a:off x="511175" y="1412875"/>
            <a:ext cx="8064500" cy="2192338"/>
          </a:xfrm>
          <a:prstGeom prst="rect">
            <a:avLst/>
          </a:prstGeom>
          <a:noFill/>
        </p:spPr>
        <p:txBody>
          <a:bodyPr>
            <a:spAutoFit/>
          </a:bodyPr>
          <a:lstStyle/>
          <a:p>
            <a:pPr marL="342900" indent="-342900"/>
            <a:r>
              <a:rPr lang="de-DE" sz="2400">
                <a:latin typeface="Footlight MT Light" pitchFamily="18" charset="0"/>
              </a:rPr>
              <a:t>Wiederholung: Einordnung des „dunklen Jahrhunderts“</a:t>
            </a:r>
            <a:endParaRPr lang="de-DE" sz="2400" b="1">
              <a:latin typeface="Footlight MT Light" pitchFamily="18" charset="0"/>
            </a:endParaRPr>
          </a:p>
          <a:p>
            <a:pPr marL="342900" indent="-342900"/>
            <a:endParaRPr lang="de-DE" sz="2400">
              <a:latin typeface="Footlight MT Light" pitchFamily="18" charset="0"/>
            </a:endParaRPr>
          </a:p>
          <a:p>
            <a:pPr marL="342900" indent="-342900"/>
            <a:endParaRPr lang="de-DE" sz="2400">
              <a:latin typeface="Footlight MT Light" pitchFamily="18" charset="0"/>
            </a:endParaRPr>
          </a:p>
          <a:p>
            <a:pPr marL="342900" indent="-342900"/>
            <a:r>
              <a:rPr lang="de-DE" sz="2400">
                <a:latin typeface="Footlight MT Light" pitchFamily="18" charset="0"/>
              </a:rPr>
              <a:t>Wiederholung: die Situation von 1046</a:t>
            </a:r>
            <a:endParaRPr lang="de-DE" sz="2400" b="1">
              <a:latin typeface="Footlight MT Light" pitchFamily="18" charset="0"/>
            </a:endParaRPr>
          </a:p>
          <a:p>
            <a:pPr marL="342900" indent="-342900">
              <a:buFont typeface="Arial" charset="0"/>
              <a:buChar char="•"/>
            </a:pPr>
            <a:endParaRPr lang="de-DE" sz="2400" b="1">
              <a:latin typeface="Footlight MT Light" pitchFamily="18" charset="0"/>
            </a:endParaRPr>
          </a:p>
          <a:p>
            <a:pPr marL="342900" indent="-342900"/>
            <a:endParaRPr lang="de-DE"/>
          </a:p>
        </p:txBody>
      </p:sp>
      <p:sp>
        <p:nvSpPr>
          <p:cNvPr id="19460" name="Textfeld 1"/>
          <p:cNvSpPr txBox="1">
            <a:spLocks noChangeArrowheads="1"/>
          </p:cNvSpPr>
          <p:nvPr/>
        </p:nvSpPr>
        <p:spPr bwMode="auto">
          <a:xfrm>
            <a:off x="94" y="6102257"/>
            <a:ext cx="2959100" cy="369887"/>
          </a:xfrm>
          <a:prstGeom prst="rect">
            <a:avLst/>
          </a:prstGeom>
          <a:noFill/>
          <a:ln w="9525">
            <a:noFill/>
            <a:miter lim="800000"/>
            <a:headEnd/>
            <a:tailEnd/>
          </a:ln>
        </p:spPr>
        <p:txBody>
          <a:bodyPr>
            <a:spAutoFit/>
          </a:bodyPr>
          <a:lstStyle/>
          <a:p>
            <a:pPr algn="ctr"/>
            <a:r>
              <a:rPr lang="de-DE">
                <a:latin typeface="Footlight MT Light" pitchFamily="18" charset="0"/>
              </a:rPr>
              <a:t>Gregor VI. (1045 – 1046)</a:t>
            </a:r>
          </a:p>
        </p:txBody>
      </p:sp>
      <p:sp>
        <p:nvSpPr>
          <p:cNvPr id="19462" name="Textfeld 3"/>
          <p:cNvSpPr txBox="1">
            <a:spLocks noChangeArrowheads="1"/>
          </p:cNvSpPr>
          <p:nvPr/>
        </p:nvSpPr>
        <p:spPr bwMode="auto">
          <a:xfrm>
            <a:off x="3146798" y="6102257"/>
            <a:ext cx="2838450" cy="369887"/>
          </a:xfrm>
          <a:prstGeom prst="rect">
            <a:avLst/>
          </a:prstGeom>
          <a:noFill/>
          <a:ln w="9525">
            <a:noFill/>
            <a:miter lim="800000"/>
            <a:headEnd/>
            <a:tailEnd/>
          </a:ln>
        </p:spPr>
        <p:txBody>
          <a:bodyPr>
            <a:spAutoFit/>
          </a:bodyPr>
          <a:lstStyle/>
          <a:p>
            <a:r>
              <a:rPr lang="de-DE">
                <a:latin typeface="Footlight MT Light" pitchFamily="18" charset="0"/>
              </a:rPr>
              <a:t>Benedikt IX. (1033 – 1044) </a:t>
            </a:r>
          </a:p>
        </p:txBody>
      </p:sp>
      <p:pic>
        <p:nvPicPr>
          <p:cNvPr id="19463" name="Picture 5"/>
          <p:cNvPicPr>
            <a:picLocks noChangeAspect="1" noChangeArrowheads="1"/>
          </p:cNvPicPr>
          <p:nvPr/>
        </p:nvPicPr>
        <p:blipFill>
          <a:blip r:embed="rId2"/>
          <a:srcRect/>
          <a:stretch>
            <a:fillRect/>
          </a:stretch>
        </p:blipFill>
        <p:spPr bwMode="auto">
          <a:xfrm>
            <a:off x="6046228" y="3635935"/>
            <a:ext cx="3008312" cy="2201863"/>
          </a:xfrm>
          <a:prstGeom prst="rect">
            <a:avLst/>
          </a:prstGeom>
          <a:noFill/>
          <a:ln w="9525">
            <a:noFill/>
            <a:miter lim="800000"/>
            <a:headEnd/>
            <a:tailEnd/>
          </a:ln>
        </p:spPr>
      </p:pic>
      <p:sp>
        <p:nvSpPr>
          <p:cNvPr id="19464" name="Textfeld 4"/>
          <p:cNvSpPr txBox="1">
            <a:spLocks noChangeArrowheads="1"/>
          </p:cNvSpPr>
          <p:nvPr/>
        </p:nvSpPr>
        <p:spPr bwMode="auto">
          <a:xfrm>
            <a:off x="6417049" y="6102257"/>
            <a:ext cx="2160588" cy="369887"/>
          </a:xfrm>
          <a:prstGeom prst="rect">
            <a:avLst/>
          </a:prstGeom>
          <a:noFill/>
          <a:ln w="9525">
            <a:noFill/>
            <a:miter lim="800000"/>
            <a:headEnd/>
            <a:tailEnd/>
          </a:ln>
        </p:spPr>
        <p:txBody>
          <a:bodyPr>
            <a:spAutoFit/>
          </a:bodyPr>
          <a:lstStyle/>
          <a:p>
            <a:r>
              <a:rPr lang="de-DE">
                <a:latin typeface="Footlight MT Light" pitchFamily="18" charset="0"/>
              </a:rPr>
              <a:t>Sylvester III. (1046)</a:t>
            </a:r>
          </a:p>
        </p:txBody>
      </p:sp>
      <p:pic>
        <p:nvPicPr>
          <p:cNvPr id="2" name="Picture 3">
            <a:extLst>
              <a:ext uri="{FF2B5EF4-FFF2-40B4-BE49-F238E27FC236}">
                <a16:creationId xmlns:a16="http://schemas.microsoft.com/office/drawing/2014/main" xmlns="" id="{6B3A78EB-97CC-44FC-B8C9-545D9FD3571D}"/>
              </a:ext>
            </a:extLst>
          </p:cNvPr>
          <p:cNvPicPr>
            <a:picLocks noChangeAspect="1"/>
          </p:cNvPicPr>
          <p:nvPr/>
        </p:nvPicPr>
        <p:blipFill>
          <a:blip r:embed="rId3"/>
          <a:stretch>
            <a:fillRect/>
          </a:stretch>
        </p:blipFill>
        <p:spPr>
          <a:xfrm>
            <a:off x="2989730" y="3645834"/>
            <a:ext cx="2958352" cy="2192991"/>
          </a:xfrm>
          <a:prstGeom prst="rect">
            <a:avLst/>
          </a:prstGeom>
        </p:spPr>
      </p:pic>
      <p:pic>
        <p:nvPicPr>
          <p:cNvPr id="4" name="Picture 4">
            <a:extLst>
              <a:ext uri="{FF2B5EF4-FFF2-40B4-BE49-F238E27FC236}">
                <a16:creationId xmlns:a16="http://schemas.microsoft.com/office/drawing/2014/main" xmlns="" id="{216AB192-D85A-4C5F-B34C-38CBFF65709F}"/>
              </a:ext>
            </a:extLst>
          </p:cNvPr>
          <p:cNvPicPr>
            <a:picLocks noChangeAspect="1"/>
          </p:cNvPicPr>
          <p:nvPr/>
        </p:nvPicPr>
        <p:blipFill>
          <a:blip r:embed="rId4"/>
          <a:stretch>
            <a:fillRect/>
          </a:stretch>
        </p:blipFill>
        <p:spPr>
          <a:xfrm>
            <a:off x="50987" y="3650037"/>
            <a:ext cx="2865344" cy="2184587"/>
          </a:xfrm>
          <a:prstGeom prst="rect">
            <a:avLst/>
          </a:prstGeom>
        </p:spPr>
      </p:pic>
      <p:sp>
        <p:nvSpPr>
          <p:cNvPr id="5" name="TextBox 4">
            <a:extLst>
              <a:ext uri="{FF2B5EF4-FFF2-40B4-BE49-F238E27FC236}">
                <a16:creationId xmlns:a16="http://schemas.microsoft.com/office/drawing/2014/main" xmlns="" id="{8E50B17E-35F5-492A-BE27-7F21951BF4D9}"/>
              </a:ext>
            </a:extLst>
          </p:cNvPr>
          <p:cNvSpPr txBox="1"/>
          <p:nvPr/>
        </p:nvSpPr>
        <p:spPr>
          <a:xfrm>
            <a:off x="797859" y="5809129"/>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u="sng" dirty="0">
                <a:latin typeface="Arial"/>
                <a:cs typeface="Arial"/>
              </a:rPr>
              <a:t>https://commons.wikimedia.org/wiki/File:148-Gregory_VI.jpg</a:t>
            </a:r>
            <a:endParaRPr lang="en-US" sz="600"/>
          </a:p>
        </p:txBody>
      </p:sp>
      <p:sp>
        <p:nvSpPr>
          <p:cNvPr id="6" name="TextBox 5">
            <a:extLst>
              <a:ext uri="{FF2B5EF4-FFF2-40B4-BE49-F238E27FC236}">
                <a16:creationId xmlns:a16="http://schemas.microsoft.com/office/drawing/2014/main" xmlns="" id="{16667023-3386-46A8-B81E-301622C13605}"/>
              </a:ext>
            </a:extLst>
          </p:cNvPr>
          <p:cNvSpPr txBox="1"/>
          <p:nvPr/>
        </p:nvSpPr>
        <p:spPr>
          <a:xfrm>
            <a:off x="3307415" y="580856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u="sng" dirty="0">
                <a:latin typeface="Arial"/>
                <a:cs typeface="Arial"/>
              </a:rPr>
              <a:t>https://upload.wikimedia.org/wikipedia/commons/5/54/Papa_Benedictus_IX.jpg</a:t>
            </a:r>
            <a:endParaRPr lang="en-US" sz="600"/>
          </a:p>
        </p:txBody>
      </p:sp>
      <p:sp>
        <p:nvSpPr>
          <p:cNvPr id="7" name="TextBox 6">
            <a:extLst>
              <a:ext uri="{FF2B5EF4-FFF2-40B4-BE49-F238E27FC236}">
                <a16:creationId xmlns:a16="http://schemas.microsoft.com/office/drawing/2014/main" xmlns="" id="{41A5DE44-AA85-449D-8247-6A0E0F8B678E}"/>
              </a:ext>
            </a:extLst>
          </p:cNvPr>
          <p:cNvSpPr txBox="1"/>
          <p:nvPr/>
        </p:nvSpPr>
        <p:spPr>
          <a:xfrm>
            <a:off x="6453468" y="580800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u="sng" dirty="0">
                <a:latin typeface="Arial"/>
                <a:cs typeface="Arial"/>
              </a:rPr>
              <a:t>https://commons.wikimedia.org/wiki/File:Pope_Sylvester_III_of_Rome_1045.jpg</a:t>
            </a:r>
            <a:endParaRPr lang="en-US" sz="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idx="4294967295"/>
          </p:nvPr>
        </p:nvSpPr>
        <p:spPr>
          <a:xfrm>
            <a:off x="468313" y="0"/>
            <a:ext cx="8229600" cy="1143000"/>
          </a:xfrm>
        </p:spPr>
        <p:txBody>
          <a:bodyPr/>
          <a:lstStyle/>
          <a:p>
            <a:pPr eaLnBrk="1" hangingPunct="1"/>
            <a:r>
              <a:rPr lang="de-DE" sz="2800">
                <a:latin typeface="Footlight MT Light" pitchFamily="18" charset="0"/>
              </a:rPr>
              <a:t>II.) Das Reformpapsttum</a:t>
            </a:r>
            <a:br>
              <a:rPr lang="de-DE" sz="2800">
                <a:latin typeface="Footlight MT Light" pitchFamily="18" charset="0"/>
              </a:rPr>
            </a:br>
            <a:r>
              <a:rPr lang="de-DE" sz="2800">
                <a:latin typeface="Footlight MT Light" pitchFamily="18" charset="0"/>
              </a:rPr>
              <a:t>2.) Der Kaiser räumt auf</a:t>
            </a:r>
            <a:endParaRPr lang="de-DE" sz="2800">
              <a:latin typeface="Eurostile"/>
            </a:endParaRPr>
          </a:p>
        </p:txBody>
      </p:sp>
      <p:sp>
        <p:nvSpPr>
          <p:cNvPr id="3" name="Textfeld 2"/>
          <p:cNvSpPr txBox="1"/>
          <p:nvPr/>
        </p:nvSpPr>
        <p:spPr>
          <a:xfrm>
            <a:off x="511175" y="1412875"/>
            <a:ext cx="8064500" cy="5119688"/>
          </a:xfrm>
          <a:prstGeom prst="rect">
            <a:avLst/>
          </a:prstGeom>
          <a:noFill/>
        </p:spPr>
        <p:txBody>
          <a:bodyPr>
            <a:spAutoFit/>
          </a:bodyPr>
          <a:lstStyle/>
          <a:p>
            <a:pPr marL="342900" indent="-342900">
              <a:buFont typeface="Arial" charset="0"/>
              <a:buNone/>
            </a:pPr>
            <a:r>
              <a:rPr lang="de-DE" sz="2400">
                <a:latin typeface="Footlight MT Light" pitchFamily="18" charset="0"/>
              </a:rPr>
              <a:t>Die Synode von Sutri (und Rom): Ablauf</a:t>
            </a:r>
          </a:p>
          <a:p>
            <a:pPr marL="342900" indent="-342900">
              <a:buFont typeface="Arial" charset="0"/>
              <a:buNone/>
            </a:pPr>
            <a:r>
              <a:rPr lang="de-DE" sz="2000">
                <a:latin typeface="Footlight MT Light" pitchFamily="18" charset="0"/>
              </a:rPr>
              <a:t>Heinrich III. auf dem Weg zur Kaiserkrönung</a:t>
            </a:r>
          </a:p>
          <a:p>
            <a:pPr marL="342900" indent="-342900">
              <a:buFont typeface="Arial" charset="0"/>
              <a:buNone/>
            </a:pPr>
            <a:r>
              <a:rPr lang="de-DE" sz="2000">
                <a:latin typeface="Footlight MT Light" pitchFamily="18" charset="0"/>
              </a:rPr>
              <a:t>Heinrich bzw. die Synode setzt drei Päpste ab</a:t>
            </a:r>
          </a:p>
          <a:p>
            <a:pPr marL="342900" indent="-342900">
              <a:buFont typeface="Arial" charset="0"/>
              <a:buNone/>
            </a:pPr>
            <a:r>
              <a:rPr lang="de-DE" sz="1600">
                <a:latin typeface="Footlight MT Light" pitchFamily="18" charset="0"/>
              </a:rPr>
              <a:t>(</a:t>
            </a:r>
            <a:r>
              <a:rPr lang="de-DE" sz="1600" i="1">
                <a:latin typeface="Footlight MT Light" pitchFamily="18" charset="0"/>
              </a:rPr>
              <a:t>Selbstdeposition Gregors VI., Absetzung / Annullierung der Pontifikate der anderen</a:t>
            </a:r>
            <a:r>
              <a:rPr lang="de-DE" sz="1600">
                <a:latin typeface="Footlight MT Light" pitchFamily="18" charset="0"/>
              </a:rPr>
              <a:t>)</a:t>
            </a:r>
          </a:p>
          <a:p>
            <a:pPr marL="342900" indent="-342900">
              <a:buFont typeface="Arial" charset="0"/>
              <a:buNone/>
            </a:pPr>
            <a:r>
              <a:rPr lang="de-DE" sz="2000">
                <a:latin typeface="Footlight MT Light" pitchFamily="18" charset="0"/>
              </a:rPr>
              <a:t>Auf Vorschlag Heinrichs wird ein neuer Papst gewählt</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400">
                <a:latin typeface="Footlight MT Light" pitchFamily="18" charset="0"/>
              </a:rPr>
              <a:t>Die Synode von Sutri: Rechtliche Bewertung</a:t>
            </a:r>
          </a:p>
          <a:p>
            <a:pPr marL="342900" indent="-342900">
              <a:buFont typeface="Arial" charset="0"/>
              <a:buNone/>
            </a:pPr>
            <a:r>
              <a:rPr lang="de-DE" sz="2000">
                <a:latin typeface="Footlight MT Light" pitchFamily="18" charset="0"/>
              </a:rPr>
              <a:t>Prima sedes a nemine iudicatur</a:t>
            </a:r>
          </a:p>
          <a:p>
            <a:pPr marL="342900" indent="-342900">
              <a:buFont typeface="Arial" charset="0"/>
              <a:buNone/>
            </a:pPr>
            <a:r>
              <a:rPr lang="de-DE" sz="2000">
                <a:latin typeface="Footlight MT Light" pitchFamily="18" charset="0"/>
              </a:rPr>
              <a:t>Darf der Kaiser das? (Wazo von Lüttich)</a:t>
            </a:r>
          </a:p>
          <a:p>
            <a:pPr marL="342900" indent="-342900">
              <a:buFont typeface="Arial" charset="0"/>
              <a:buNone/>
            </a:pPr>
            <a:r>
              <a:rPr lang="de-DE" sz="2000">
                <a:latin typeface="Footlight MT Light" pitchFamily="18" charset="0"/>
              </a:rPr>
              <a:t>Übrigens: kein Interesse außerhalb Deutschlands</a:t>
            </a:r>
          </a:p>
          <a:p>
            <a:pPr marL="342900" indent="-342900">
              <a:buFont typeface="Arial" charset="0"/>
              <a:buNone/>
            </a:pPr>
            <a:endParaRPr lang="de-DE" sz="2400">
              <a:latin typeface="Footlight MT Light" pitchFamily="18" charset="0"/>
            </a:endParaRPr>
          </a:p>
          <a:p>
            <a:pPr marL="342900" indent="-342900">
              <a:buFont typeface="Arial" charset="0"/>
              <a:buNone/>
            </a:pPr>
            <a:r>
              <a:rPr lang="de-DE" sz="2400">
                <a:latin typeface="Footlight MT Light" pitchFamily="18" charset="0"/>
              </a:rPr>
              <a:t>Die Synode von Sutri: Ergebnis</a:t>
            </a:r>
            <a:endParaRPr lang="de-DE" sz="2400" b="1">
              <a:latin typeface="Footlight MT Light" pitchFamily="18" charset="0"/>
            </a:endParaRPr>
          </a:p>
          <a:p>
            <a:pPr marL="342900" indent="-342900">
              <a:buFont typeface="Arial" charset="0"/>
              <a:buNone/>
            </a:pPr>
            <a:r>
              <a:rPr lang="de-DE" sz="2000">
                <a:latin typeface="Footlight MT Light" pitchFamily="18" charset="0"/>
              </a:rPr>
              <a:t>Einfluss des röm. Adels wird zurückgedrängt</a:t>
            </a:r>
          </a:p>
          <a:p>
            <a:pPr marL="342900" indent="-342900">
              <a:buFont typeface="Arial" charset="0"/>
              <a:buNone/>
            </a:pPr>
            <a:r>
              <a:rPr lang="de-DE" sz="2000">
                <a:latin typeface="Footlight MT Light" pitchFamily="18" charset="0"/>
              </a:rPr>
              <a:t>Schulterschluss Papst / Kaiser</a:t>
            </a:r>
          </a:p>
          <a:p>
            <a:pPr marL="342900" indent="-342900">
              <a:buFont typeface="Arial" charset="0"/>
              <a:buNone/>
            </a:pPr>
            <a:r>
              <a:rPr lang="de-DE" sz="2000">
                <a:latin typeface="Footlight MT Light" pitchFamily="18" charset="0"/>
              </a:rPr>
              <a:t>Beginn des Reformpapsttum</a:t>
            </a:r>
          </a:p>
          <a:p>
            <a:pPr marL="342900" indent="-342900"/>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468313" y="0"/>
            <a:ext cx="8229600" cy="1143000"/>
          </a:xfrm>
        </p:spPr>
        <p:txBody>
          <a:bodyPr/>
          <a:lstStyle/>
          <a:p>
            <a:pPr eaLnBrk="1" hangingPunct="1"/>
            <a:r>
              <a:rPr lang="de-DE" sz="2800">
                <a:latin typeface="Footlight MT Light" pitchFamily="18" charset="0"/>
              </a:rPr>
              <a:t>II.) Das Reformpapsttum</a:t>
            </a:r>
            <a:br>
              <a:rPr lang="de-DE" sz="2800">
                <a:latin typeface="Footlight MT Light" pitchFamily="18" charset="0"/>
              </a:rPr>
            </a:br>
            <a:r>
              <a:rPr lang="de-DE" sz="2800">
                <a:latin typeface="Footlight MT Light" pitchFamily="18" charset="0"/>
              </a:rPr>
              <a:t>3.) Die Reformpäpste und ihre Kardinäle</a:t>
            </a:r>
            <a:endParaRPr lang="de-DE" sz="2800">
              <a:latin typeface="Eurostile"/>
            </a:endParaRPr>
          </a:p>
        </p:txBody>
      </p:sp>
      <p:sp>
        <p:nvSpPr>
          <p:cNvPr id="3" name="Textfeld 2"/>
          <p:cNvSpPr txBox="1"/>
          <p:nvPr/>
        </p:nvSpPr>
        <p:spPr>
          <a:xfrm>
            <a:off x="511175" y="1412875"/>
            <a:ext cx="8021638" cy="5457825"/>
          </a:xfrm>
          <a:prstGeom prst="rect">
            <a:avLst/>
          </a:prstGeom>
          <a:noFill/>
        </p:spPr>
        <p:txBody>
          <a:bodyPr>
            <a:spAutoFit/>
          </a:bodyPr>
          <a:lstStyle/>
          <a:p>
            <a:pPr marL="342900" indent="-342900">
              <a:buFont typeface="Arial" charset="0"/>
              <a:buNone/>
            </a:pPr>
            <a:r>
              <a:rPr lang="de-DE" sz="2800">
                <a:latin typeface="Footlight MT Light" pitchFamily="18" charset="0"/>
              </a:rPr>
              <a:t>Reichsbischof und Papst</a:t>
            </a:r>
          </a:p>
          <a:p>
            <a:pPr marL="342900" indent="-342900">
              <a:buFont typeface="Arial" charset="0"/>
              <a:buNone/>
            </a:pPr>
            <a:endParaRPr lang="de-DE" sz="2000" i="1">
              <a:latin typeface="Footlight MT Light" pitchFamily="18" charset="0"/>
            </a:endParaRPr>
          </a:p>
          <a:p>
            <a:pPr marL="342900" indent="-342900">
              <a:buFont typeface="Arial" charset="0"/>
              <a:buNone/>
            </a:pPr>
            <a:r>
              <a:rPr lang="de-DE" sz="2000" i="1">
                <a:latin typeface="Footlight MT Light" pitchFamily="18" charset="0"/>
              </a:rPr>
              <a:t>Papa qui et episcopus</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Einkünfte, Sicherheit oder hierarchische Überhöhung (</a:t>
            </a:r>
            <a:r>
              <a:rPr lang="de-DE" sz="2000" i="1">
                <a:latin typeface="Footlight MT Light" pitchFamily="18" charset="0"/>
              </a:rPr>
              <a:t>summus episcopus</a:t>
            </a:r>
            <a:r>
              <a:rPr lang="de-DE" sz="2000">
                <a:latin typeface="Footlight MT Light" pitchFamily="18" charset="0"/>
              </a:rPr>
              <a:t>)</a:t>
            </a:r>
          </a:p>
          <a:p>
            <a:pPr marL="342900" indent="-342900">
              <a:buFont typeface="Arial" charset="0"/>
              <a:buNone/>
            </a:pPr>
            <a:endParaRPr lang="de-DE" sz="2800">
              <a:latin typeface="Footlight MT Light" pitchFamily="18" charset="0"/>
            </a:endParaRPr>
          </a:p>
          <a:p>
            <a:pPr marL="342900" indent="-342900">
              <a:buFont typeface="Arial" charset="0"/>
              <a:buNone/>
            </a:pPr>
            <a:r>
              <a:rPr lang="de-DE" sz="2800">
                <a:latin typeface="Footlight MT Light" pitchFamily="18" charset="0"/>
              </a:rPr>
              <a:t>Die Kardinäle</a:t>
            </a:r>
          </a:p>
          <a:p>
            <a:pPr marL="342900" indent="-342900">
              <a:buFont typeface="Arial" charset="0"/>
              <a:buChar char="•"/>
            </a:pPr>
            <a:endParaRPr lang="de-DE" sz="2800" b="1">
              <a:latin typeface="Footlight MT Light" pitchFamily="18" charset="0"/>
            </a:endParaRPr>
          </a:p>
          <a:p>
            <a:pPr marL="342900" indent="-342900">
              <a:buFont typeface="Arial" charset="0"/>
              <a:buNone/>
            </a:pPr>
            <a:r>
              <a:rPr lang="de-DE" sz="2000">
                <a:latin typeface="Footlight MT Light" pitchFamily="18" charset="0"/>
              </a:rPr>
              <a:t>Es begann mit einem Dienstplan:</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Kardinalbischöfe, -priester, -diakone</a:t>
            </a:r>
          </a:p>
          <a:p>
            <a:pPr marL="342900" indent="-342900">
              <a:buFont typeface="Arial" charset="0"/>
              <a:buChar char="•"/>
            </a:pPr>
            <a:endParaRPr lang="de-DE" sz="2000">
              <a:latin typeface="Footlight MT Light" pitchFamily="18" charset="0"/>
            </a:endParaRPr>
          </a:p>
          <a:p>
            <a:pPr marL="342900" indent="-342900">
              <a:buFont typeface="Arial" charset="0"/>
              <a:buNone/>
            </a:pPr>
            <a:r>
              <a:rPr lang="de-DE" sz="2000">
                <a:latin typeface="Footlight MT Light" pitchFamily="18" charset="0"/>
              </a:rPr>
              <a:t>Die Anfänge der Kurie</a:t>
            </a:r>
          </a:p>
          <a:p>
            <a:pPr marL="342900" indent="-342900">
              <a:buFont typeface="Arial" charset="0"/>
              <a:buNone/>
            </a:pPr>
            <a:endParaRPr lang="de-DE" sz="2000">
              <a:latin typeface="Footlight MT Light" pitchFamily="18" charset="0"/>
            </a:endParaRPr>
          </a:p>
          <a:p>
            <a:pPr marL="342900" indent="-342900">
              <a:buFont typeface="Arial" charset="0"/>
              <a:buNone/>
            </a:pPr>
            <a:r>
              <a:rPr lang="de-DE" sz="2000">
                <a:latin typeface="Footlight MT Light" pitchFamily="18" charset="0"/>
              </a:rPr>
              <a:t>Vom röm. Stadtklerus zur Universalregierung der Weltkirche</a:t>
            </a:r>
          </a:p>
          <a:p>
            <a:pPr marL="342900" indent="-342900"/>
            <a:endParaRPr lang="de-DE"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idx="4294967295"/>
          </p:nvPr>
        </p:nvSpPr>
        <p:spPr>
          <a:xfrm>
            <a:off x="468313" y="0"/>
            <a:ext cx="8229600" cy="1143000"/>
          </a:xfrm>
        </p:spPr>
        <p:txBody>
          <a:bodyPr/>
          <a:lstStyle/>
          <a:p>
            <a:pPr eaLnBrk="1" hangingPunct="1"/>
            <a:r>
              <a:rPr lang="de-DE" sz="2800">
                <a:latin typeface="Footlight MT Light" pitchFamily="18" charset="0"/>
              </a:rPr>
              <a:t>II.) Das Reformpapsttum</a:t>
            </a:r>
            <a:br>
              <a:rPr lang="de-DE" sz="2800">
                <a:latin typeface="Footlight MT Light" pitchFamily="18" charset="0"/>
              </a:rPr>
            </a:br>
            <a:r>
              <a:rPr lang="de-DE" sz="2800">
                <a:latin typeface="Footlight MT Light" pitchFamily="18" charset="0"/>
              </a:rPr>
              <a:t>3.) Die Reformpäpste und ihre Kardinäle</a:t>
            </a:r>
            <a:endParaRPr lang="de-DE" sz="2800">
              <a:latin typeface="Eurostile"/>
            </a:endParaRPr>
          </a:p>
        </p:txBody>
      </p:sp>
      <p:sp>
        <p:nvSpPr>
          <p:cNvPr id="3" name="Textfeld 2"/>
          <p:cNvSpPr txBox="1"/>
          <p:nvPr/>
        </p:nvSpPr>
        <p:spPr>
          <a:xfrm>
            <a:off x="511175" y="1412875"/>
            <a:ext cx="3629025" cy="8620125"/>
          </a:xfrm>
          <a:prstGeom prst="rect">
            <a:avLst/>
          </a:prstGeom>
          <a:noFill/>
        </p:spPr>
        <p:txBody>
          <a:bodyPr>
            <a:spAutoFit/>
          </a:bodyPr>
          <a:lstStyle/>
          <a:p>
            <a:pPr marL="342900" indent="-342900">
              <a:buFont typeface="Arial" charset="0"/>
              <a:buNone/>
            </a:pPr>
            <a:r>
              <a:rPr lang="de-DE" sz="2800">
                <a:latin typeface="Footlight MT Light" pitchFamily="18" charset="0"/>
              </a:rPr>
              <a:t>Die Reformpäpste</a:t>
            </a:r>
            <a:endParaRPr lang="de-DE" sz="2800" b="1">
              <a:latin typeface="Footlight MT Light" pitchFamily="18" charset="0"/>
            </a:endParaRPr>
          </a:p>
          <a:p>
            <a:pPr marL="342900" indent="-342900">
              <a:buFont typeface="Arial" charset="0"/>
              <a:buChar char="•"/>
            </a:pPr>
            <a:endParaRPr lang="de-DE" sz="900" b="1">
              <a:latin typeface="Footlight MT Light" pitchFamily="18" charset="0"/>
            </a:endParaRPr>
          </a:p>
          <a:p>
            <a:pPr marL="342900" indent="-342900"/>
            <a:r>
              <a:rPr lang="de-DE">
                <a:latin typeface="Footlight MT Light" pitchFamily="18" charset="0"/>
              </a:rPr>
              <a:t>Clemens II.                 1046-47</a:t>
            </a:r>
          </a:p>
          <a:p>
            <a:pPr marL="342900" indent="-342900"/>
            <a:endParaRPr lang="de-DE">
              <a:latin typeface="Footlight MT Light" pitchFamily="18" charset="0"/>
            </a:endParaRPr>
          </a:p>
          <a:p>
            <a:pPr marL="342900" indent="-342900"/>
            <a:r>
              <a:rPr lang="de-DE">
                <a:latin typeface="Footlight MT Light" pitchFamily="18" charset="0"/>
              </a:rPr>
              <a:t>Damasus II.                      1048</a:t>
            </a:r>
          </a:p>
          <a:p>
            <a:pPr marL="342900" indent="-342900"/>
            <a:endParaRPr lang="de-DE">
              <a:latin typeface="Footlight MT Light" pitchFamily="18" charset="0"/>
            </a:endParaRPr>
          </a:p>
          <a:p>
            <a:pPr marL="342900" indent="-342900"/>
            <a:r>
              <a:rPr lang="de-DE" b="1">
                <a:latin typeface="Footlight MT Light" pitchFamily="18" charset="0"/>
              </a:rPr>
              <a:t>Leo IX.                        1049-54</a:t>
            </a:r>
          </a:p>
          <a:p>
            <a:pPr marL="342900" indent="-342900"/>
            <a:endParaRPr lang="de-DE" b="1">
              <a:latin typeface="Footlight MT Light" pitchFamily="18" charset="0"/>
            </a:endParaRPr>
          </a:p>
          <a:p>
            <a:pPr marL="342900" indent="-342900"/>
            <a:r>
              <a:rPr lang="de-DE" b="1">
                <a:latin typeface="Footlight MT Light" pitchFamily="18" charset="0"/>
              </a:rPr>
              <a:t>Viktor II.                     1055-57</a:t>
            </a:r>
          </a:p>
          <a:p>
            <a:pPr marL="342900" indent="-342900"/>
            <a:endParaRPr lang="de-DE" b="1">
              <a:latin typeface="Footlight MT Light" pitchFamily="18" charset="0"/>
            </a:endParaRPr>
          </a:p>
          <a:p>
            <a:pPr marL="342900" indent="-342900"/>
            <a:r>
              <a:rPr lang="de-DE">
                <a:latin typeface="Footlight MT Light" pitchFamily="18" charset="0"/>
              </a:rPr>
              <a:t>Stephan IX.                 1057-58</a:t>
            </a:r>
          </a:p>
          <a:p>
            <a:pPr marL="342900" indent="-342900"/>
            <a:endParaRPr lang="de-DE">
              <a:latin typeface="Footlight MT Light" pitchFamily="18" charset="0"/>
            </a:endParaRPr>
          </a:p>
          <a:p>
            <a:pPr marL="342900" indent="-342900"/>
            <a:r>
              <a:rPr lang="de-DE">
                <a:latin typeface="Footlight MT Light" pitchFamily="18" charset="0"/>
              </a:rPr>
              <a:t>Benedikt X.                 1058-59</a:t>
            </a:r>
          </a:p>
          <a:p>
            <a:pPr marL="342900" indent="-342900"/>
            <a:endParaRPr lang="de-DE">
              <a:latin typeface="Footlight MT Light" pitchFamily="18" charset="0"/>
            </a:endParaRPr>
          </a:p>
          <a:p>
            <a:pPr marL="342900" indent="-342900"/>
            <a:r>
              <a:rPr lang="de-DE">
                <a:latin typeface="Footlight MT Light" pitchFamily="18" charset="0"/>
              </a:rPr>
              <a:t>Nikolaus II.                 1058-61</a:t>
            </a:r>
          </a:p>
          <a:p>
            <a:pPr marL="342900" indent="-342900"/>
            <a:endParaRPr lang="de-DE">
              <a:latin typeface="Footlight MT Light" pitchFamily="18" charset="0"/>
            </a:endParaRPr>
          </a:p>
          <a:p>
            <a:pPr marL="342900" indent="-342900"/>
            <a:r>
              <a:rPr lang="de-DE" b="1">
                <a:latin typeface="Footlight MT Light" pitchFamily="18" charset="0"/>
              </a:rPr>
              <a:t>Alexander II.               1061-73</a:t>
            </a:r>
          </a:p>
          <a:p>
            <a:pPr marL="342900" indent="-342900"/>
            <a:endParaRPr lang="de-DE" b="1">
              <a:latin typeface="Footlight MT Light" pitchFamily="18" charset="0"/>
            </a:endParaRPr>
          </a:p>
          <a:p>
            <a:pPr marL="342900" indent="-342900"/>
            <a:r>
              <a:rPr lang="de-DE" b="1">
                <a:latin typeface="Footlight MT Light" pitchFamily="18" charset="0"/>
              </a:rPr>
              <a:t>Gregor VII.                  1073-85</a:t>
            </a:r>
          </a:p>
          <a:p>
            <a:pPr marL="342900" indent="-342900"/>
            <a:endParaRPr lang="de-DE" b="1"/>
          </a:p>
          <a:p>
            <a:pPr marL="342900" indent="-342900"/>
            <a:endParaRPr lang="de-DE"/>
          </a:p>
          <a:p>
            <a:pPr marL="342900" indent="-342900"/>
            <a:endParaRPr lang="de-DE"/>
          </a:p>
          <a:p>
            <a:pPr marL="342900" indent="-342900"/>
            <a:endParaRPr lang="de-DE"/>
          </a:p>
          <a:p>
            <a:pPr marL="342900" indent="-342900"/>
            <a:endParaRPr lang="de-DE"/>
          </a:p>
          <a:p>
            <a:pPr marL="342900" indent="-342900"/>
            <a:endParaRPr lang="de-DE"/>
          </a:p>
          <a:p>
            <a:pPr marL="342900" indent="-342900"/>
            <a:endParaRPr lang="de-DE"/>
          </a:p>
          <a:p>
            <a:pPr marL="342900" indent="-342900"/>
            <a:endParaRPr lang="de-DE"/>
          </a:p>
          <a:p>
            <a:pPr marL="342900" indent="-342900"/>
            <a:endParaRPr lang="de-DE"/>
          </a:p>
          <a:p>
            <a:pPr marL="342900" indent="-342900"/>
            <a:endParaRPr lang="de-DE"/>
          </a:p>
          <a:p>
            <a:pPr marL="342900" indent="-342900"/>
            <a:endParaRPr lang="de-DE"/>
          </a:p>
          <a:p>
            <a:pPr marL="342900" indent="-342900"/>
            <a:endParaRPr lang="de-DE"/>
          </a:p>
        </p:txBody>
      </p:sp>
      <p:pic>
        <p:nvPicPr>
          <p:cNvPr id="49156" name="Picture 2"/>
          <p:cNvPicPr>
            <a:picLocks noChangeAspect="1" noChangeArrowheads="1"/>
          </p:cNvPicPr>
          <p:nvPr/>
        </p:nvPicPr>
        <p:blipFill>
          <a:blip r:embed="rId2"/>
          <a:srcRect/>
          <a:stretch>
            <a:fillRect/>
          </a:stretch>
        </p:blipFill>
        <p:spPr bwMode="auto">
          <a:xfrm>
            <a:off x="6227763" y="1247775"/>
            <a:ext cx="2495550" cy="5194300"/>
          </a:xfrm>
          <a:prstGeom prst="rect">
            <a:avLst/>
          </a:prstGeom>
          <a:noFill/>
          <a:ln w="9525">
            <a:noFill/>
            <a:miter lim="800000"/>
            <a:headEnd/>
            <a:tailEnd/>
          </a:ln>
        </p:spPr>
      </p:pic>
      <p:sp>
        <p:nvSpPr>
          <p:cNvPr id="49157" name="Textfeld 1"/>
          <p:cNvSpPr txBox="1">
            <a:spLocks noChangeArrowheads="1"/>
          </p:cNvSpPr>
          <p:nvPr/>
        </p:nvSpPr>
        <p:spPr bwMode="auto">
          <a:xfrm>
            <a:off x="3995738" y="4699000"/>
            <a:ext cx="2232025" cy="1754188"/>
          </a:xfrm>
          <a:prstGeom prst="rect">
            <a:avLst/>
          </a:prstGeom>
          <a:noFill/>
          <a:ln w="9525">
            <a:noFill/>
            <a:miter lim="800000"/>
            <a:headEnd/>
            <a:tailEnd/>
          </a:ln>
        </p:spPr>
        <p:txBody>
          <a:bodyPr>
            <a:spAutoFit/>
          </a:bodyPr>
          <a:lstStyle/>
          <a:p>
            <a:r>
              <a:rPr lang="de-DE">
                <a:latin typeface="Footlight MT Light" pitchFamily="18" charset="0"/>
              </a:rPr>
              <a:t>Gregor VII. (1073 – 1085) </a:t>
            </a:r>
          </a:p>
          <a:p>
            <a:r>
              <a:rPr lang="de-DE">
                <a:latin typeface="Footlight MT Light" pitchFamily="18" charset="0"/>
              </a:rPr>
              <a:t>Darstellung Gregors zu Beginn der Vita Gregorii VII. Pauls von Bernried.</a:t>
            </a:r>
          </a:p>
        </p:txBody>
      </p:sp>
      <p:sp>
        <p:nvSpPr>
          <p:cNvPr id="2" name="TextBox 1">
            <a:extLst>
              <a:ext uri="{FF2B5EF4-FFF2-40B4-BE49-F238E27FC236}">
                <a16:creationId xmlns:a16="http://schemas.microsoft.com/office/drawing/2014/main" xmlns="" id="{CD38E8CB-73D8-4E76-A713-8980A2C84869}"/>
              </a:ext>
            </a:extLst>
          </p:cNvPr>
          <p:cNvSpPr txBox="1"/>
          <p:nvPr/>
        </p:nvSpPr>
        <p:spPr>
          <a:xfrm>
            <a:off x="6777318" y="6409765"/>
            <a:ext cx="27432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u="sng" dirty="0">
                <a:latin typeface="Arial"/>
                <a:cs typeface="Arial"/>
              </a:rPr>
              <a:t>https://commons.wikimedia.org/wiki/File:Gregor_VII..jpg</a:t>
            </a:r>
            <a:endParaRPr lang="en-US" sz="600"/>
          </a:p>
        </p:txBody>
      </p:sp>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711</Words>
  <Application>Microsoft Office PowerPoint</Application>
  <PresentationFormat>Bildschirmpräsentation (4:3)</PresentationFormat>
  <Paragraphs>223</Paragraphs>
  <Slides>17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Eurostile</vt:lpstr>
      <vt:lpstr>Footlight MT Light</vt:lpstr>
      <vt:lpstr>Symbol</vt:lpstr>
      <vt:lpstr>Larissa</vt:lpstr>
      <vt:lpstr>Europa im Mittelalter Grundzüge der mittelalterlichen Geschichte vom vorläufigen Ende des weströmischen Kaisertums 476 bis zur Entdeckung Amerikas 1492</vt:lpstr>
      <vt:lpstr>I.) Die Reformbestrebungen des 10. und 11. Jh. 1.) Ideal und Wirklichkeit in Kirche und Kloster</vt:lpstr>
      <vt:lpstr>I.) Die Reformbestrebungen des 10. und 11. Jh. 2.) Cluny</vt:lpstr>
      <vt:lpstr>I.) Die Reformbestrebungen des 10. und 11. Jh. 2.) Cluny</vt:lpstr>
      <vt:lpstr>I.) Die Reformbestrebungen des 10. und 11. Jh. 3.) Die Reformorden um 1100</vt:lpstr>
      <vt:lpstr>II.) Das Reformpapsttum 2.) Das Saeculum obscurum</vt:lpstr>
      <vt:lpstr>II.) Das Reformpapsttum 2.) Der Kaiser räumt auf</vt:lpstr>
      <vt:lpstr>II.) Das Reformpapsttum 3.) Die Reformpäpste und ihre Kardinäle</vt:lpstr>
      <vt:lpstr>II.) Das Reformpapsttum 3.) Die Reformpäpste und ihre Kardinäle</vt:lpstr>
      <vt:lpstr>II.) Das Reformpapsttum 4.) Die Synoden</vt:lpstr>
      <vt:lpstr>III.) Der Investiturstreit 1.) Die weltliche Seite der Kirche</vt:lpstr>
      <vt:lpstr>III.) Der Investiturstreit 2.) Libertas ecclesiae</vt:lpstr>
      <vt:lpstr>III.) Der Investiturstreit 3.) Mailand</vt:lpstr>
      <vt:lpstr>III.) Der Investiturstreit 4.) Von Canossa nach Rom</vt:lpstr>
      <vt:lpstr>III.) Der Investiturstreit 4.) Von Canossa nach Rom</vt:lpstr>
      <vt:lpstr> IV.) Reformeifer oder Fanatismus?  1.) Der rechte Glaube und die ersten Scheiterhaufen  Volksfrömmigkeit, Häresien und Häresiebekämpfung Seelenheil, Kirchenreform und Volksbewegungen  2.) Der päpstliche Primat  Zentralisierung der Papstkirche, Legaten und Synoden, Papst als oberster Richter über Bischöfe und Könige  3.) Das Morgenländische Schisma  Papst gegen Patriarch, West gegen Ost Der Scharfmacher: Humbert von Silva Candida</vt:lpstr>
      <vt:lpstr>Bildnachweise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 Europa im Zeitalter des Investiturstreits Europa im Zeitalter des Investiturstreits von der Syndode von Stri bis zum Wormser Konkordat 1046 -1122</dc:title>
  <dc:creator>admin</dc:creator>
  <cp:lastModifiedBy>Standard</cp:lastModifiedBy>
  <cp:revision>538</cp:revision>
  <dcterms:created xsi:type="dcterms:W3CDTF">2017-04-18T11:03:37Z</dcterms:created>
  <dcterms:modified xsi:type="dcterms:W3CDTF">2021-03-14T20:43:20Z</dcterms:modified>
</cp:coreProperties>
</file>