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843" r:id="rId3"/>
    <p:sldId id="888" r:id="rId4"/>
    <p:sldId id="900" r:id="rId5"/>
    <p:sldId id="889" r:id="rId6"/>
    <p:sldId id="890" r:id="rId7"/>
    <p:sldId id="891" r:id="rId8"/>
    <p:sldId id="901" r:id="rId9"/>
    <p:sldId id="902" r:id="rId10"/>
    <p:sldId id="892" r:id="rId11"/>
    <p:sldId id="893" r:id="rId12"/>
    <p:sldId id="894" r:id="rId13"/>
    <p:sldId id="895" r:id="rId14"/>
    <p:sldId id="896" r:id="rId15"/>
    <p:sldId id="905" r:id="rId16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5261" autoAdjust="0"/>
  </p:normalViewPr>
  <p:slideViewPr>
    <p:cSldViewPr>
      <p:cViewPr varScale="1">
        <p:scale>
          <a:sx n="85" d="100"/>
          <a:sy n="85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47AFA9-EDBC-4C07-81A9-5A4E9F4F40B7}" type="datetimeFigureOut">
              <a:rPr lang="de-DE"/>
              <a:pPr>
                <a:defRPr/>
              </a:pPr>
              <a:t>14.03.2021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1EC004-E465-4E35-AD94-FC902C3332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10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8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17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261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204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45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42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71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78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15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55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76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98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54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706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2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3E2A-F968-4BB0-B05E-3FDBA72F2EBB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6009-457F-4C27-A002-B385CCBB1F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532A-7EDA-42CA-B53F-154D67206375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AC98-A229-413F-87B5-25373B72C2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6DA2-4A50-46E0-8612-32231D73EF1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9CBE-8581-4A24-8E21-3CD9DB30C0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5CBA-33B3-4484-A750-5165529EC3C1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A44B-52B1-4B2F-899A-FB4F407EA5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AAA4-9BC8-42B9-B975-DB935435F579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37EA-EDE3-4DF8-9918-45DAA9BA42C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77A5-080E-47A4-BD3D-F8A4C92C806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8DA0-86E3-4F68-A6AB-D5BA32D2EC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818B-38B6-4534-971B-CB3CB08C9AA9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5401-0594-499F-8725-835E0104BC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8969-437E-42B7-A003-2115C1A2BCB8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FBFE-64E3-4EEE-94B1-6BE781B9FE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3D47-D147-430A-A76D-13F804110504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1292-1591-4ACE-9BCE-B74B402C65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8041-5D83-454D-AA98-242707DF323B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FFCA-5EEE-43A2-B634-5C9511A60B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01E-DE54-4792-87B8-6DE2A817772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1AD-39ED-4AF8-BA0B-7B3CE29329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8DE762-27D7-4C32-BB96-B7DF52A73868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99AD22-80DC-4E77-A262-83008E5036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188640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 dirty="0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 dirty="0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6213871"/>
            <a:ext cx="8856663" cy="671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09B] Das Papsttum im Hochmittelalter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1557361"/>
            <a:ext cx="3910558" cy="478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6516216" y="5970766"/>
            <a:ext cx="2448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https://commons.wikimedia.org/wiki/File:Innozenz3.jpg</a:t>
            </a:r>
            <a:endParaRPr lang="de-DE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Kleine Verfassungsgeschichte der Kirche</a:t>
            </a:r>
            <a:r>
              <a:rPr lang="de-DE" sz="2800" i="1">
                <a:latin typeface="Footlight MT Light" pitchFamily="18" charset="0"/>
              </a:rPr>
              <a:t/>
            </a:r>
            <a:br>
              <a:rPr lang="de-DE" sz="2800" i="1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Die Papstwahl</a:t>
            </a:r>
            <a:endParaRPr lang="de-DE" sz="2800" i="1">
              <a:latin typeface="Eurostile"/>
            </a:endParaRPr>
          </a:p>
        </p:txBody>
      </p:sp>
      <p:sp>
        <p:nvSpPr>
          <p:cNvPr id="41986" name="Textfeld 2"/>
          <p:cNvSpPr txBox="1">
            <a:spLocks noChangeArrowheads="1"/>
          </p:cNvSpPr>
          <p:nvPr/>
        </p:nvSpPr>
        <p:spPr bwMode="auto">
          <a:xfrm>
            <a:off x="323850" y="1557338"/>
            <a:ext cx="8351838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Frühe Regelungen</a:t>
            </a:r>
          </a:p>
          <a:p>
            <a:pPr marL="285750" indent="-28575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1059 Nur ein Nachtrag zur Wahl</a:t>
            </a:r>
          </a:p>
          <a:p>
            <a:pPr marL="285750" indent="-28575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1179 Laterankonzil</a:t>
            </a:r>
          </a:p>
          <a:p>
            <a:pPr marL="285750" indent="-285750">
              <a:buFont typeface="Arial" charset="0"/>
              <a:buNone/>
            </a:pPr>
            <a:endParaRPr lang="de-DE" sz="210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100">
                <a:latin typeface="Footlight MT Light" pitchFamily="18" charset="0"/>
              </a:rPr>
              <a:t>- Eröffnung des Konzils: Betonung des päpstlichen Jurisdiktionsprimates</a:t>
            </a:r>
          </a:p>
          <a:p>
            <a:pPr marL="285750" indent="-285750">
              <a:buFont typeface="Arial" charset="0"/>
              <a:buNone/>
            </a:pPr>
            <a:r>
              <a:rPr lang="de-DE" sz="2100">
                <a:latin typeface="Footlight MT Light" pitchFamily="18" charset="0"/>
              </a:rPr>
              <a:t>- Verweigerung der Laienpredigt für die Waldenser</a:t>
            </a:r>
          </a:p>
          <a:p>
            <a:pPr marL="285750" indent="-285750">
              <a:buFont typeface="Arial" charset="0"/>
              <a:buNone/>
            </a:pPr>
            <a:endParaRPr lang="de-DE" sz="210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100">
                <a:latin typeface="Footlight MT Light" pitchFamily="18" charset="0"/>
              </a:rPr>
              <a:t>- Die Papstwahl:</a:t>
            </a:r>
          </a:p>
          <a:p>
            <a:pPr marL="285750" indent="-285750">
              <a:buFont typeface="Arial" charset="0"/>
              <a:buNone/>
            </a:pPr>
            <a:r>
              <a:rPr lang="de-DE" sz="2100">
                <a:latin typeface="Footlight MT Light" pitchFamily="18" charset="0"/>
              </a:rPr>
              <a:t>2/3- Mehrheit der Kardinäle, jeder hat eine Stimme</a:t>
            </a:r>
            <a:endParaRPr lang="de-DE" sz="2100"/>
          </a:p>
          <a:p>
            <a:pPr marL="285750" indent="-285750"/>
            <a:endParaRPr lang="de-DE"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Beherrscher des Abendlandes: Innozenz III.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Biographisches</a:t>
            </a:r>
            <a:endParaRPr lang="de-DE" sz="2800" i="1">
              <a:latin typeface="Eurostile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413" y="1268413"/>
            <a:ext cx="36607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feld 1"/>
          <p:cNvSpPr txBox="1">
            <a:spLocks noChangeArrowheads="1"/>
          </p:cNvSpPr>
          <p:nvPr/>
        </p:nvSpPr>
        <p:spPr bwMode="auto">
          <a:xfrm>
            <a:off x="4951413" y="5876925"/>
            <a:ext cx="3660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Papst Innozenz III. (Fresko im Kloster San Benedetto (Subiaco) in Subiaco, Latium, um 1219</a:t>
            </a:r>
          </a:p>
        </p:txBody>
      </p:sp>
      <p:sp>
        <p:nvSpPr>
          <p:cNvPr id="43012" name="Textfeld 2"/>
          <p:cNvSpPr txBox="1">
            <a:spLocks noChangeArrowheads="1"/>
          </p:cNvSpPr>
          <p:nvPr/>
        </p:nvSpPr>
        <p:spPr bwMode="auto">
          <a:xfrm>
            <a:off x="249238" y="1274763"/>
            <a:ext cx="43211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Footlight MT Light" pitchFamily="18" charset="0"/>
              </a:rPr>
              <a:t>Lothar von Segni</a:t>
            </a:r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22. Febr. 1161    †16. Juli 1216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Pontifikat: 1198 – 1216</a:t>
            </a:r>
          </a:p>
          <a:p>
            <a:endParaRPr lang="de-DE" sz="24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Ausweitung des Kirchenstaates</a:t>
            </a:r>
          </a:p>
          <a:p>
            <a:pPr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Die Kreuzzüge</a:t>
            </a:r>
          </a:p>
          <a:p>
            <a:pPr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Deutscher Thronstreit</a:t>
            </a:r>
          </a:p>
          <a:p>
            <a:pPr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Die Bettelorden </a:t>
            </a:r>
          </a:p>
          <a:p>
            <a:pPr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IV. Laterankonzil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FA840A3D-B81D-4390-8232-1706E78B9CFE}"/>
              </a:ext>
            </a:extLst>
          </p:cNvPr>
          <p:cNvSpPr txBox="1"/>
          <p:nvPr/>
        </p:nvSpPr>
        <p:spPr>
          <a:xfrm>
            <a:off x="6672181" y="5824514"/>
            <a:ext cx="20441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https://commons.wikimedia.org/wiki/File:Innozenz3.jpg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Beherrscher des Abendlandes: Innozenz III.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Auf dem Höhepunkt</a:t>
            </a:r>
            <a:endParaRPr lang="de-DE" sz="2800" i="1">
              <a:latin typeface="Eurostile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981075"/>
            <a:ext cx="7340600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5F8F19C-0BB8-406A-9F4B-CEA44C2169EF}"/>
              </a:ext>
            </a:extLst>
          </p:cNvPr>
          <p:cNvSpPr txBox="1"/>
          <p:nvPr/>
        </p:nvSpPr>
        <p:spPr>
          <a:xfrm>
            <a:off x="5580112" y="6673334"/>
            <a:ext cx="27943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https://home.uni-leipzig.de/burr/Historisch/Images_klein/Italien_Innozenz.jpg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Beherrscher des Abendlandes: Innozenz III.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Lateranum IV.</a:t>
            </a:r>
            <a:endParaRPr lang="de-DE" sz="2800" i="1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34" y="1183626"/>
            <a:ext cx="9084070" cy="7791229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Dogmatik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Ketzerverfolgung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Kirchenverfassung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Moral der Kleriker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Buße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Bischofswahlen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Zulassung zu kirchlichen Ämtern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Missbrauch von Visitationsgeldern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Kirchliches Verfahrensrecht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Abgrenzung von weltlicher Rechtsprechung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Exkommunikation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Ehereglungen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Kirchenzehnt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Privilegien und Geschäftsfähigkeit von Ordensleuten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Bischöfliche Kompetenzen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Diverse Missbräuche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Simonie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Juden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Aufruf zum Kreuzzug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Beherrscher des Abendlandes: Innozenz III.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Misserfolge: Albigenserkreuzzug u. der 4. Kreuzzug</a:t>
            </a:r>
            <a:endParaRPr lang="de-DE" sz="2800" i="1">
              <a:latin typeface="Eurostile"/>
            </a:endParaRPr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611188" y="1511300"/>
            <a:ext cx="8731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400">
              <a:latin typeface="Footlight MT Light" pitchFamily="18" charset="0"/>
            </a:endParaRPr>
          </a:p>
          <a:p>
            <a:r>
              <a:rPr lang="de-DE" sz="2400" i="1">
                <a:latin typeface="Footlight MT Light" pitchFamily="18" charset="0"/>
              </a:rPr>
              <a:t>Der Albigenserkreuzzug</a:t>
            </a:r>
          </a:p>
          <a:p>
            <a:endParaRPr lang="de-DE" sz="2400" i="1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Aus Ketzerbekämpfung wird Nord gegen Süd</a:t>
            </a:r>
          </a:p>
          <a:p>
            <a:endParaRPr lang="de-DE" sz="24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 i="1">
                <a:latin typeface="Footlight MT Light" pitchFamily="18" charset="0"/>
              </a:rPr>
              <a:t>Der 4. Kreuzzug</a:t>
            </a:r>
          </a:p>
          <a:p>
            <a:endParaRPr lang="de-DE" sz="2400" i="1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Die Eroberung Konstantinopels verfestigt die Kirchenspaltung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i="1" dirty="0">
              <a:latin typeface="Eurostile"/>
            </a:endParaRPr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611188" y="1511300"/>
            <a:ext cx="87312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200" dirty="0">
              <a:latin typeface="Footlight MT Light" panose="0204060206030A020304" pitchFamily="18" charset="0"/>
            </a:endParaRPr>
          </a:p>
          <a:p>
            <a:r>
              <a:rPr lang="de-DE" sz="1400" b="1" dirty="0">
                <a:latin typeface="Footlight MT Light" panose="0204060206030A020304" pitchFamily="18" charset="0"/>
              </a:rPr>
              <a:t>VL 9b: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https://commons.wikimedia.org/wiki/File:Innozenz3.jpg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https://commons.wikimedia.org/wiki/File:Zweischwerterlehre_(Dresdner_Sachsenspiegel,_Karl_von_Amira).jpg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https://en.wikipedia.org/wiki/Manuel_I_Komnenos#/media/File:B_alexander_III2.jpg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https://home.uni-leipzig.de/burr/Historisch/Images_klein/Italien_Innozenz.jpg</a:t>
            </a:r>
          </a:p>
        </p:txBody>
      </p:sp>
    </p:spTree>
    <p:extLst>
      <p:ext uri="{BB962C8B-B14F-4D97-AF65-F5344CB8AC3E}">
        <p14:creationId xmlns:p14="http://schemas.microsoft.com/office/powerpoint/2010/main" val="122109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</a:t>
            </a:r>
            <a:r>
              <a:rPr lang="de-DE" sz="2800" i="1">
                <a:latin typeface="Footlight MT Light" pitchFamily="18" charset="0"/>
              </a:rPr>
              <a:t>Sacredotium</a:t>
            </a:r>
            <a:r>
              <a:rPr lang="de-DE" sz="2800">
                <a:latin typeface="Footlight MT Light" pitchFamily="18" charset="0"/>
              </a:rPr>
              <a:t> und </a:t>
            </a:r>
            <a:r>
              <a:rPr lang="de-DE" sz="2800" i="1">
                <a:latin typeface="Footlight MT Light" pitchFamily="18" charset="0"/>
              </a:rPr>
              <a:t>Imperium</a:t>
            </a:r>
            <a:r>
              <a:rPr lang="de-DE" sz="2800">
                <a:latin typeface="Footlight MT Light" pitchFamily="18" charset="0"/>
              </a:rPr>
              <a:t/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Kaiser und Papst</a:t>
            </a:r>
            <a:endParaRPr lang="de-DE" sz="2800" i="1">
              <a:latin typeface="Eurostile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052513"/>
            <a:ext cx="8702675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feld 1"/>
          <p:cNvSpPr txBox="1">
            <a:spLocks noChangeArrowheads="1"/>
          </p:cNvSpPr>
          <p:nvPr/>
        </p:nvSpPr>
        <p:spPr bwMode="auto">
          <a:xfrm>
            <a:off x="395288" y="6308725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Illustration aus dem Dresdner Sachsenspiegel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A88ABD9A-D172-4D1A-82AB-B24FC6B30433}"/>
              </a:ext>
            </a:extLst>
          </p:cNvPr>
          <p:cNvSpPr txBox="1"/>
          <p:nvPr/>
        </p:nvSpPr>
        <p:spPr>
          <a:xfrm>
            <a:off x="5076056" y="6143195"/>
            <a:ext cx="39789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https://commons.wikimedia.org/wiki/File:Zweischwerterlehre_(Dresdner_Sachsenspiegel,_Karl_von_Amira).jpg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935038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</a:t>
            </a:r>
            <a:r>
              <a:rPr lang="de-DE" sz="2800" i="1">
                <a:latin typeface="Footlight MT Light" pitchFamily="18" charset="0"/>
              </a:rPr>
              <a:t>Sacredotium</a:t>
            </a:r>
            <a:r>
              <a:rPr lang="de-DE" sz="2800">
                <a:latin typeface="Footlight MT Light" pitchFamily="18" charset="0"/>
              </a:rPr>
              <a:t> und </a:t>
            </a:r>
            <a:r>
              <a:rPr lang="de-DE" sz="2800" i="1">
                <a:latin typeface="Footlight MT Light" pitchFamily="18" charset="0"/>
              </a:rPr>
              <a:t>Imperium</a:t>
            </a:r>
            <a:r>
              <a:rPr lang="de-DE" sz="2800">
                <a:latin typeface="Footlight MT Light" pitchFamily="18" charset="0"/>
              </a:rPr>
              <a:t/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Das Alexandrinische Schisma</a:t>
            </a:r>
            <a:endParaRPr lang="de-DE" sz="2800" i="1">
              <a:latin typeface="Eurostile"/>
            </a:endParaRP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23850" y="1073150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23850" y="1260475"/>
            <a:ext cx="8424863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Vertrag von Konstanz 1153</a:t>
            </a:r>
          </a:p>
          <a:p>
            <a:r>
              <a:rPr lang="de-DE">
                <a:latin typeface="Footlight MT Light" pitchFamily="18" charset="0"/>
              </a:rPr>
              <a:t>Kaiser und Papst: Keine bilateren Bündnisse mit Römern oder Sizilianern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Vertrag von Benevent 1156</a:t>
            </a:r>
          </a:p>
          <a:p>
            <a:r>
              <a:rPr lang="de-DE">
                <a:latin typeface="Footlight MT Light" pitchFamily="18" charset="0"/>
              </a:rPr>
              <a:t>Der Kaiser ist weg: Papst erkennt normannisches Königreich in Sizilien an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Hoftag von Besançon 1157</a:t>
            </a:r>
          </a:p>
          <a:p>
            <a:r>
              <a:rPr lang="de-DE">
                <a:latin typeface="Footlight MT Light" pitchFamily="18" charset="0"/>
              </a:rPr>
              <a:t>Wie übersetzt man </a:t>
            </a:r>
            <a:r>
              <a:rPr lang="de-DE" i="1">
                <a:latin typeface="Footlight MT Light" pitchFamily="18" charset="0"/>
              </a:rPr>
              <a:t>beneficium</a:t>
            </a:r>
            <a:r>
              <a:rPr lang="de-DE">
                <a:latin typeface="Footlight MT Light" pitchFamily="18" charset="0"/>
              </a:rPr>
              <a:t>?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Wahl 1159</a:t>
            </a:r>
          </a:p>
          <a:p>
            <a:r>
              <a:rPr lang="de-DE">
                <a:latin typeface="Footlight MT Light" pitchFamily="18" charset="0"/>
              </a:rPr>
              <a:t>Alexander III. (Rolando Bandinelli)</a:t>
            </a:r>
          </a:p>
          <a:p>
            <a:r>
              <a:rPr lang="de-DE">
                <a:latin typeface="Footlight MT Light" pitchFamily="18" charset="0"/>
              </a:rPr>
              <a:t>Viktor IV. (Octavian von Monticelli) 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Weitere Gegenpäpste ohne Bedeutung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935038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</a:t>
            </a:r>
            <a:r>
              <a:rPr lang="de-DE" sz="2800" i="1">
                <a:latin typeface="Footlight MT Light" pitchFamily="18" charset="0"/>
              </a:rPr>
              <a:t>Sacredotium</a:t>
            </a:r>
            <a:r>
              <a:rPr lang="de-DE" sz="2800">
                <a:latin typeface="Footlight MT Light" pitchFamily="18" charset="0"/>
              </a:rPr>
              <a:t> und </a:t>
            </a:r>
            <a:r>
              <a:rPr lang="de-DE" sz="2800" i="1">
                <a:latin typeface="Footlight MT Light" pitchFamily="18" charset="0"/>
              </a:rPr>
              <a:t>Imperium</a:t>
            </a:r>
            <a:r>
              <a:rPr lang="de-DE" sz="2800">
                <a:latin typeface="Footlight MT Light" pitchFamily="18" charset="0"/>
              </a:rPr>
              <a:t/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Das Alexandrinische Schisma</a:t>
            </a:r>
            <a:endParaRPr lang="de-DE" sz="2800" i="1">
              <a:latin typeface="Eurostile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" y="2294319"/>
            <a:ext cx="8583613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feld 1"/>
          <p:cNvSpPr txBox="1">
            <a:spLocks noChangeArrowheads="1"/>
          </p:cNvSpPr>
          <p:nvPr/>
        </p:nvSpPr>
        <p:spPr bwMode="auto">
          <a:xfrm>
            <a:off x="755576" y="6480433"/>
            <a:ext cx="741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dirty="0" err="1">
                <a:latin typeface="Footlight MT Light" pitchFamily="18" charset="0"/>
              </a:rPr>
              <a:t>Soinello</a:t>
            </a:r>
            <a:r>
              <a:rPr lang="it-IT" sz="1600" dirty="0">
                <a:latin typeface="Footlight MT Light" pitchFamily="18" charset="0"/>
              </a:rPr>
              <a:t> Aretino, </a:t>
            </a:r>
            <a:r>
              <a:rPr lang="it-IT" sz="1600" dirty="0" err="1">
                <a:latin typeface="Footlight MT Light" pitchFamily="18" charset="0"/>
              </a:rPr>
              <a:t>Fresko</a:t>
            </a:r>
            <a:r>
              <a:rPr lang="it-IT" sz="1600" dirty="0">
                <a:latin typeface="Footlight MT Light" pitchFamily="18" charset="0"/>
              </a:rPr>
              <a:t> </a:t>
            </a:r>
            <a:r>
              <a:rPr lang="it-IT" sz="1600" dirty="0" err="1">
                <a:latin typeface="Footlight MT Light" pitchFamily="18" charset="0"/>
              </a:rPr>
              <a:t>im</a:t>
            </a:r>
            <a:r>
              <a:rPr lang="it-IT" sz="1600" dirty="0">
                <a:latin typeface="Footlight MT Light" pitchFamily="18" charset="0"/>
              </a:rPr>
              <a:t> Palazzo Pubblico in Siena, 14. </a:t>
            </a:r>
            <a:r>
              <a:rPr lang="it-IT" sz="1600" dirty="0" err="1">
                <a:latin typeface="Footlight MT Light" pitchFamily="18" charset="0"/>
              </a:rPr>
              <a:t>Jh</a:t>
            </a:r>
            <a:r>
              <a:rPr lang="it-IT" sz="1600" dirty="0">
                <a:latin typeface="Footlight MT Light" pitchFamily="18" charset="0"/>
              </a:rPr>
              <a:t>.</a:t>
            </a:r>
            <a:endParaRPr lang="de-DE" sz="1600" dirty="0">
              <a:latin typeface="Footlight MT Light" pitchFamily="18" charset="0"/>
            </a:endParaRPr>
          </a:p>
          <a:p>
            <a:endParaRPr lang="de-DE" sz="1600" dirty="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23850" y="1073150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4248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>
                <a:latin typeface="Footlight MT Light" pitchFamily="18" charset="0"/>
              </a:rPr>
              <a:t>Der Friede von Venedig 1177</a:t>
            </a:r>
          </a:p>
          <a:p>
            <a:endParaRPr lang="de-DE" sz="2200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Der Friede von Konstanz 1183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EA3B1CC-1F69-433C-AB9A-E4F7FF2D309A}"/>
              </a:ext>
            </a:extLst>
          </p:cNvPr>
          <p:cNvSpPr txBox="1"/>
          <p:nvPr/>
        </p:nvSpPr>
        <p:spPr>
          <a:xfrm>
            <a:off x="5868144" y="6388100"/>
            <a:ext cx="31036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https://en.wikipedia.org/wiki/Manuel_I_Komnenos#/media/File:B_alexander_III2.jpg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</a:t>
            </a:r>
            <a:r>
              <a:rPr lang="de-DE" sz="2800" i="1">
                <a:latin typeface="Footlight MT Light" pitchFamily="18" charset="0"/>
              </a:rPr>
              <a:t>Sacredotium</a:t>
            </a:r>
            <a:r>
              <a:rPr lang="de-DE" sz="2800">
                <a:latin typeface="Footlight MT Light" pitchFamily="18" charset="0"/>
              </a:rPr>
              <a:t> und </a:t>
            </a:r>
            <a:r>
              <a:rPr lang="de-DE" sz="2800" i="1">
                <a:latin typeface="Footlight MT Light" pitchFamily="18" charset="0"/>
              </a:rPr>
              <a:t>Imperium</a:t>
            </a:r>
            <a:r>
              <a:rPr lang="de-DE" sz="2800">
                <a:latin typeface="Footlight MT Light" pitchFamily="18" charset="0"/>
              </a:rPr>
              <a:t/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Bischöfe und Könige</a:t>
            </a:r>
            <a:endParaRPr lang="de-DE" sz="2800" i="1">
              <a:latin typeface="Eurostile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0" y="1196975"/>
            <a:ext cx="90566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400">
              <a:latin typeface="Footlight MT Light" pitchFamily="18" charset="0"/>
            </a:endParaRPr>
          </a:p>
          <a:p>
            <a:r>
              <a:rPr lang="de-DE" sz="2400" i="1">
                <a:latin typeface="Footlight MT Light" pitchFamily="18" charset="0"/>
              </a:rPr>
              <a:t>Beispiel: Thomas Beckett</a:t>
            </a:r>
          </a:p>
          <a:p>
            <a:endParaRPr lang="de-DE" sz="2400" i="1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  Der Erzbischof von Canterbury und das Gerichtsprivileg des Klerus 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  Unterstützung durch Alexander III.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  Mord im Dom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  Ist König Heinrich II. schuld?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Kleine Verfassungsgeschichte der Kirche</a:t>
            </a:r>
            <a:r>
              <a:rPr lang="de-DE" sz="2800" i="1">
                <a:latin typeface="Footlight MT Light" pitchFamily="18" charset="0"/>
              </a:rPr>
              <a:t/>
            </a:r>
            <a:br>
              <a:rPr lang="de-DE" sz="2800" i="1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Die Ämterhierarchie</a:t>
            </a:r>
            <a:endParaRPr lang="de-DE" sz="2800" i="1">
              <a:latin typeface="Eurostile"/>
            </a:endParaRPr>
          </a:p>
        </p:txBody>
      </p:sp>
      <p:sp>
        <p:nvSpPr>
          <p:cNvPr id="37890" name="Rechteck 1"/>
          <p:cNvSpPr>
            <a:spLocks noChangeArrowheads="1"/>
          </p:cNvSpPr>
          <p:nvPr/>
        </p:nvSpPr>
        <p:spPr bwMode="auto">
          <a:xfrm>
            <a:off x="250825" y="1196975"/>
            <a:ext cx="4752975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Papst</a:t>
            </a:r>
          </a:p>
          <a:p>
            <a:r>
              <a:rPr lang="de-DE" sz="2400">
                <a:latin typeface="Footlight MT Light" pitchFamily="18" charset="0"/>
              </a:rPr>
              <a:t>Kardinäle 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Metropolit: Erzbischof</a:t>
            </a:r>
          </a:p>
          <a:p>
            <a:endParaRPr lang="de-DE" sz="24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Suffragan: Bischof</a:t>
            </a:r>
          </a:p>
          <a:p>
            <a:endParaRPr lang="de-DE" sz="24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Priester (Kathedralklerus, Pfarrklerus, Ordenspriester)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435600" y="1412875"/>
            <a:ext cx="4105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Weltkirche</a:t>
            </a:r>
          </a:p>
          <a:p>
            <a:endParaRPr lang="de-DE" sz="24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Kirchenprovinz</a:t>
            </a:r>
          </a:p>
          <a:p>
            <a:endParaRPr lang="de-DE" sz="24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Diözese</a:t>
            </a:r>
          </a:p>
          <a:p>
            <a:endParaRPr lang="de-DE" sz="24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Dom, Kirche, Pfarrei, Kloster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Kleine Verfassungsgeschichte der Kirche</a:t>
            </a:r>
            <a:r>
              <a:rPr lang="de-DE" sz="2800" i="1">
                <a:latin typeface="Footlight MT Light" pitchFamily="18" charset="0"/>
              </a:rPr>
              <a:t/>
            </a:r>
            <a:br>
              <a:rPr lang="de-DE" sz="2800" i="1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Kirchliche Wahlen</a:t>
            </a:r>
            <a:endParaRPr lang="de-DE" sz="2800" i="1">
              <a:latin typeface="Eurostile"/>
            </a:endParaRPr>
          </a:p>
        </p:txBody>
      </p:sp>
      <p:sp>
        <p:nvSpPr>
          <p:cNvPr id="38914" name="Textfeld 1"/>
          <p:cNvSpPr txBox="1">
            <a:spLocks noChangeArrowheads="1"/>
          </p:cNvSpPr>
          <p:nvPr/>
        </p:nvSpPr>
        <p:spPr bwMode="auto">
          <a:xfrm>
            <a:off x="1908175" y="1438275"/>
            <a:ext cx="51847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latin typeface="Footlight MT Light" pitchFamily="18" charset="0"/>
              </a:rPr>
              <a:t>Ideal</a:t>
            </a:r>
          </a:p>
          <a:p>
            <a:pPr algn="ctr"/>
            <a:r>
              <a:rPr lang="de-DE" sz="2000">
                <a:latin typeface="Footlight MT Light" pitchFamily="18" charset="0"/>
              </a:rPr>
              <a:t>Papst Leo I.: </a:t>
            </a:r>
          </a:p>
          <a:p>
            <a:pPr algn="ctr"/>
            <a:r>
              <a:rPr lang="de-DE" sz="2000">
                <a:latin typeface="Footlight MT Light" pitchFamily="18" charset="0"/>
              </a:rPr>
              <a:t>Wer alle regiert, soll von allen gewählt werden</a:t>
            </a:r>
          </a:p>
          <a:p>
            <a:pPr algn="ctr"/>
            <a:endParaRPr lang="de-DE" sz="2400">
              <a:latin typeface="Footlight MT Light" pitchFamily="18" charset="0"/>
            </a:endParaRPr>
          </a:p>
          <a:p>
            <a:pPr algn="ctr"/>
            <a:r>
              <a:rPr lang="de-DE" sz="2400">
                <a:latin typeface="Footlight MT Light" pitchFamily="18" charset="0"/>
              </a:rPr>
              <a:t>Mehrheiten</a:t>
            </a:r>
          </a:p>
          <a:p>
            <a:pPr algn="ctr"/>
            <a:r>
              <a:rPr lang="de-DE" sz="2000">
                <a:latin typeface="Footlight MT Light" pitchFamily="18" charset="0"/>
              </a:rPr>
              <a:t>Einstimmigkeit oder Mehrheitsprinzip</a:t>
            </a:r>
          </a:p>
          <a:p>
            <a:pPr algn="ctr"/>
            <a:r>
              <a:rPr lang="de-DE" sz="2000" i="1">
                <a:latin typeface="Footlight MT Light" pitchFamily="18" charset="0"/>
              </a:rPr>
              <a:t>maior pars</a:t>
            </a:r>
            <a:r>
              <a:rPr lang="de-DE" sz="2000">
                <a:latin typeface="Footlight MT Light" pitchFamily="18" charset="0"/>
              </a:rPr>
              <a:t> oder </a:t>
            </a:r>
            <a:r>
              <a:rPr lang="de-DE" sz="2000" i="1">
                <a:latin typeface="Footlight MT Light" pitchFamily="18" charset="0"/>
              </a:rPr>
              <a:t>sanior pars</a:t>
            </a:r>
          </a:p>
          <a:p>
            <a:pPr algn="ctr"/>
            <a:r>
              <a:rPr lang="de-DE" sz="2000">
                <a:latin typeface="Footlight MT Light" pitchFamily="18" charset="0"/>
              </a:rPr>
              <a:t>Losverfahren?</a:t>
            </a:r>
          </a:p>
          <a:p>
            <a:pPr algn="ctr"/>
            <a:endParaRPr lang="de-DE" sz="2000">
              <a:latin typeface="Footlight MT Light" pitchFamily="18" charset="0"/>
            </a:endParaRPr>
          </a:p>
          <a:p>
            <a:pPr algn="ctr"/>
            <a:r>
              <a:rPr lang="de-DE" sz="2400">
                <a:latin typeface="Footlight MT Light" pitchFamily="18" charset="0"/>
              </a:rPr>
              <a:t>Stimmverfahren</a:t>
            </a:r>
          </a:p>
          <a:p>
            <a:pPr algn="ctr"/>
            <a:r>
              <a:rPr lang="de-DE" sz="2000" i="1">
                <a:latin typeface="Footlight MT Light" pitchFamily="18" charset="0"/>
              </a:rPr>
              <a:t>Per inspirationem</a:t>
            </a:r>
          </a:p>
          <a:p>
            <a:pPr algn="ctr"/>
            <a:r>
              <a:rPr lang="de-DE" sz="2000" i="1">
                <a:latin typeface="Footlight MT Light" pitchFamily="18" charset="0"/>
              </a:rPr>
              <a:t>Per compromissum</a:t>
            </a:r>
          </a:p>
          <a:p>
            <a:pPr algn="ctr"/>
            <a:r>
              <a:rPr lang="de-DE" sz="2000" i="1">
                <a:latin typeface="Footlight MT Light" pitchFamily="18" charset="0"/>
              </a:rPr>
              <a:t>Per scrutinum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Kleine Verfassungsgeschichte der Kirche</a:t>
            </a:r>
            <a:r>
              <a:rPr lang="de-DE" sz="2800" i="1">
                <a:latin typeface="Footlight MT Light" pitchFamily="18" charset="0"/>
              </a:rPr>
              <a:t/>
            </a:r>
            <a:br>
              <a:rPr lang="de-DE" sz="2800" i="1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Kirchliche Wahlen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- Probleme: Simonie und Zwiespalt -</a:t>
            </a:r>
            <a:endParaRPr lang="de-DE" sz="2800" i="1">
              <a:latin typeface="Eurostile"/>
            </a:endParaRPr>
          </a:p>
        </p:txBody>
      </p:sp>
      <p:pic>
        <p:nvPicPr>
          <p:cNvPr id="39938" name="Picture 3" descr="C:\Users\admin\Downloads\Fall_des_Simon_Mag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312863"/>
            <a:ext cx="607218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feld 1"/>
          <p:cNvSpPr txBox="1">
            <a:spLocks noChangeArrowheads="1"/>
          </p:cNvSpPr>
          <p:nvPr/>
        </p:nvSpPr>
        <p:spPr bwMode="auto">
          <a:xfrm>
            <a:off x="1908175" y="6302375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Fall des Simon Magus, Hildesheim, 1170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277EDFE8-29F5-4C4E-B80E-7522A1C37AB6}"/>
              </a:ext>
            </a:extLst>
          </p:cNvPr>
          <p:cNvSpPr txBox="1"/>
          <p:nvPr/>
        </p:nvSpPr>
        <p:spPr>
          <a:xfrm>
            <a:off x="4378944" y="6210042"/>
            <a:ext cx="24961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https://commons.wikimedia.org/wiki/File:Fall_des_Simon_Magus.gif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Kleine Verfassungsgeschichte der Kirche</a:t>
            </a:r>
            <a:r>
              <a:rPr lang="de-DE" sz="2800" i="1">
                <a:latin typeface="Footlight MT Light" pitchFamily="18" charset="0"/>
              </a:rPr>
              <a:t/>
            </a:r>
            <a:br>
              <a:rPr lang="de-DE" sz="2800" i="1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Kirchliche Wahlen</a:t>
            </a:r>
            <a:endParaRPr lang="de-DE" sz="2800" i="1">
              <a:latin typeface="Eurostile"/>
            </a:endParaRPr>
          </a:p>
        </p:txBody>
      </p:sp>
      <p:sp>
        <p:nvSpPr>
          <p:cNvPr id="40962" name="Textfeld 1"/>
          <p:cNvSpPr txBox="1">
            <a:spLocks noChangeArrowheads="1"/>
          </p:cNvSpPr>
          <p:nvPr/>
        </p:nvSpPr>
        <p:spPr bwMode="auto">
          <a:xfrm>
            <a:off x="611188" y="1531938"/>
            <a:ext cx="79216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Der Grundsatz: </a:t>
            </a:r>
            <a:r>
              <a:rPr lang="de-DE" sz="2400" i="1">
                <a:latin typeface="Footlight MT Light" pitchFamily="18" charset="0"/>
              </a:rPr>
              <a:t>Quod omnes tangit ab omnibus approbetur</a:t>
            </a:r>
          </a:p>
          <a:p>
            <a:endParaRPr lang="de-DE" sz="2400" i="1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Der Ursprung: Klerus und Volk</a:t>
            </a:r>
          </a:p>
          <a:p>
            <a:endParaRPr lang="de-DE" sz="24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Die Entwicklung: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   Domkapitel wählt Bischof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   Kardinalskollegium wählt Papst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   Konvent wählt Abt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Bildschirmpräsentation (4:3)</PresentationFormat>
  <Paragraphs>204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Sacredotium und Imperium 1.) Kaiser und Papst</vt:lpstr>
      <vt:lpstr>I.) Sacredotium und Imperium 2.) Das Alexandrinische Schisma</vt:lpstr>
      <vt:lpstr>I.) Sacredotium und Imperium 2.) Das Alexandrinische Schisma</vt:lpstr>
      <vt:lpstr>I.) Sacredotium und Imperium 3.) Bischöfe und Könige</vt:lpstr>
      <vt:lpstr>II.) Kleine Verfassungsgeschichte der Kirche 1.) Die Ämterhierarchie</vt:lpstr>
      <vt:lpstr>II.) Kleine Verfassungsgeschichte der Kirche 2.) Kirchliche Wahlen</vt:lpstr>
      <vt:lpstr>II.) Kleine Verfassungsgeschichte der Kirche 2.) Kirchliche Wahlen - Probleme: Simonie und Zwiespalt -</vt:lpstr>
      <vt:lpstr>II.) Kleine Verfassungsgeschichte der Kirche 2.) Kirchliche Wahlen</vt:lpstr>
      <vt:lpstr>II.) Kleine Verfassungsgeschichte der Kirche 3.) Die Papstwahl</vt:lpstr>
      <vt:lpstr>III.) Beherrscher des Abendlandes: Innozenz III. 1.) Biographisches</vt:lpstr>
      <vt:lpstr>III.) Beherrscher des Abendlandes: Innozenz III. 2.) Auf dem Höhepunkt</vt:lpstr>
      <vt:lpstr>III.) Beherrscher des Abendlandes: Innozenz III. 3.) Lateranum IV.</vt:lpstr>
      <vt:lpstr>III.) Beherrscher des Abendlandes: Innozenz III. 4.) Misserfolge: Albigenserkreuzzug u. der 4. Kreuzzug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414</cp:revision>
  <cp:lastPrinted>2018-12-10T19:10:28Z</cp:lastPrinted>
  <dcterms:created xsi:type="dcterms:W3CDTF">2017-04-18T11:03:37Z</dcterms:created>
  <dcterms:modified xsi:type="dcterms:W3CDTF">2021-03-14T22:55:53Z</dcterms:modified>
</cp:coreProperties>
</file>