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760" r:id="rId3"/>
    <p:sldId id="742" r:id="rId4"/>
    <p:sldId id="761" r:id="rId5"/>
    <p:sldId id="746" r:id="rId6"/>
    <p:sldId id="770" r:id="rId7"/>
    <p:sldId id="762" r:id="rId8"/>
    <p:sldId id="754" r:id="rId9"/>
    <p:sldId id="750" r:id="rId10"/>
    <p:sldId id="751" r:id="rId11"/>
    <p:sldId id="763" r:id="rId12"/>
    <p:sldId id="765" r:id="rId13"/>
    <p:sldId id="752" r:id="rId14"/>
    <p:sldId id="764" r:id="rId15"/>
    <p:sldId id="753" r:id="rId16"/>
    <p:sldId id="772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 autoAdjust="0"/>
    <p:restoredTop sz="95261" autoAdjust="0"/>
  </p:normalViewPr>
  <p:slideViewPr>
    <p:cSldViewPr>
      <p:cViewPr varScale="1">
        <p:scale>
          <a:sx n="85" d="100"/>
          <a:sy n="85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3A6238-3424-415F-BC0D-BDC91BCAED71}" type="datetimeFigureOut">
              <a:rPr lang="de-DE"/>
              <a:pPr>
                <a:defRPr/>
              </a:pPr>
              <a:t>13.03.2021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DE2C36-F731-484F-ABBE-E8EE20E5BA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040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DE2C36-F731-484F-ABBE-E8EE20E5BA4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83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ECFE-0D3C-40A1-8B5C-10A7CB071918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953C-3C0A-4BB2-9F75-6ED2C42800E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DC44-BAC2-4467-8229-70F58E413007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47D3-E665-4575-995B-3C4F4620EE9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DA6B-92CC-4CF6-8F02-E3517ACE0645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BD75-7E00-4282-A7FB-2D04B74CC9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52A6-1F35-4E2C-944B-175ED802604F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BDA7-6108-457D-9852-8C7DF179AA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D1632-AF3A-40E0-9C5E-339CEEEEBC10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6086-9145-4397-A081-3A1DD321CB1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222C-6EAF-4B8B-8F0D-42F6DEC18DDD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9541-4007-4AAC-80CB-1A28F195EE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36DF3-FE5D-43A6-87EB-1C6806A81C88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9DB4-5CA9-4ABD-AE86-7527DFAA4ED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BF7B-70EC-4E52-ABD6-EC8C285A4DC5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0B5A-716A-4529-B694-477FAC59F4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8222-ED10-4CD6-849B-A17E7216174A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1041-21C2-48FC-8DE1-DDAB084DA0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DF72-A7F8-4097-9240-ECD5338D1057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CBF7-41D3-4996-8CD2-A0C4E0470F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1FED-55EF-4988-B467-31332B98F0D1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09C1-5873-42F7-960A-FD61E9A95A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2E0C69-BF09-4AE0-998D-FDACEAFE3315}" type="datetimeFigureOut">
              <a:rPr lang="de-DE"/>
              <a:pPr>
                <a:defRPr/>
              </a:pPr>
              <a:t>13.03.2021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F203D4-1FEB-46D4-91F1-43DF86AAE4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950" y="332656"/>
            <a:ext cx="8928100" cy="1223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6000" b="1" u="sng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Europa im Mittelalter</a:t>
            </a:r>
            <a:r>
              <a:rPr lang="de-DE" sz="60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/>
            </a:r>
            <a:br>
              <a:rPr lang="de-DE" sz="60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</a:br>
            <a:r>
              <a:rPr lang="de-DE" sz="24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Grundzüge der mittelalterlichen Geschichte vom vorläufigen Ende des weströmischen Kaisertums 476 bis zur Entdeckung Amerikas 1492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88" y="6285880"/>
            <a:ext cx="7921625" cy="671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04A] 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Die späteren Karolinger </a:t>
            </a:r>
            <a:endParaRPr lang="de-DE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772816"/>
            <a:ext cx="3451225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2301186" y="6093876"/>
            <a:ext cx="45416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/>
              <a:t>http://www.urbs-mediaevalis.de/media/08_Historienrahmen/Tabellengrafiken/Karl_III_gross.png</a:t>
            </a:r>
            <a:endParaRPr lang="de-DE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Der Zerfall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Verdun 843</a:t>
            </a:r>
            <a:endParaRPr lang="de-DE" sz="2800">
              <a:latin typeface="Eurostile"/>
            </a:endParaRPr>
          </a:p>
        </p:txBody>
      </p:sp>
      <p:sp>
        <p:nvSpPr>
          <p:cNvPr id="45058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Die Straßburger Eide 842</a:t>
            </a:r>
          </a:p>
          <a:p>
            <a:pPr marL="0" indent="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de-DE" sz="2400" b="1">
                <a:latin typeface="Footlight MT Light" pitchFamily="18" charset="0"/>
              </a:rPr>
              <a:t>Karl d. Kahle </a:t>
            </a:r>
            <a:r>
              <a:rPr lang="de-DE" sz="2400">
                <a:latin typeface="Footlight MT Light" pitchFamily="18" charset="0"/>
              </a:rPr>
              <a:t>(West) und</a:t>
            </a:r>
          </a:p>
          <a:p>
            <a:pPr marL="0" indent="0">
              <a:buFont typeface="Arial" charset="0"/>
              <a:buNone/>
            </a:pPr>
            <a:r>
              <a:rPr lang="de-DE" sz="2400" b="1">
                <a:latin typeface="Footlight MT Light" pitchFamily="18" charset="0"/>
              </a:rPr>
              <a:t>Ludwig d. Deutsche</a:t>
            </a:r>
            <a:r>
              <a:rPr lang="de-DE" sz="2400">
                <a:latin typeface="Footlight MT Light" pitchFamily="18" charset="0"/>
              </a:rPr>
              <a:t> (Ost) </a:t>
            </a:r>
          </a:p>
          <a:p>
            <a:pPr marL="0" indent="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verbünden sich gegen </a:t>
            </a:r>
          </a:p>
          <a:p>
            <a:pPr marL="0" indent="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Kaiser Lothar I. (Mittelreich)</a:t>
            </a:r>
          </a:p>
          <a:p>
            <a:pPr marL="0" indent="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Eidesformel in altdeutscher </a:t>
            </a:r>
          </a:p>
          <a:p>
            <a:pPr marL="0" indent="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bzw. altfranzösischer </a:t>
            </a:r>
          </a:p>
          <a:p>
            <a:pPr marL="0" indent="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Sprache</a:t>
            </a:r>
          </a:p>
        </p:txBody>
      </p:sp>
      <p:pic>
        <p:nvPicPr>
          <p:cNvPr id="45059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8938" y="1773238"/>
            <a:ext cx="447675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85143F51-2D65-4E62-BE5C-7F47CB22C12A}"/>
              </a:ext>
            </a:extLst>
          </p:cNvPr>
          <p:cNvSpPr txBox="1"/>
          <p:nvPr/>
        </p:nvSpPr>
        <p:spPr>
          <a:xfrm>
            <a:off x="5724128" y="6206868"/>
            <a:ext cx="304282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https://commons.wikimedia.org/wiki/File:Sacramenta_Argentariae_(pars_brevis).jpg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804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Der Zerfall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Verdun 843</a:t>
            </a:r>
            <a:endParaRPr lang="de-DE" sz="2800">
              <a:latin typeface="Eurostile"/>
            </a:endParaRPr>
          </a:p>
        </p:txBody>
      </p:sp>
      <p:pic>
        <p:nvPicPr>
          <p:cNvPr id="46082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1111250"/>
            <a:ext cx="7559675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62168860-AE03-4F2C-8994-4AE50AEE8096}"/>
              </a:ext>
            </a:extLst>
          </p:cNvPr>
          <p:cNvSpPr txBox="1"/>
          <p:nvPr/>
        </p:nvSpPr>
        <p:spPr>
          <a:xfrm>
            <a:off x="6156176" y="6673334"/>
            <a:ext cx="23631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https://commons.wikimedia.org/wiki/File:Treaty_of_Verdun.svg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Der Zerfall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Verdun 843</a:t>
            </a:r>
            <a:endParaRPr lang="de-DE" sz="2800">
              <a:latin typeface="Eurostile"/>
            </a:endParaRPr>
          </a:p>
        </p:txBody>
      </p:sp>
      <p:sp>
        <p:nvSpPr>
          <p:cNvPr id="4813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de-DE">
                <a:latin typeface="Footlight MT Light" pitchFamily="18" charset="0"/>
              </a:rPr>
              <a:t>Das Schicksal des Mittelreiches</a:t>
            </a:r>
          </a:p>
        </p:txBody>
      </p:sp>
      <p:pic>
        <p:nvPicPr>
          <p:cNvPr id="48131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403475"/>
            <a:ext cx="3946525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53D703D-3BFC-4A4F-BB5F-D344BB399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03475"/>
            <a:ext cx="3600400" cy="3600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399214E0-D341-4629-A3ED-6891194CADAD}"/>
              </a:ext>
            </a:extLst>
          </p:cNvPr>
          <p:cNvSpPr txBox="1"/>
          <p:nvPr/>
        </p:nvSpPr>
        <p:spPr>
          <a:xfrm>
            <a:off x="1979712" y="5941497"/>
            <a:ext cx="25074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https://commons.wikimedia.org/wiki/File:Vertrag_von_Meerssen.svg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21670E61-7D7C-4203-A275-3BE051879C4B}"/>
              </a:ext>
            </a:extLst>
          </p:cNvPr>
          <p:cNvSpPr txBox="1"/>
          <p:nvPr/>
        </p:nvSpPr>
        <p:spPr>
          <a:xfrm>
            <a:off x="5256801" y="6110606"/>
            <a:ext cx="3801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/>
              <a:t>www.deuframat.de/index9f9c.html?eID=tx_cms_showpic&amp;file=fileadmin%2F_migrated%2Fpics%2Fverdun_gr.jpg&amp;md5=31f287093786ec7ce0455e6116bb9b9783fb07d7&amp;parameters[0]=YTo0OntzOjU6IndpZHRoIjtzOjQ6IjgwMG0iO3M6NjoiaGVpZ2h0IjtzOjQ6IjYw&amp;parameters[1]=MG0iO3M6NzoiYm9keVRhZyI7czo0MToiPGJvZHkgc3R5bGU9Im1hcmdpbjowOyBi&amp;parameters[2]=YWNrZ3JvdW5kOiNmZmY7Ij4iO3M6NDoid3JhcCI7czozNzoiPGEgaHJlZj0iamF2&amp;parameters[3]=YXNjcmlwdDpjbG9zZSgpOyI%2BIHwgPC9hPiI7fQ%3D%3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804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Der Zerfall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Dekadenz der Karolinger: 887/888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6863" y="1370013"/>
            <a:ext cx="85693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C362692-299A-48F7-8CEB-3A0E88582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980728"/>
            <a:ext cx="8451850" cy="556798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0D49627D-BFE0-4378-869A-FA6176F88E4C}"/>
              </a:ext>
            </a:extLst>
          </p:cNvPr>
          <p:cNvSpPr txBox="1"/>
          <p:nvPr/>
        </p:nvSpPr>
        <p:spPr>
          <a:xfrm>
            <a:off x="6716808" y="6456376"/>
            <a:ext cx="21691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http://www.kleio.org/site/assets/files/8076/karolinger_3.jpg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804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Der Zerfall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Dekadenz der Karolinger: 887/888</a:t>
            </a:r>
            <a:endParaRPr lang="de-DE" sz="2800">
              <a:latin typeface="Eurostile"/>
            </a:endParaRPr>
          </a:p>
        </p:txBody>
      </p:sp>
      <p:sp>
        <p:nvSpPr>
          <p:cNvPr id="51203" name="Textfeld 6"/>
          <p:cNvSpPr txBox="1">
            <a:spLocks noChangeArrowheads="1"/>
          </p:cNvSpPr>
          <p:nvPr/>
        </p:nvSpPr>
        <p:spPr bwMode="auto">
          <a:xfrm>
            <a:off x="2016125" y="6034088"/>
            <a:ext cx="51117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dirty="0"/>
              <a:t>Frankenreich um 888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3F10564-D139-491B-88CC-048AD3990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8" y="1158984"/>
            <a:ext cx="5111750" cy="436972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E1CAB2E7-5C77-44C5-950E-32645332C078}"/>
              </a:ext>
            </a:extLst>
          </p:cNvPr>
          <p:cNvSpPr txBox="1"/>
          <p:nvPr/>
        </p:nvSpPr>
        <p:spPr>
          <a:xfrm>
            <a:off x="5004048" y="5504398"/>
            <a:ext cx="22509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http://www.figuren.miniatures.de/geschichte/frankenreich.jpg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804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Die Geburt zweier Nationen?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6863" y="1370013"/>
            <a:ext cx="8569325" cy="3386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Vertrag von Bonn 921</a:t>
            </a:r>
          </a:p>
          <a:p>
            <a:pPr>
              <a:defRPr/>
            </a:pPr>
            <a:endParaRPr lang="de-DE" sz="2800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Ende der ostfränkischen Karolinger</a:t>
            </a:r>
          </a:p>
          <a:p>
            <a:pPr>
              <a:defRPr/>
            </a:pPr>
            <a:endParaRPr lang="de-DE" sz="2800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Karolinger und </a:t>
            </a:r>
            <a:r>
              <a:rPr lang="de-DE" sz="2800" dirty="0" err="1">
                <a:solidFill>
                  <a:prstClr val="black"/>
                </a:solidFill>
                <a:latin typeface="Footlight MT Light" panose="0204060206030A020304" pitchFamily="18" charset="0"/>
              </a:rPr>
              <a:t>Robertiner</a:t>
            </a: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 (West)</a:t>
            </a:r>
          </a:p>
          <a:p>
            <a:pPr>
              <a:defRPr/>
            </a:pPr>
            <a:endParaRPr lang="de-DE" sz="2800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solidFill>
                  <a:prstClr val="black"/>
                </a:solidFill>
                <a:latin typeface="Footlight MT Light" panose="0204060206030A020304" pitchFamily="18" charset="0"/>
              </a:rPr>
              <a:t>Und dann war da noch…: Italien und Burgund</a:t>
            </a:r>
          </a:p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804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Bildnachweise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6863" y="1370013"/>
            <a:ext cx="8569325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100" b="1" dirty="0" smtClean="0">
                <a:solidFill>
                  <a:prstClr val="black"/>
                </a:solidFill>
                <a:latin typeface="Footlight MT Light" panose="0204060206030A020304" pitchFamily="18" charset="0"/>
              </a:rPr>
              <a:t>VL </a:t>
            </a:r>
            <a:r>
              <a:rPr lang="de-DE" sz="1100" b="1" dirty="0">
                <a:solidFill>
                  <a:prstClr val="black"/>
                </a:solidFill>
                <a:latin typeface="Footlight MT Light" panose="0204060206030A020304" pitchFamily="18" charset="0"/>
              </a:rPr>
              <a:t>4b: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http://www.urbs-mediaevalis.de/media/08_Historienrahmen/Tabellengrafiken/Karl_III_gross.png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https://commons.wikimedia.org/wiki/File:Frankish_Empire_481_to_814-de.svg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https://commons.wikimedia.org/wiki/File:Karl_den_store_krons_av_leo_III.jpg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http://home.eckerd.edu/%7Eoberhot/flouisphis.htm?epik=dj0yJnU9cDg3RUc2Umg2QjZjREpUZ1FyTGpURkdyWU9GR0dKQUYmcD0wJm49SGtsU3RYclV6Q2ItWlNZZFg5U1otdyZ0PUFBQUFBR0FUekZV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http://home.eckerd.edu/%7Eoberhot/flouisphis.htm?epik=dj0yJnU9cDg3RUc2Umg2QjZjREpUZ1FyTGpURkdyWU9GR0dKQUYmcD0wJm49SGtsU3RYclV6Q2ItWlNZZFg5U1otdyZ0PUFBQUFBR0FUekZV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http://www.kleio.org/site/assets/files/8076/karolinger_3.jpg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https://commons.wikimedia.org/wiki/File:%D0%9A%D0%B0%D1%80%D0%BB_%D0%9B%D1%8B%D1%81%D1%8B%D0%B9.jpg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https://de.wikipedia.org/wiki/Datei:Ludwik_I_Pobo%C5%BCny.jpg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: https://commons.wikimedia.org/wiki/File:Sacramenta_Argentariae_(pars_brevis).jpg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https://commons.wikimedia.org/wiki/File:Treaty_of_Verdun.svg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https://commons.wikimedia.org/wiki/File:Vertrag_von_Meerssen.svg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www.deuframat.de/index9f9c.html?eID=tx_cms_showpic&amp;file=fileadmin%2F_migrated%2Fpics%2Fverdun_gr.jpg&amp;md5=31f287093786ec7ce0455e6116bb9b9783fb07d7&amp;parameters[0]=YTo0OntzOjU6IndpZHRoIjtzOjQ6IjgwMG0iO3M6NjoiaGVpZ2h0IjtzOjQ6IjYw&amp;parameters[1]=MG0iO3M6NzoiYm9keVRhZyI7czo0MToiPGJvZHkgc3R5bGU9Im1hcmdpbjowOyBi&amp;parameters[2]=YWNrZ3JvdW5kOiNmZmY7Ij4iO3M6NDoid3JhcCI7czozNzoiPGEgaHJlZj0iamF2&amp;parameters[3]=YXNjcmlwdDpjbG9zZSgpOyI%2BIHwgPC9hPiI7fQ%3D%3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http://www.kleio.org/site/assets/files/8076/karolinger_3.jpg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100" dirty="0">
                <a:solidFill>
                  <a:prstClr val="black"/>
                </a:solidFill>
                <a:latin typeface="Footlight MT Light" panose="0204060206030A020304" pitchFamily="18" charset="0"/>
              </a:rPr>
              <a:t>http://www.figuren.miniatures.de/geschichte/frankenreich.jpg</a:t>
            </a:r>
          </a:p>
        </p:txBody>
      </p:sp>
    </p:spTree>
    <p:extLst>
      <p:ext uri="{BB962C8B-B14F-4D97-AF65-F5344CB8AC3E}">
        <p14:creationId xmlns:p14="http://schemas.microsoft.com/office/powerpoint/2010/main" val="303426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Das Kaisertum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Das Frankenreich um 800</a:t>
            </a:r>
            <a:endParaRPr lang="de-DE" sz="2800">
              <a:latin typeface="Eurostile"/>
            </a:endParaRPr>
          </a:p>
        </p:txBody>
      </p:sp>
      <p:pic>
        <p:nvPicPr>
          <p:cNvPr id="34818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123950"/>
            <a:ext cx="7991475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5DBC3343-C3FA-4FC3-985E-A712B4AFD570}"/>
              </a:ext>
            </a:extLst>
          </p:cNvPr>
          <p:cNvSpPr txBox="1"/>
          <p:nvPr/>
        </p:nvSpPr>
        <p:spPr>
          <a:xfrm>
            <a:off x="5779160" y="6683117"/>
            <a:ext cx="28536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https://commons.wikimedia.org/wiki/File:Frankish_Empire_481_to_814-de.svg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Das Kaisertum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Das Frankenreich um 800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450" y="1370013"/>
            <a:ext cx="8569325" cy="3446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de-DE" sz="2800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Karolingische Renaissance</a:t>
            </a:r>
          </a:p>
          <a:p>
            <a:pPr marL="457200" indent="-457200">
              <a:buFont typeface="Arial" charset="0"/>
              <a:buNone/>
            </a:pPr>
            <a:endParaRPr lang="de-DE" sz="2800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>
              <a:buFontTx/>
              <a:buChar char="-"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Reformen zur Vereinheitlichung </a:t>
            </a:r>
          </a:p>
          <a:p>
            <a:pPr marL="457200" indent="-457200"/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     </a:t>
            </a:r>
            <a:r>
              <a:rPr lang="de-DE" sz="2400">
                <a:solidFill>
                  <a:srgbClr val="000000"/>
                </a:solidFill>
                <a:latin typeface="Footlight MT Light" pitchFamily="18" charset="0"/>
              </a:rPr>
              <a:t>(Münzreform, Maße, Gewichte, Grafschaftsverfassung)</a:t>
            </a:r>
          </a:p>
          <a:p>
            <a:pPr marL="457200" indent="-457200"/>
            <a:endParaRPr lang="de-DE" sz="2800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>
              <a:buFontTx/>
              <a:buChar char="-"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Bildungsreform</a:t>
            </a:r>
          </a:p>
          <a:p>
            <a:pPr marL="457200" indent="-457200"/>
            <a:r>
              <a:rPr lang="de-DE" sz="2400">
                <a:solidFill>
                  <a:srgbClr val="000000"/>
                </a:solidFill>
                <a:latin typeface="Footlight MT Light" pitchFamily="18" charset="0"/>
              </a:rPr>
              <a:t>      (Hofschule, Alkuin, </a:t>
            </a:r>
            <a:r>
              <a:rPr lang="de-DE" sz="2400" i="1">
                <a:solidFill>
                  <a:srgbClr val="000000"/>
                </a:solidFill>
                <a:latin typeface="Footlight MT Light" pitchFamily="18" charset="0"/>
              </a:rPr>
              <a:t>epistola de litteris colendis</a:t>
            </a:r>
            <a:r>
              <a:rPr lang="de-DE" sz="2400">
                <a:solidFill>
                  <a:srgbClr val="000000"/>
                </a:solidFill>
                <a:latin typeface="Footlight MT Light" pitchFamily="18" charset="0"/>
              </a:rPr>
              <a:t>, Kopiertätigkeit)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Das Kaisertum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Die Krönung in Rom</a:t>
            </a:r>
            <a:endParaRPr lang="de-DE" sz="2800">
              <a:latin typeface="Eurostile"/>
            </a:endParaRPr>
          </a:p>
        </p:txBody>
      </p:sp>
      <p:sp>
        <p:nvSpPr>
          <p:cNvPr id="37891" name="Textfeld 5"/>
          <p:cNvSpPr txBox="1">
            <a:spLocks noChangeArrowheads="1"/>
          </p:cNvSpPr>
          <p:nvPr/>
        </p:nvSpPr>
        <p:spPr bwMode="auto">
          <a:xfrm rot="10800000" flipV="1">
            <a:off x="4647530" y="5738142"/>
            <a:ext cx="432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>
                <a:latin typeface="Footlight MT Light" pitchFamily="18" charset="0"/>
              </a:rPr>
              <a:t>Illustration aus dem 14. Jahrhundert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4105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400">
                <a:solidFill>
                  <a:srgbClr val="000000"/>
                </a:solidFill>
                <a:latin typeface="Footlight MT Light" pitchFamily="18" charset="0"/>
              </a:rPr>
              <a:t>Leo III. (Papst 795 – 816)</a:t>
            </a:r>
          </a:p>
          <a:p>
            <a:endParaRPr lang="de-DE" sz="2400">
              <a:solidFill>
                <a:srgbClr val="000000"/>
              </a:solidFill>
              <a:latin typeface="Footlight MT Light" pitchFamily="18" charset="0"/>
            </a:endParaRPr>
          </a:p>
          <a:p>
            <a:r>
              <a:rPr lang="de-DE" sz="2400">
                <a:solidFill>
                  <a:srgbClr val="000000"/>
                </a:solidFill>
                <a:latin typeface="Footlight MT Light" pitchFamily="18" charset="0"/>
              </a:rPr>
              <a:t>Krönung am 25. Dez. 800</a:t>
            </a:r>
          </a:p>
          <a:p>
            <a:endParaRPr lang="de-DE" sz="2400">
              <a:latin typeface="Footlight MT Light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097C7A42-036F-4D7D-9E39-0CE632276189}"/>
              </a:ext>
            </a:extLst>
          </p:cNvPr>
          <p:cNvSpPr txBox="1"/>
          <p:nvPr/>
        </p:nvSpPr>
        <p:spPr>
          <a:xfrm>
            <a:off x="6156176" y="5541837"/>
            <a:ext cx="28232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https://commons.wikimedia.org/wiki/File:Karl_den_store_krons_av_leo_III.jpg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8492B305-4C44-4522-BC0E-A606CCFAA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24" y="1293067"/>
            <a:ext cx="4165351" cy="42833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370013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Das Kaisertum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Römischer Kaiser, Fränkischer Kaiser, Christlicher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Kaiser?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450" y="2133600"/>
            <a:ext cx="8569325" cy="164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DE" sz="2800" i="1">
                <a:solidFill>
                  <a:srgbClr val="000000"/>
                </a:solidFill>
                <a:latin typeface="Footlight MT Light" pitchFamily="18" charset="0"/>
              </a:rPr>
              <a:t>Imperator</a:t>
            </a: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, … aber nicht </a:t>
            </a:r>
            <a:r>
              <a:rPr lang="de-DE" sz="2800" i="1">
                <a:solidFill>
                  <a:srgbClr val="000000"/>
                </a:solidFill>
                <a:latin typeface="Footlight MT Light" pitchFamily="18" charset="0"/>
              </a:rPr>
              <a:t>Romanorum</a:t>
            </a:r>
          </a:p>
          <a:p>
            <a:pPr marL="457200" indent="-457200">
              <a:buFont typeface="Arial" charset="0"/>
              <a:buChar char="•"/>
            </a:pPr>
            <a:endParaRPr lang="de-DE" sz="2800" i="1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Das Zweikaiserproblem</a:t>
            </a:r>
          </a:p>
          <a:p>
            <a:pPr marL="457200" indent="-457200"/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370013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Das Kaisertum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Römischer Kaiser, Fränkischer Kaiser, Christlicher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Kaiser?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450" y="1628775"/>
            <a:ext cx="8569325" cy="3355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de-DE" sz="2800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Christliche Verantwortung</a:t>
            </a:r>
          </a:p>
          <a:p>
            <a:pPr marL="457200" indent="-457200">
              <a:buFont typeface="Arial" charset="0"/>
              <a:buChar char="•"/>
            </a:pPr>
            <a:endParaRPr lang="de-DE" sz="2800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Verantwortung für Klerikerbildung und Moral</a:t>
            </a:r>
          </a:p>
          <a:p>
            <a:pPr marL="457200" indent="-457200">
              <a:buFont typeface="Arial" charset="0"/>
              <a:buChar char="•"/>
            </a:pPr>
            <a:endParaRPr lang="de-DE" sz="2800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de-DE" sz="2800" i="1">
                <a:solidFill>
                  <a:srgbClr val="000000"/>
                </a:solidFill>
                <a:latin typeface="Footlight MT Light" pitchFamily="18" charset="0"/>
              </a:rPr>
              <a:t>Admonitio generalis</a:t>
            </a: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 (789): richtiger Glaube und richtige Liturgie als kaiserliche Aufgabe</a:t>
            </a:r>
          </a:p>
          <a:p>
            <a:pPr marL="457200" indent="-457200"/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804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Der Zerfall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Teilungspläne Karls d. Gr. und Ludwigs d. Frommen</a:t>
            </a:r>
            <a:endParaRPr lang="de-DE" sz="2800">
              <a:latin typeface="Eurostile"/>
            </a:endParaRPr>
          </a:p>
        </p:txBody>
      </p:sp>
      <p:pic>
        <p:nvPicPr>
          <p:cNvPr id="41986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42164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2150" y="1196976"/>
            <a:ext cx="4216400" cy="444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51520" y="5788025"/>
            <a:ext cx="959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800" dirty="0" err="1">
                <a:latin typeface="Footlight MT Light" pitchFamily="18" charset="0"/>
              </a:rPr>
              <a:t>Divisio</a:t>
            </a:r>
            <a:r>
              <a:rPr lang="de-DE" sz="2800" dirty="0">
                <a:latin typeface="Footlight MT Light" pitchFamily="18" charset="0"/>
              </a:rPr>
              <a:t> </a:t>
            </a:r>
            <a:r>
              <a:rPr lang="de-DE" sz="2800" dirty="0" err="1">
                <a:latin typeface="Footlight MT Light" pitchFamily="18" charset="0"/>
              </a:rPr>
              <a:t>regnorum</a:t>
            </a:r>
            <a:r>
              <a:rPr lang="de-DE" sz="2800" dirty="0">
                <a:latin typeface="Footlight MT Light" pitchFamily="18" charset="0"/>
              </a:rPr>
              <a:t> 806                   </a:t>
            </a:r>
            <a:r>
              <a:rPr lang="de-DE" sz="2800" dirty="0" err="1">
                <a:latin typeface="Footlight MT Light" pitchFamily="18" charset="0"/>
              </a:rPr>
              <a:t>Ordinatio</a:t>
            </a:r>
            <a:r>
              <a:rPr lang="de-DE" sz="2800" dirty="0">
                <a:latin typeface="Footlight MT Light" pitchFamily="18" charset="0"/>
              </a:rPr>
              <a:t> </a:t>
            </a:r>
            <a:r>
              <a:rPr lang="de-DE" sz="2800" dirty="0" err="1">
                <a:latin typeface="Footlight MT Light" pitchFamily="18" charset="0"/>
              </a:rPr>
              <a:t>imperii</a:t>
            </a:r>
            <a:r>
              <a:rPr lang="de-DE" sz="2800" dirty="0">
                <a:latin typeface="Footlight MT Light" pitchFamily="18" charset="0"/>
              </a:rPr>
              <a:t> 817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FFF55007-BF27-47F8-9C81-556323F4C742}"/>
              </a:ext>
            </a:extLst>
          </p:cNvPr>
          <p:cNvSpPr txBox="1"/>
          <p:nvPr/>
        </p:nvSpPr>
        <p:spPr>
          <a:xfrm>
            <a:off x="-1620688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A8FBCE4A-DE10-4F94-BA74-559673536A11}"/>
              </a:ext>
            </a:extLst>
          </p:cNvPr>
          <p:cNvSpPr txBox="1"/>
          <p:nvPr/>
        </p:nvSpPr>
        <p:spPr>
          <a:xfrm>
            <a:off x="73026" y="5605032"/>
            <a:ext cx="4429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http://home.eckerd.edu/%7Eoberhot/flouisphis.htm?epik=dj0yJnU9cDg3RUc2Umg2QjZjREpUZ1FyTGpURkdyWU9GR0dKQUYmcD0wJm49SGtsU3RYclV6Q2ItWlNZZFg5U1otdyZ0PUFBQUFBR0FUekZV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49181899-D955-4348-82B0-343D1BD9220A}"/>
              </a:ext>
            </a:extLst>
          </p:cNvPr>
          <p:cNvSpPr txBox="1"/>
          <p:nvPr/>
        </p:nvSpPr>
        <p:spPr>
          <a:xfrm>
            <a:off x="4426839" y="5586026"/>
            <a:ext cx="4465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http://home.eckerd.edu/%7Eoberhot/flouisphis.htm?epik=dj0yJnU9cDg3RUc2Umg2QjZjREpUZ1FyTGpURkdyWU9GR0dKQUYmcD0wJm49SGtsU3RYclV6Q2ItWlNZZFg5U1otdyZ0PUFBQUFBR0FUekZV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804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Der Zerfall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Die endlosen Bruderkriege</a:t>
            </a:r>
            <a:endParaRPr lang="de-DE" sz="2800">
              <a:latin typeface="Eurostil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200FCDD-B7B7-4D39-8448-4CC439B50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980728"/>
            <a:ext cx="8497192" cy="5715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BA376CE0-CF9A-40B2-9869-6C662479F2FC}"/>
              </a:ext>
            </a:extLst>
          </p:cNvPr>
          <p:cNvSpPr txBox="1"/>
          <p:nvPr/>
        </p:nvSpPr>
        <p:spPr>
          <a:xfrm>
            <a:off x="6876256" y="6534619"/>
            <a:ext cx="21691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http://www.kleio.org/site/assets/files/8076/karolinger_3.jpg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804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Der Zerfall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Die endlosen Bruderkriege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6863" y="1370013"/>
            <a:ext cx="8569325" cy="5246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Der Vorrang des Kaisers </a:t>
            </a:r>
          </a:p>
          <a:p>
            <a:pPr marL="457200" indent="-457200"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in der Ordinatio imperii</a:t>
            </a:r>
          </a:p>
          <a:p>
            <a:pPr marL="457200" indent="-457200">
              <a:buFont typeface="Arial" charset="0"/>
              <a:buChar char="•"/>
            </a:pPr>
            <a:endParaRPr lang="de-DE" sz="2800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Phasen der Auseinandersetzung</a:t>
            </a:r>
          </a:p>
          <a:p>
            <a:pPr marL="457200" indent="-457200"/>
            <a:endParaRPr lang="de-DE" sz="2800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1. Aufstand: Lothar gg. alle (830/1)</a:t>
            </a:r>
          </a:p>
          <a:p>
            <a:pPr marL="457200" indent="-457200"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2. Aufstand: Feindbild Judith (833)</a:t>
            </a:r>
          </a:p>
          <a:p>
            <a:pPr marL="457200" indent="-457200">
              <a:buFont typeface="Arial" charset="0"/>
              <a:buNone/>
            </a:pPr>
            <a:r>
              <a:rPr lang="de-DE" sz="2000">
                <a:solidFill>
                  <a:srgbClr val="000000"/>
                </a:solidFill>
                <a:latin typeface="Footlight MT Light" pitchFamily="18" charset="0"/>
              </a:rPr>
              <a:t>Lügenfeld von Colmar, Absetzung, Ludwig als Büßer</a:t>
            </a:r>
          </a:p>
          <a:p>
            <a:pPr marL="457200" indent="-457200">
              <a:buFont typeface="Arial" charset="0"/>
              <a:buNone/>
            </a:pPr>
            <a:endParaRPr lang="de-DE" sz="2000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838 Neuaufteilung Aquitaniens</a:t>
            </a:r>
          </a:p>
          <a:p>
            <a:pPr marL="457200" indent="-457200">
              <a:buFont typeface="Arial" charset="0"/>
              <a:buNone/>
            </a:pPr>
            <a:endParaRPr lang="de-DE" sz="2800">
              <a:solidFill>
                <a:srgbClr val="000000"/>
              </a:solidFill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  <a:latin typeface="Footlight MT Light" pitchFamily="18" charset="0"/>
              </a:rPr>
              <a:t>840 † Kaiser Ludwig der Fromme</a:t>
            </a:r>
          </a:p>
          <a:p>
            <a:pPr marL="457200" indent="-457200"/>
            <a:endParaRPr lang="de-DE">
              <a:solidFill>
                <a:srgbClr val="000000"/>
              </a:solidFill>
            </a:endParaRPr>
          </a:p>
        </p:txBody>
      </p:sp>
      <p:pic>
        <p:nvPicPr>
          <p:cNvPr id="43011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8575" y="3284538"/>
            <a:ext cx="2597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5A79F0B-FC77-4260-BE2B-8DF352E2A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32" y="403765"/>
            <a:ext cx="2157189" cy="26277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8E3C68CD-E15C-4D0A-B5C6-1178F28D3DD2}"/>
              </a:ext>
            </a:extLst>
          </p:cNvPr>
          <p:cNvSpPr txBox="1"/>
          <p:nvPr/>
        </p:nvSpPr>
        <p:spPr>
          <a:xfrm>
            <a:off x="6660232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A391537F-5424-4DA9-B7AA-5C22FF07D05C}"/>
              </a:ext>
            </a:extLst>
          </p:cNvPr>
          <p:cNvSpPr txBox="1"/>
          <p:nvPr/>
        </p:nvSpPr>
        <p:spPr>
          <a:xfrm>
            <a:off x="6752597" y="2965192"/>
            <a:ext cx="222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https://commons.wikimedia.org/wiki/File:%D0%9A%D0%B0%D1%80%D0%BB_%D0%9B%D1%8B%D1%81%D1%8B%D0%B9.jpg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A4F6EDBE-9F8C-41D4-B3E4-C708E374F3B5}"/>
              </a:ext>
            </a:extLst>
          </p:cNvPr>
          <p:cNvSpPr txBox="1"/>
          <p:nvPr/>
        </p:nvSpPr>
        <p:spPr>
          <a:xfrm>
            <a:off x="6648924" y="6659047"/>
            <a:ext cx="24304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https://de.wikipedia.org/wiki/Datei:Ludwik_I_Pobo%C5%BCny.jpg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Bildschirmpräsentation (4:3)</PresentationFormat>
  <Paragraphs>100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Eurostile</vt:lpstr>
      <vt:lpstr>Footlight MT Light</vt:lpstr>
      <vt:lpstr>Larissa</vt:lpstr>
      <vt:lpstr>Europa im Mittelalter Grundzüge der mittelalterlichen Geschichte vom vorläufigen Ende des weströmischen Kaisertums 476 bis zur Entdeckung Amerikas 1492</vt:lpstr>
      <vt:lpstr>I.) Das Kaisertum 1.) Das Frankenreich um 800</vt:lpstr>
      <vt:lpstr>I.) Das Kaisertum 1.) Das Frankenreich um 800</vt:lpstr>
      <vt:lpstr>I.) Das Kaisertum 2.) Die Krönung in Rom</vt:lpstr>
      <vt:lpstr>I.) Das Kaisertum 3.) Römischer Kaiser, Fränkischer Kaiser, Christlicher Kaiser?</vt:lpstr>
      <vt:lpstr>I.) Das Kaisertum 3.) Römischer Kaiser, Fränkischer Kaiser, Christlicher Kaiser?</vt:lpstr>
      <vt:lpstr>II.) Der Zerfall 1.) Teilungspläne Karls d. Gr. und Ludwigs d. Frommen</vt:lpstr>
      <vt:lpstr>II.) Der Zerfall 2.) Die endlosen Bruderkriege</vt:lpstr>
      <vt:lpstr>II.) Der Zerfall 2.) Die endlosen Bruderkriege</vt:lpstr>
      <vt:lpstr>II.) Der Zerfall 3.) Verdun 843</vt:lpstr>
      <vt:lpstr>II.) Der Zerfall 3.) Verdun 843</vt:lpstr>
      <vt:lpstr>II.) Der Zerfall 3.) Verdun 843</vt:lpstr>
      <vt:lpstr>II.) Der Zerfall 4.) Dekadenz der Karolinger: 887/888</vt:lpstr>
      <vt:lpstr>II.) Der Zerfall 4.) Dekadenz der Karolinger: 887/888</vt:lpstr>
      <vt:lpstr>III.) Die Geburt zweier Nationen?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334</cp:revision>
  <dcterms:created xsi:type="dcterms:W3CDTF">2017-04-18T11:03:37Z</dcterms:created>
  <dcterms:modified xsi:type="dcterms:W3CDTF">2021-03-13T21:08:06Z</dcterms:modified>
</cp:coreProperties>
</file>