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688" r:id="rId2"/>
    <p:sldId id="670" r:id="rId3"/>
    <p:sldId id="659" r:id="rId4"/>
    <p:sldId id="660" r:id="rId5"/>
    <p:sldId id="685" r:id="rId6"/>
    <p:sldId id="686" r:id="rId7"/>
    <p:sldId id="671" r:id="rId8"/>
    <p:sldId id="661" r:id="rId9"/>
    <p:sldId id="662" r:id="rId10"/>
    <p:sldId id="663" r:id="rId11"/>
    <p:sldId id="664" r:id="rId12"/>
    <p:sldId id="665" r:id="rId13"/>
    <p:sldId id="666" r:id="rId14"/>
    <p:sldId id="667" r:id="rId15"/>
    <p:sldId id="668" r:id="rId16"/>
    <p:sldId id="669" r:id="rId17"/>
    <p:sldId id="687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95267" autoAdjust="0"/>
  </p:normalViewPr>
  <p:slideViewPr>
    <p:cSldViewPr>
      <p:cViewPr varScale="1">
        <p:scale>
          <a:sx n="85" d="100"/>
          <a:sy n="85" d="100"/>
        </p:scale>
        <p:origin x="103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1434-2B87-4324-A8E9-44E24D291806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DD7F5-2E18-45D2-BF73-761BA67F4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45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89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18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39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77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290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030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88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83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29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77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15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BF2D7-C3E8-4C90-B465-0FAB9E3FD07F}" type="datetimeFigureOut">
              <a:rPr lang="de-DE" smtClean="0"/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2A6D-387D-4AF4-A798-21F0F753A3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257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pids#/media/File:Europe_and_the_Near_East_at_476_AD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928992" cy="1224136"/>
          </a:xfrm>
        </p:spPr>
        <p:txBody>
          <a:bodyPr>
            <a:noAutofit/>
          </a:bodyPr>
          <a:lstStyle/>
          <a:p>
            <a:r>
              <a:rPr lang="de-DE" sz="6000" b="1" u="sng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Europa im Mittelalter</a:t>
            </a:r>
            <a: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/>
            </a:r>
            <a:b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</a:br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Grundzüge der mittelalterlichen Geschichte vom vorläufigen Ende des weströmischen Kaisertums 476 bis zur Entdeckung Amerikas 1492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6140896"/>
            <a:ext cx="7920880" cy="67248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01B] Die Völkerwanderung 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348880"/>
            <a:ext cx="2095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D6DD93A7-79B4-44CA-9F7D-3BDE603FFFE0}"/>
              </a:ext>
            </a:extLst>
          </p:cNvPr>
          <p:cNvSpPr txBox="1"/>
          <p:nvPr/>
        </p:nvSpPr>
        <p:spPr>
          <a:xfrm>
            <a:off x="3419872" y="5474176"/>
            <a:ext cx="28083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https://de.wikipedia.org/wiki/Datei:Helm_DSC02149.JPG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1001"/>
            <a:ext cx="6192688" cy="410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22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III.) Die Reichsgründung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3.) Ostgoten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5069160"/>
          </a:xfrm>
        </p:spPr>
        <p:txBody>
          <a:bodyPr>
            <a:noAutofit/>
          </a:bodyPr>
          <a:lstStyle/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53" y="792088"/>
            <a:ext cx="557526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C401AF2F-BD1F-4384-817A-77B3EFB2AA53}"/>
              </a:ext>
            </a:extLst>
          </p:cNvPr>
          <p:cNvSpPr txBox="1"/>
          <p:nvPr/>
        </p:nvSpPr>
        <p:spPr>
          <a:xfrm>
            <a:off x="7380312" y="6530860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https://fr.wikipedia.org/wiki/Guerre_des_Goths_(535-553)#/media/Fichier:Guerre_des_goths-FR.png </a:t>
            </a:r>
          </a:p>
        </p:txBody>
      </p:sp>
    </p:spTree>
    <p:extLst>
      <p:ext uri="{BB962C8B-B14F-4D97-AF65-F5344CB8AC3E}">
        <p14:creationId xmlns:p14="http://schemas.microsoft.com/office/powerpoint/2010/main" val="142610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III.) Die Reichsgründung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4.) Westgoten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5069160"/>
          </a:xfrm>
        </p:spPr>
        <p:txBody>
          <a:bodyPr>
            <a:noAutofit/>
          </a:bodyPr>
          <a:lstStyle/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79714"/>
            <a:ext cx="5544616" cy="60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258A331-A6FE-46B4-BAA3-8088501CA236}"/>
              </a:ext>
            </a:extLst>
          </p:cNvPr>
          <p:cNvSpPr txBox="1"/>
          <p:nvPr/>
        </p:nvSpPr>
        <p:spPr>
          <a:xfrm>
            <a:off x="4283968" y="6669360"/>
            <a:ext cx="4067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/>
              <a:t>https://de.wikipedia.org/wiki/Westgotenreich#/media/Datei:Visigothic_Kingdom.png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40242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III.) Die Reichsgründung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5.) Burgunder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5069160"/>
          </a:xfrm>
        </p:spPr>
        <p:txBody>
          <a:bodyPr>
            <a:noAutofit/>
          </a:bodyPr>
          <a:lstStyle/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91046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25ACA7DA-DFFB-4E48-A116-730D208A7025}"/>
              </a:ext>
            </a:extLst>
          </p:cNvPr>
          <p:cNvSpPr txBox="1"/>
          <p:nvPr/>
        </p:nvSpPr>
        <p:spPr>
          <a:xfrm>
            <a:off x="1613861" y="6686541"/>
            <a:ext cx="41040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https://de.wikipedia.org/wiki/Burgunden#/media/Datei:Karte_Koenigreich_Burgund_DE.png </a:t>
            </a:r>
          </a:p>
        </p:txBody>
      </p:sp>
    </p:spTree>
    <p:extLst>
      <p:ext uri="{BB962C8B-B14F-4D97-AF65-F5344CB8AC3E}">
        <p14:creationId xmlns:p14="http://schemas.microsoft.com/office/powerpoint/2010/main" val="427451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III.) Die Reichsgründung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6.) Franken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5069160"/>
          </a:xfrm>
        </p:spPr>
        <p:txBody>
          <a:bodyPr>
            <a:noAutofit/>
          </a:bodyPr>
          <a:lstStyle/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5" y="799983"/>
            <a:ext cx="7643519" cy="608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C8B1932-0033-42FE-B355-2EB22C50E858}"/>
              </a:ext>
            </a:extLst>
          </p:cNvPr>
          <p:cNvSpPr txBox="1"/>
          <p:nvPr/>
        </p:nvSpPr>
        <p:spPr>
          <a:xfrm>
            <a:off x="4938174" y="6669941"/>
            <a:ext cx="35686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/>
              <a:t>https://de.wikipedia.org/wiki/Rheinfranken#/media/Datei:Franken_Expans1.jpg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68552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IV.) Das Wiedererstarken des byzantinischen Reiches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1.) Die Restitutionen </a:t>
            </a:r>
            <a:r>
              <a:rPr lang="de-DE" sz="2800" dirty="0" err="1">
                <a:latin typeface="Footlight MT Light" panose="0204060206030A020304" pitchFamily="18" charset="0"/>
              </a:rPr>
              <a:t>Justinians</a:t>
            </a: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5069160"/>
          </a:xfrm>
        </p:spPr>
        <p:txBody>
          <a:bodyPr>
            <a:noAutofit/>
          </a:bodyPr>
          <a:lstStyle/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" y="1196752"/>
            <a:ext cx="916465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11376F0C-F5ED-4511-8C4C-D282DDA1C3B3}"/>
              </a:ext>
            </a:extLst>
          </p:cNvPr>
          <p:cNvSpPr txBox="1"/>
          <p:nvPr/>
        </p:nvSpPr>
        <p:spPr>
          <a:xfrm>
            <a:off x="6593158" y="6234023"/>
            <a:ext cx="2613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/>
              <a:t>https://de.wikipedia.org/wiki/Datei:Justinian_Byzanz.png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88139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IV.) Das Wiedererstarken des byzantinischen Reiches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2.) Das Frankenreich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5069160"/>
          </a:xfrm>
        </p:spPr>
        <p:txBody>
          <a:bodyPr>
            <a:noAutofit/>
          </a:bodyPr>
          <a:lstStyle/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51" y="836712"/>
            <a:ext cx="5798561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A058196F-BCFF-4160-B9AF-235F56017EE4}"/>
              </a:ext>
            </a:extLst>
          </p:cNvPr>
          <p:cNvSpPr txBox="1"/>
          <p:nvPr/>
        </p:nvSpPr>
        <p:spPr>
          <a:xfrm rot="5400000">
            <a:off x="5146844" y="2964665"/>
            <a:ext cx="4615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/>
              <a:t>https://de.wikipedia.org/wiki/Teilk%C3%B6nigreich_Paris#/media/Datei:Map_Gaul_divisions_511-de.svg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842682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IV.) Das Wiedererstarken des byzantinischen Reiches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3.) Italien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5069160"/>
          </a:xfrm>
        </p:spPr>
        <p:txBody>
          <a:bodyPr>
            <a:noAutofit/>
          </a:bodyPr>
          <a:lstStyle/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89" y="1052736"/>
            <a:ext cx="922210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C53ECDEB-1265-449F-BC1A-B9B8B4719BA3}"/>
              </a:ext>
            </a:extLst>
          </p:cNvPr>
          <p:cNvSpPr txBox="1"/>
          <p:nvPr/>
        </p:nvSpPr>
        <p:spPr>
          <a:xfrm>
            <a:off x="7092280" y="6604578"/>
            <a:ext cx="22445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http://www.manfred-ebener.de/Goten-150.jpg </a:t>
            </a:r>
          </a:p>
        </p:txBody>
      </p:sp>
    </p:spTree>
    <p:extLst>
      <p:ext uri="{BB962C8B-B14F-4D97-AF65-F5344CB8AC3E}">
        <p14:creationId xmlns:p14="http://schemas.microsoft.com/office/powerpoint/2010/main" val="273483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FFF0FA-04A2-4E3D-A210-866858D5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Footlight MT Light" panose="0204060206030A020304" pitchFamily="18" charset="0"/>
              </a:rPr>
              <a:t>Bildnachweise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981C486-730F-4FE7-8ED8-22C4BE0A7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DE" u="sng" dirty="0">
                <a:latin typeface="Footlight MT Light" panose="0204060206030A020304" pitchFamily="18" charset="0"/>
              </a:rPr>
              <a:t>https://de.wikipedia.org/wiki/Datei:Helm_DSC02149.JPG</a:t>
            </a:r>
          </a:p>
          <a:p>
            <a:r>
              <a:rPr lang="de-DE" u="sng" dirty="0">
                <a:latin typeface="Footlight MT Light" panose="0204060206030A020304" pitchFamily="18" charset="0"/>
              </a:rPr>
              <a:t>https://www.faz.net/aktuell/wirtschaft/wirtschaftspolitik/die-voelkerwanderung-ein-begriff-macht-karriere-13874687/infografik-karte-13874326.html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r>
              <a:rPr lang="de-DE" u="sng" dirty="0">
                <a:latin typeface="Footlight MT Light" panose="0204060206030A020304" pitchFamily="18" charset="0"/>
              </a:rPr>
              <a:t>https://en.wikipedia.org/wiki/Gepids#/media/File:Europe_and_the_Near_East_at_476_AD.png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r>
              <a:rPr lang="de-DE" u="sng" dirty="0">
                <a:latin typeface="Footlight MT Light" panose="0204060206030A020304" pitchFamily="18" charset="0"/>
              </a:rPr>
              <a:t>https://de.wikipedia.org/wiki/Vandalen#/media/Datei:Vandals_Migration_it.PNG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r>
              <a:rPr lang="de-DE" u="sng" dirty="0">
                <a:latin typeface="Footlight MT Light" panose="0204060206030A020304" pitchFamily="18" charset="0"/>
              </a:rPr>
              <a:t>https://fr.wikipedia.org/wiki/Guerre_des_Goths_(535-553)#/media/Fichier:Guerre_des_goths-FR.png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r>
              <a:rPr lang="de-DE" u="sng" dirty="0">
                <a:latin typeface="Footlight MT Light" panose="0204060206030A020304" pitchFamily="18" charset="0"/>
              </a:rPr>
              <a:t>https://de.wikipedia.org/wiki/Westgotenreich#/media/Datei:Visigothic_Kingdom.png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r>
              <a:rPr lang="de-DE" u="sng" dirty="0">
                <a:latin typeface="Footlight MT Light" panose="0204060206030A020304" pitchFamily="18" charset="0"/>
              </a:rPr>
              <a:t>https://de.wikipedia.org/wiki/Burgunden#/media/Datei:Karte_Koenigreich_Burgund_DE.png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r>
              <a:rPr lang="de-DE" u="sng" dirty="0">
                <a:latin typeface="Footlight MT Light" panose="0204060206030A020304" pitchFamily="18" charset="0"/>
              </a:rPr>
              <a:t>https://de.wikipedia.org/wiki/Rheinfranken#/media/Datei:Franken_Expans1.jpg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r>
              <a:rPr lang="de-DE" u="sng" dirty="0">
                <a:latin typeface="Footlight MT Light" panose="0204060206030A020304" pitchFamily="18" charset="0"/>
              </a:rPr>
              <a:t>https://de.wikipedia.org/wiki/Datei:Justinian_Byzanz.png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r>
              <a:rPr lang="de-DE" u="sng" dirty="0">
                <a:latin typeface="Footlight MT Light" panose="0204060206030A020304" pitchFamily="18" charset="0"/>
              </a:rPr>
              <a:t>https://de.wikipedia.org/wiki/Teilk%C3%B6nigreich_Paris#/media/Datei:Map_Gaul_divisions_511-de.svg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r>
              <a:rPr lang="de-DE" u="sng" dirty="0">
                <a:latin typeface="Footlight MT Light" panose="0204060206030A020304" pitchFamily="18" charset="0"/>
              </a:rPr>
              <a:t>http://www.manfred-ebener.de/Goten-150.jpg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67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I.) Begriff der „</a:t>
            </a:r>
            <a:r>
              <a:rPr lang="de-DE" sz="2800" dirty="0" err="1">
                <a:latin typeface="Footlight MT Light" panose="0204060206030A020304" pitchFamily="18" charset="0"/>
              </a:rPr>
              <a:t>Völker“wanderung</a:t>
            </a: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1.) Geschichtsschreibung und Rezeption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5069160"/>
          </a:xfrm>
        </p:spPr>
        <p:txBody>
          <a:bodyPr>
            <a:noAutofit/>
          </a:bodyPr>
          <a:lstStyle/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5" y="1052735"/>
            <a:ext cx="8019533" cy="531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4915" y="6367650"/>
            <a:ext cx="801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Footlight MT Light" panose="0204060206030A020304" pitchFamily="18" charset="0"/>
              </a:rPr>
              <a:t>Was sind „</a:t>
            </a:r>
            <a:r>
              <a:rPr lang="de-DE" sz="2400" i="1" dirty="0" err="1">
                <a:latin typeface="Footlight MT Light" panose="0204060206030A020304" pitchFamily="18" charset="0"/>
              </a:rPr>
              <a:t>gentes</a:t>
            </a:r>
            <a:r>
              <a:rPr lang="de-DE" sz="2400" dirty="0">
                <a:latin typeface="Footlight MT Light" panose="0204060206030A020304" pitchFamily="18" charset="0"/>
              </a:rPr>
              <a:t>“?                                  Was ist „germanisch“?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14630D37-9145-499A-9666-BB3F1E38AB95}"/>
              </a:ext>
            </a:extLst>
          </p:cNvPr>
          <p:cNvSpPr txBox="1"/>
          <p:nvPr/>
        </p:nvSpPr>
        <p:spPr>
          <a:xfrm rot="5400000">
            <a:off x="5989209" y="3583650"/>
            <a:ext cx="53833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https://www.faz.net/aktuell/wirtschaft/wirtschaftspolitik/die-voelkerwanderung-ein-begriff-macht-karriere-13874687/infografik-karte-13874326.html </a:t>
            </a:r>
          </a:p>
        </p:txBody>
      </p:sp>
    </p:spTree>
    <p:extLst>
      <p:ext uri="{BB962C8B-B14F-4D97-AF65-F5344CB8AC3E}">
        <p14:creationId xmlns:p14="http://schemas.microsoft.com/office/powerpoint/2010/main" val="360139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II.) Spätantike Vorgeschichte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1.) Die Krise des 3. Jahrhunderts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u="sng" dirty="0">
                <a:latin typeface="Footlight MT Light" panose="0204060206030A020304" pitchFamily="18" charset="0"/>
              </a:rPr>
              <a:t>militärisch</a:t>
            </a:r>
          </a:p>
          <a:p>
            <a:r>
              <a:rPr lang="de-DE" sz="2000" dirty="0">
                <a:latin typeface="Footlight MT Light" panose="0204060206030A020304" pitchFamily="18" charset="0"/>
              </a:rPr>
              <a:t>Perserkriege (260 n. Chr. Gefangennahme Valerians)</a:t>
            </a:r>
          </a:p>
          <a:p>
            <a:r>
              <a:rPr lang="de-DE" sz="2000" dirty="0">
                <a:latin typeface="Footlight MT Light" panose="0204060206030A020304" pitchFamily="18" charset="0"/>
              </a:rPr>
              <a:t>Angriffe der Goten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de-DE" sz="2400" u="sng" dirty="0">
                <a:latin typeface="Footlight MT Light" panose="0204060206030A020304" pitchFamily="18" charset="0"/>
              </a:rPr>
              <a:t>wirtschaftlich</a:t>
            </a:r>
          </a:p>
          <a:p>
            <a:r>
              <a:rPr lang="de-DE" sz="2000" dirty="0">
                <a:latin typeface="Footlight MT Light" panose="0204060206030A020304" pitchFamily="18" charset="0"/>
              </a:rPr>
              <a:t>Krise nur regional </a:t>
            </a:r>
            <a:r>
              <a:rPr lang="de-DE" sz="2000" dirty="0">
                <a:latin typeface="Footlight MT Light" panose="0204060206030A020304" pitchFamily="18" charset="0"/>
                <a:cs typeface="Times New Roman"/>
              </a:rPr>
              <a:t>→ positive Entwicklung in Ägypten, Afrika und </a:t>
            </a:r>
            <a:r>
              <a:rPr lang="de-DE" sz="2000" dirty="0" err="1">
                <a:latin typeface="Footlight MT Light" panose="0204060206030A020304" pitchFamily="18" charset="0"/>
                <a:cs typeface="Times New Roman"/>
              </a:rPr>
              <a:t>Hispania</a:t>
            </a:r>
            <a:endParaRPr lang="de-DE" sz="2000" dirty="0">
              <a:latin typeface="Footlight MT Light" panose="0204060206030A020304" pitchFamily="18" charset="0"/>
              <a:cs typeface="Times New Roman"/>
            </a:endParaRPr>
          </a:p>
          <a:p>
            <a:r>
              <a:rPr lang="de-DE" sz="2000" dirty="0">
                <a:latin typeface="Footlight MT Light" panose="0204060206030A020304" pitchFamily="18" charset="0"/>
                <a:cs typeface="Times New Roman"/>
              </a:rPr>
              <a:t>Münzverschlechterung</a:t>
            </a:r>
          </a:p>
          <a:p>
            <a:r>
              <a:rPr lang="de-DE" sz="2000" dirty="0">
                <a:latin typeface="Footlight MT Light" panose="0204060206030A020304" pitchFamily="18" charset="0"/>
                <a:cs typeface="Times New Roman"/>
              </a:rPr>
              <a:t>Erhöhter Steuerdruck</a:t>
            </a:r>
          </a:p>
          <a:p>
            <a:endParaRPr lang="de-DE" sz="2000" dirty="0">
              <a:latin typeface="Footlight MT Light" panose="0204060206030A020304" pitchFamily="18" charset="0"/>
              <a:cs typeface="Times New Roman"/>
            </a:endParaRPr>
          </a:p>
          <a:p>
            <a:pPr marL="0" indent="0">
              <a:buNone/>
            </a:pPr>
            <a:r>
              <a:rPr lang="de-DE" sz="2400" u="sng" dirty="0">
                <a:latin typeface="Footlight MT Light" panose="0204060206030A020304" pitchFamily="18" charset="0"/>
                <a:cs typeface="Times New Roman"/>
              </a:rPr>
              <a:t>politisch</a:t>
            </a:r>
          </a:p>
          <a:p>
            <a:r>
              <a:rPr lang="de-DE" sz="2000" dirty="0">
                <a:latin typeface="Footlight MT Light" panose="0204060206030A020304" pitchFamily="18" charset="0"/>
                <a:cs typeface="Times New Roman"/>
              </a:rPr>
              <a:t>Soldatenkaiser → rascher </a:t>
            </a:r>
            <a:r>
              <a:rPr lang="de-DE" sz="2000" dirty="0" err="1">
                <a:latin typeface="Footlight MT Light" panose="0204060206030A020304" pitchFamily="18" charset="0"/>
                <a:cs typeface="Times New Roman"/>
              </a:rPr>
              <a:t>Regentenwechsel</a:t>
            </a:r>
            <a:endParaRPr lang="de-DE" sz="2000" dirty="0">
              <a:latin typeface="Footlight MT Light" panose="0204060206030A020304" pitchFamily="18" charset="0"/>
              <a:cs typeface="Times New Roman"/>
            </a:endParaRPr>
          </a:p>
          <a:p>
            <a:r>
              <a:rPr lang="de-DE" sz="2000" dirty="0">
                <a:latin typeface="Footlight MT Light" panose="0204060206030A020304" pitchFamily="18" charset="0"/>
                <a:cs typeface="Times New Roman"/>
              </a:rPr>
              <a:t>Heerkaiser (selten Senatoren)</a:t>
            </a:r>
          </a:p>
          <a:p>
            <a:r>
              <a:rPr lang="de-DE" sz="2000" dirty="0">
                <a:latin typeface="Footlight MT Light" panose="0204060206030A020304" pitchFamily="18" charset="0"/>
                <a:cs typeface="Times New Roman"/>
              </a:rPr>
              <a:t>Politisches Zentrum: Rom verliert an Bedeutung</a:t>
            </a:r>
          </a:p>
          <a:p>
            <a:endParaRPr lang="de-DE" sz="2000" dirty="0">
              <a:latin typeface="Footlight MT Light" panose="0204060206030A020304" pitchFamily="18" charset="0"/>
              <a:cs typeface="Times New Roman"/>
            </a:endParaRP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760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II.) Spätantike Vorgeschichte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2.) Wandernde Völker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672208"/>
            <a:ext cx="8928992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u="sng" dirty="0">
                <a:latin typeface="Footlight MT Light" panose="0204060206030A020304" pitchFamily="18" charset="0"/>
              </a:rPr>
              <a:t>Die Schlacht bei </a:t>
            </a:r>
            <a:r>
              <a:rPr lang="de-DE" sz="2400" u="sng" dirty="0" err="1">
                <a:latin typeface="Footlight MT Light" panose="0204060206030A020304" pitchFamily="18" charset="0"/>
              </a:rPr>
              <a:t>Adrianopel</a:t>
            </a:r>
            <a:endParaRPr lang="de-DE" sz="2400" u="sng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de-DE" sz="2400" u="sng" dirty="0">
              <a:latin typeface="Footlight MT Light" panose="0204060206030A020304" pitchFamily="18" charset="0"/>
            </a:endParaRPr>
          </a:p>
          <a:p>
            <a:r>
              <a:rPr lang="de-DE" sz="2400" b="1" dirty="0">
                <a:latin typeface="Footlight MT Light" panose="0204060206030A020304" pitchFamily="18" charset="0"/>
              </a:rPr>
              <a:t>376</a:t>
            </a:r>
            <a:r>
              <a:rPr lang="de-DE" sz="2400" dirty="0">
                <a:latin typeface="Footlight MT Light" panose="0204060206030A020304" pitchFamily="18" charset="0"/>
              </a:rPr>
              <a:t> Ansiedlungsvertrag mit den Goten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b="1" dirty="0">
                <a:latin typeface="Footlight MT Light" panose="0204060206030A020304" pitchFamily="18" charset="0"/>
              </a:rPr>
              <a:t>378 </a:t>
            </a:r>
            <a:r>
              <a:rPr lang="de-DE" sz="2400" dirty="0">
                <a:latin typeface="Footlight MT Light" panose="0204060206030A020304" pitchFamily="18" charset="0"/>
              </a:rPr>
              <a:t>Erhebung der </a:t>
            </a:r>
            <a:r>
              <a:rPr lang="de-DE" sz="2400" dirty="0" err="1">
                <a:latin typeface="Footlight MT Light" panose="0204060206030A020304" pitchFamily="18" charset="0"/>
              </a:rPr>
              <a:t>Visigoten</a:t>
            </a:r>
            <a:endParaRPr lang="de-DE" sz="2400" dirty="0">
              <a:latin typeface="Footlight MT Light" panose="0204060206030A020304" pitchFamily="18" charset="0"/>
            </a:endParaRPr>
          </a:p>
          <a:p>
            <a:endParaRPr lang="de-DE" sz="2400" b="1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Niederlage der Römer</a:t>
            </a: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7802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II.) Spätantike Vorgeschichte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2.) Wandernde Völker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672208"/>
            <a:ext cx="8928992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u="sng" dirty="0">
                <a:latin typeface="Footlight MT Light" panose="0204060206030A020304" pitchFamily="18" charset="0"/>
              </a:rPr>
              <a:t>Die Hunnen</a:t>
            </a:r>
          </a:p>
          <a:p>
            <a:pPr marL="0" indent="0">
              <a:buNone/>
            </a:pPr>
            <a:endParaRPr lang="de-DE" sz="2400" u="sng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Reitervolk aus Zentralasien</a:t>
            </a:r>
            <a:endParaRPr lang="de-DE" sz="2400" u="sng" dirty="0">
              <a:latin typeface="Footlight MT Light" panose="0204060206030A020304" pitchFamily="18" charset="0"/>
            </a:endParaRP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Identisch mit den </a:t>
            </a:r>
            <a:r>
              <a:rPr lang="de-DE" sz="2400" i="1" dirty="0">
                <a:latin typeface="Footlight MT Light" panose="0204060206030A020304" pitchFamily="18" charset="0"/>
              </a:rPr>
              <a:t>Hsiung-Nu</a:t>
            </a:r>
            <a:r>
              <a:rPr lang="de-DE" sz="2400" dirty="0">
                <a:latin typeface="Footlight MT Light" panose="0204060206030A020304" pitchFamily="18" charset="0"/>
              </a:rPr>
              <a:t>?</a:t>
            </a:r>
          </a:p>
          <a:p>
            <a:endParaRPr lang="de-DE" sz="2400" b="1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Attila (†453) </a:t>
            </a: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7238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II.) Spätantike Vorgeschichte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2.) Wandernde Völker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672208"/>
            <a:ext cx="8928992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u="sng" dirty="0">
                <a:latin typeface="Cambria" panose="02040503050406030204" pitchFamily="18" charset="0"/>
              </a:rPr>
              <a:t>Die </a:t>
            </a:r>
            <a:r>
              <a:rPr lang="de-DE" sz="2400" u="sng" dirty="0" err="1">
                <a:latin typeface="Cambria" panose="02040503050406030204" pitchFamily="18" charset="0"/>
              </a:rPr>
              <a:t>Föderaten</a:t>
            </a:r>
            <a:endParaRPr lang="de-DE" sz="2400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de-DE" sz="2400" u="sng" dirty="0">
              <a:latin typeface="Footlight MT Light" panose="0204060206030A020304" pitchFamily="18" charset="0"/>
            </a:endParaRPr>
          </a:p>
          <a:p>
            <a:r>
              <a:rPr lang="de-DE" sz="2400" i="1" dirty="0" err="1">
                <a:latin typeface="Footlight MT Light" panose="0204060206030A020304" pitchFamily="18" charset="0"/>
              </a:rPr>
              <a:t>foedus</a:t>
            </a:r>
            <a:r>
              <a:rPr lang="de-DE" sz="2400" i="1" dirty="0">
                <a:latin typeface="Footlight MT Light" panose="0204060206030A020304" pitchFamily="18" charset="0"/>
              </a:rPr>
              <a:t> </a:t>
            </a:r>
            <a:r>
              <a:rPr lang="de-DE" sz="2400" dirty="0">
                <a:latin typeface="Footlight MT Light" panose="0204060206030A020304" pitchFamily="18" charset="0"/>
                <a:cs typeface="Times New Roman"/>
              </a:rPr>
              <a:t>→ Vertrag zwischen Römern und Nichtrömern.</a:t>
            </a:r>
            <a:endParaRPr lang="de-DE" sz="2400" i="1" u="sng" dirty="0">
              <a:latin typeface="Footlight MT Light" panose="0204060206030A020304" pitchFamily="18" charset="0"/>
            </a:endParaRP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Versorgungsgüter für Kriegerkontingente in römischen Diensten</a:t>
            </a:r>
          </a:p>
          <a:p>
            <a:pPr marL="0" indent="0">
              <a:buNone/>
            </a:pPr>
            <a:r>
              <a:rPr lang="de-DE" sz="2400" dirty="0">
                <a:latin typeface="Footlight MT Light" panose="0204060206030A020304" pitchFamily="18" charset="0"/>
              </a:rPr>
              <a:t>     (meist Tributzahlungen = </a:t>
            </a:r>
            <a:r>
              <a:rPr lang="de-DE" sz="2400" i="1" dirty="0" err="1">
                <a:latin typeface="Footlight MT Light" panose="0204060206030A020304" pitchFamily="18" charset="0"/>
              </a:rPr>
              <a:t>annona</a:t>
            </a:r>
            <a:r>
              <a:rPr lang="de-DE" sz="2400" i="1" dirty="0">
                <a:latin typeface="Footlight MT Light" panose="0204060206030A020304" pitchFamily="18" charset="0"/>
              </a:rPr>
              <a:t> </a:t>
            </a:r>
            <a:r>
              <a:rPr lang="de-DE" sz="2400" i="1" dirty="0" err="1">
                <a:latin typeface="Footlight MT Light" panose="0204060206030A020304" pitchFamily="18" charset="0"/>
              </a:rPr>
              <a:t>militaris</a:t>
            </a:r>
            <a:r>
              <a:rPr lang="de-DE" sz="2400" dirty="0">
                <a:latin typeface="Footlight MT Light" panose="0204060206030A020304" pitchFamily="18" charset="0"/>
              </a:rPr>
              <a:t>)</a:t>
            </a:r>
          </a:p>
          <a:p>
            <a:endParaRPr lang="de-DE" sz="2400" b="1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Ab 4. Jh.: </a:t>
            </a:r>
            <a:r>
              <a:rPr lang="de-DE" sz="2400" dirty="0" err="1">
                <a:latin typeface="Footlight MT Light" panose="0204060206030A020304" pitchFamily="18" charset="0"/>
              </a:rPr>
              <a:t>Föderatenverträge</a:t>
            </a:r>
            <a:r>
              <a:rPr lang="de-DE" sz="2400" dirty="0">
                <a:latin typeface="Footlight MT Light" panose="0204060206030A020304" pitchFamily="18" charset="0"/>
              </a:rPr>
              <a:t> mit barbarischen Söldnerführern.</a:t>
            </a: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867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II.) Spätantike Vorgeschichte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3.) Westrom: Von Stilicho bis </a:t>
            </a:r>
            <a:r>
              <a:rPr lang="de-DE" sz="2800" dirty="0" err="1">
                <a:latin typeface="Footlight MT Light" panose="0204060206030A020304" pitchFamily="18" charset="0"/>
              </a:rPr>
              <a:t>Odoaker</a:t>
            </a: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5069160"/>
          </a:xfrm>
        </p:spPr>
        <p:txBody>
          <a:bodyPr>
            <a:noAutofit/>
          </a:bodyPr>
          <a:lstStyle/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412776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ootlight MT Light" panose="0204060206030A020304" pitchFamily="18" charset="0"/>
              </a:rPr>
              <a:t>395/408</a:t>
            </a:r>
            <a:r>
              <a:rPr lang="de-DE" sz="2400" dirty="0">
                <a:latin typeface="Footlight MT Light" panose="0204060206030A020304" pitchFamily="18" charset="0"/>
              </a:rPr>
              <a:t> 	Heerführer Stilicho regiert im Westen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ootlight MT Light" panose="0204060206030A020304" pitchFamily="18" charset="0"/>
              </a:rPr>
              <a:t>400 	</a:t>
            </a:r>
            <a:r>
              <a:rPr lang="de-DE" sz="2400" dirty="0">
                <a:latin typeface="Footlight MT Light" panose="0204060206030A020304" pitchFamily="18" charset="0"/>
              </a:rPr>
              <a:t>Gotenmassaker in Konstantinopel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ootlight MT Light" panose="0204060206030A020304" pitchFamily="18" charset="0"/>
              </a:rPr>
              <a:t>406/7</a:t>
            </a:r>
            <a:r>
              <a:rPr lang="de-DE" sz="2400" dirty="0">
                <a:latin typeface="Footlight MT Light" panose="0204060206030A020304" pitchFamily="18" charset="0"/>
              </a:rPr>
              <a:t> 	Rheinüberquerung der Vandalen, Alanen und          		Sueben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ootlight MT Light" panose="0204060206030A020304" pitchFamily="18" charset="0"/>
              </a:rPr>
              <a:t>410</a:t>
            </a:r>
            <a:r>
              <a:rPr lang="de-DE" sz="2400" dirty="0">
                <a:latin typeface="Footlight MT Light" panose="0204060206030A020304" pitchFamily="18" charset="0"/>
              </a:rPr>
              <a:t> 	Alarich plündert 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ootlight MT Light" panose="0204060206030A020304" pitchFamily="18" charset="0"/>
              </a:rPr>
              <a:t>418</a:t>
            </a:r>
            <a:r>
              <a:rPr lang="de-DE" sz="2400" dirty="0">
                <a:latin typeface="Footlight MT Light" panose="0204060206030A020304" pitchFamily="18" charset="0"/>
              </a:rPr>
              <a:t> 	Ansiedlung der Westgoten in Aquitanien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ootlight MT Light" panose="0204060206030A020304" pitchFamily="18" charset="0"/>
              </a:rPr>
              <a:t>430</a:t>
            </a:r>
            <a:r>
              <a:rPr lang="de-DE" sz="2400" dirty="0">
                <a:latin typeface="Footlight MT Light" panose="0204060206030A020304" pitchFamily="18" charset="0"/>
              </a:rPr>
              <a:t> 	Vandalen erobern Nordafrika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ootlight MT Light" panose="0204060206030A020304" pitchFamily="18" charset="0"/>
              </a:rPr>
              <a:t>433 – 454 	</a:t>
            </a:r>
            <a:r>
              <a:rPr lang="de-DE" sz="2400" dirty="0">
                <a:latin typeface="Footlight MT Light" panose="0204060206030A020304" pitchFamily="18" charset="0"/>
              </a:rPr>
              <a:t>Heerführer </a:t>
            </a:r>
            <a:r>
              <a:rPr lang="de-DE" sz="2400" dirty="0" err="1">
                <a:latin typeface="Footlight MT Light" panose="0204060206030A020304" pitchFamily="18" charset="0"/>
              </a:rPr>
              <a:t>Aëtius</a:t>
            </a:r>
            <a:r>
              <a:rPr lang="de-DE" sz="2400" dirty="0">
                <a:latin typeface="Footlight MT Light" panose="0204060206030A020304" pitchFamily="18" charset="0"/>
              </a:rPr>
              <a:t> regiert in 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ootlight MT Light" panose="0204060206030A020304" pitchFamily="18" charset="0"/>
              </a:rPr>
              <a:t>435 – 453 	</a:t>
            </a:r>
            <a:r>
              <a:rPr lang="de-DE" sz="2400" dirty="0">
                <a:latin typeface="Footlight MT Light" panose="0204060206030A020304" pitchFamily="18" charset="0"/>
              </a:rPr>
              <a:t>Attila (Hunneneinfälle)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ootlight MT Light" panose="0204060206030A020304" pitchFamily="18" charset="0"/>
              </a:rPr>
              <a:t>455</a:t>
            </a:r>
            <a:r>
              <a:rPr lang="de-DE" sz="2400" dirty="0">
                <a:latin typeface="Footlight MT Light" panose="0204060206030A020304" pitchFamily="18" charset="0"/>
              </a:rPr>
              <a:t> 	Vandalen plündern 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ootlight MT Light" panose="0204060206030A020304" pitchFamily="18" charset="0"/>
              </a:rPr>
              <a:t>463 – 472 	</a:t>
            </a:r>
            <a:r>
              <a:rPr lang="de-DE" sz="2400" dirty="0">
                <a:latin typeface="Footlight MT Light" panose="0204060206030A020304" pitchFamily="18" charset="0"/>
              </a:rPr>
              <a:t>Heerführer </a:t>
            </a:r>
            <a:r>
              <a:rPr lang="de-DE" sz="2400" dirty="0" err="1">
                <a:latin typeface="Footlight MT Light" panose="0204060206030A020304" pitchFamily="18" charset="0"/>
              </a:rPr>
              <a:t>Ricimer</a:t>
            </a:r>
            <a:r>
              <a:rPr lang="de-DE" sz="2400" dirty="0">
                <a:latin typeface="Footlight MT Light" panose="0204060206030A020304" pitchFamily="18" charset="0"/>
              </a:rPr>
              <a:t> regiert in 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Footlight MT Light" panose="0204060206030A020304" pitchFamily="18" charset="0"/>
              </a:rPr>
              <a:t>476</a:t>
            </a:r>
            <a:r>
              <a:rPr lang="de-DE" sz="2400" dirty="0">
                <a:latin typeface="Footlight MT Light" panose="0204060206030A020304" pitchFamily="18" charset="0"/>
              </a:rPr>
              <a:t> 	Absetzung des Romulus </a:t>
            </a:r>
            <a:r>
              <a:rPr lang="de-DE" sz="2400" dirty="0" err="1">
                <a:latin typeface="Footlight MT Light" panose="0204060206030A020304" pitchFamily="18" charset="0"/>
              </a:rPr>
              <a:t>Augustulus</a:t>
            </a:r>
            <a:r>
              <a:rPr lang="de-DE" sz="2400" dirty="0">
                <a:latin typeface="Footlight MT Light" panose="0204060206030A020304" pitchFamily="18" charset="0"/>
              </a:rPr>
              <a:t> –</a:t>
            </a:r>
          </a:p>
          <a:p>
            <a:pPr lvl="4"/>
            <a:r>
              <a:rPr lang="de-DE" sz="2400" dirty="0" err="1">
                <a:latin typeface="Footlight MT Light" panose="0204060206030A020304" pitchFamily="18" charset="0"/>
              </a:rPr>
              <a:t>Odoaker</a:t>
            </a:r>
            <a:r>
              <a:rPr lang="de-DE" sz="2400" dirty="0">
                <a:latin typeface="Footlight MT Light" panose="0204060206030A020304" pitchFamily="18" charset="0"/>
              </a:rPr>
              <a:t> übernimmt die Regentschaft in Italien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5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III.) Die Reichsgründung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1.) Gepiden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5069160"/>
          </a:xfrm>
        </p:spPr>
        <p:txBody>
          <a:bodyPr>
            <a:noAutofit/>
          </a:bodyPr>
          <a:lstStyle/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15680" cy="59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C5B989B9-8E70-485D-BD1F-37C3BDE32188}"/>
              </a:ext>
            </a:extLst>
          </p:cNvPr>
          <p:cNvSpPr txBox="1"/>
          <p:nvPr/>
        </p:nvSpPr>
        <p:spPr>
          <a:xfrm>
            <a:off x="5652120" y="6636912"/>
            <a:ext cx="56931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u="sng" dirty="0">
                <a:hlinkClick r:id="rId3"/>
              </a:rPr>
              <a:t>https://en.wikipedia.org/wiki/Gepids#/media/File:Europe_and_the_Near_East_at_476_AD.png</a:t>
            </a:r>
            <a:r>
              <a:rPr lang="de-DE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2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Footlight MT Light" panose="0204060206030A020304" pitchFamily="18" charset="0"/>
              </a:rPr>
              <a:t>III.) Die Reichsgründung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>2.) Vandalen</a:t>
            </a:r>
            <a:br>
              <a:rPr lang="de-DE" sz="2800" dirty="0">
                <a:latin typeface="Footlight MT Light" panose="0204060206030A020304" pitchFamily="18" charset="0"/>
              </a:rPr>
            </a:br>
            <a:r>
              <a:rPr lang="de-DE" sz="2800" dirty="0">
                <a:latin typeface="Footlight MT Light" panose="0204060206030A020304" pitchFamily="18" charset="0"/>
              </a:rPr>
              <a:t/>
            </a:r>
            <a:br>
              <a:rPr lang="de-DE" sz="2800" dirty="0">
                <a:latin typeface="Footlight MT Light" panose="0204060206030A020304" pitchFamily="18" charset="0"/>
              </a:rPr>
            </a:br>
            <a:endParaRPr lang="de-DE" sz="2800" dirty="0">
              <a:latin typeface="Footlight MT Light" panose="0204060206030A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5069160"/>
          </a:xfrm>
        </p:spPr>
        <p:txBody>
          <a:bodyPr>
            <a:noAutofit/>
          </a:bodyPr>
          <a:lstStyle/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4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>
              <a:latin typeface="Cambria" panose="02040503050406030204" pitchFamily="18" charset="0"/>
            </a:endParaRPr>
          </a:p>
          <a:p>
            <a:endParaRPr lang="de-DE" sz="28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23651"/>
            <a:ext cx="6330280" cy="637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BF087AD0-3B10-4561-88D0-CCD695D4AF05}"/>
              </a:ext>
            </a:extLst>
          </p:cNvPr>
          <p:cNvSpPr txBox="1"/>
          <p:nvPr/>
        </p:nvSpPr>
        <p:spPr>
          <a:xfrm>
            <a:off x="5663952" y="6705944"/>
            <a:ext cx="4139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/>
              <a:t>https://de.wikipedia.org/wiki/Vandalen#/media/Datei:Vandals_Migration_it.PNG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17797037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Bildschirmpräsentation (4:3)</PresentationFormat>
  <Paragraphs>220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Footlight MT Light</vt:lpstr>
      <vt:lpstr>Times New Roman</vt:lpstr>
      <vt:lpstr>Larissa</vt:lpstr>
      <vt:lpstr>Europa im Mittelalter Grundzüge der mittelalterlichen Geschichte vom vorläufigen Ende des weströmischen Kaisertums 476 bis zur Entdeckung Amerikas 1492</vt:lpstr>
      <vt:lpstr>I.) Begriff der „Völker“wanderung 1.) Geschichtsschreibung und Rezeption  </vt:lpstr>
      <vt:lpstr>II.) Spätantike Vorgeschichte 1.) Die Krise des 3. Jahrhunderts  </vt:lpstr>
      <vt:lpstr>II.) Spätantike Vorgeschichte 2.) Wandernde Völker  </vt:lpstr>
      <vt:lpstr>II.) Spätantike Vorgeschichte 2.) Wandernde Völker  </vt:lpstr>
      <vt:lpstr>II.) Spätantike Vorgeschichte 2.) Wandernde Völker  </vt:lpstr>
      <vt:lpstr>II.) Spätantike Vorgeschichte 3.) Westrom: Von Stilicho bis Odoaker  </vt:lpstr>
      <vt:lpstr>III.) Die Reichsgründung 1.) Gepiden  </vt:lpstr>
      <vt:lpstr>III.) Die Reichsgründung 2.) Vandalen  </vt:lpstr>
      <vt:lpstr>III.) Die Reichsgründung 3.) Ostgoten  </vt:lpstr>
      <vt:lpstr>III.) Die Reichsgründung 4.) Westgoten  </vt:lpstr>
      <vt:lpstr>III.) Die Reichsgründung 5.) Burgunder  </vt:lpstr>
      <vt:lpstr>III.) Die Reichsgründung 6.) Franken  </vt:lpstr>
      <vt:lpstr>IV.) Das Wiedererstarken des byzantinischen Reiches 1.) Die Restitutionen Justinians  </vt:lpstr>
      <vt:lpstr>IV.) Das Wiedererstarken des byzantinischen Reiches 2.) Das Frankenreich  </vt:lpstr>
      <vt:lpstr>IV.) Das Wiedererstarken des byzantinischen Reiches 3.) Italien  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249</cp:revision>
  <dcterms:created xsi:type="dcterms:W3CDTF">2017-04-18T11:03:37Z</dcterms:created>
  <dcterms:modified xsi:type="dcterms:W3CDTF">2021-03-10T21:08:16Z</dcterms:modified>
</cp:coreProperties>
</file>