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99" r:id="rId5"/>
    <p:sldId id="300" r:id="rId6"/>
    <p:sldId id="301" r:id="rId7"/>
    <p:sldId id="282" r:id="rId8"/>
    <p:sldId id="286" r:id="rId9"/>
    <p:sldId id="287" r:id="rId10"/>
    <p:sldId id="294" r:id="rId11"/>
    <p:sldId id="283" r:id="rId12"/>
    <p:sldId id="288" r:id="rId13"/>
    <p:sldId id="289" r:id="rId14"/>
    <p:sldId id="295" r:id="rId15"/>
    <p:sldId id="302" r:id="rId16"/>
    <p:sldId id="284" r:id="rId17"/>
    <p:sldId id="290" r:id="rId18"/>
    <p:sldId id="304" r:id="rId19"/>
    <p:sldId id="303" r:id="rId20"/>
    <p:sldId id="305" r:id="rId21"/>
    <p:sldId id="306" r:id="rId22"/>
    <p:sldId id="307" r:id="rId23"/>
    <p:sldId id="296" r:id="rId24"/>
    <p:sldId id="298" r:id="rId25"/>
    <p:sldId id="285" r:id="rId26"/>
    <p:sldId id="292" r:id="rId27"/>
    <p:sldId id="293" r:id="rId28"/>
    <p:sldId id="297" r:id="rId2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5" y="6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947551-1B69-43A1-BFE9-4E345D1CE4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A33A7EE-D66A-4D9F-A302-E31CC3E04F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DCAD0B-577C-446E-93DA-E69A16220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FBC2-D2E8-4F91-97C4-8361D8BCCE40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ABFA71-DA8C-4078-BC9B-F88DCF1EF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BE0306-C7E0-46A3-A416-7B5B375C8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6217-5A8F-4BDF-9A38-237577AE2D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535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6E22DF-73F8-43B1-80B2-5EE8CC4D7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8F0BDA7-E127-444C-8E4F-1FF113E34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08EDD7-62F7-44FE-AA57-377155FFF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FBC2-D2E8-4F91-97C4-8361D8BCCE40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9AB091-092D-4B10-8948-1EE8A337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CB35C2-8071-422A-B056-B8A4E8B8C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6217-5A8F-4BDF-9A38-237577AE2D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8947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2B078C7-51F4-44F5-9BB7-A3B5960D1E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4F7A204-93FD-4156-945D-00AAF6526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C18A49-CD67-48E1-BA8B-1EE3D87B5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FBC2-D2E8-4F91-97C4-8361D8BCCE40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942DF7-C6E5-4890-AECB-33D2C2207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989F3F-1A8E-48E1-9A12-561EC9FB5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6217-5A8F-4BDF-9A38-237577AE2D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8032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B01547-D651-4123-AC81-4D0D2F3F8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DA2291-6924-4718-9F06-55F114DDC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FA28F0-FE41-4717-A9BD-88DCA5393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FBC2-D2E8-4F91-97C4-8361D8BCCE40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2F9E1A-7616-4BA6-A5A2-706E2CD1C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B0DD9A-39AB-4558-B8FC-3F6A28421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6217-5A8F-4BDF-9A38-237577AE2D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7353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095683-FD4B-4927-B8E4-C7EB43A84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A942C07-74E8-4A53-92C5-1FBC4952A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6D6DBA-3371-4E72-97D5-1B85FEAD2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FBC2-D2E8-4F91-97C4-8361D8BCCE40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166F5B-8944-4734-A231-0BD7E9835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53077D-CE9C-48A6-8A06-0701BFF15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6217-5A8F-4BDF-9A38-237577AE2D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794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110F92-9B24-4628-91D2-7FCFD09AB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7E2D90-E214-4F83-8711-7633B657EC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4831ADC-3EE1-4EA2-9247-788D6F1D6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56866A-B7B9-4B9C-AFAF-12BBF5FAD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FBC2-D2E8-4F91-97C4-8361D8BCCE40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50E66BC-C0F1-402E-87F4-A7DC950A5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E65BC5-38BC-4ECB-8373-86580060A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6217-5A8F-4BDF-9A38-237577AE2D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28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75E1B8-68B2-44B1-82F7-C24E8D86C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74DB800-4861-4DF0-BE56-3434AD8C9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DBB6B87-1524-4A3F-AD85-AB6CA9D8B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3F38D8A-3DC6-4E5F-AC01-9A09C0B3B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3A7749-6EF0-47FA-B88B-3B9E419D11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D427EFD-F40D-4F15-8CAB-4FECECA8D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FBC2-D2E8-4F91-97C4-8361D8BCCE40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92C69A9-69E4-44A6-88CD-501F1689A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73AF487-69BD-4A28-BCCD-55059C1C9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6217-5A8F-4BDF-9A38-237577AE2D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9099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FE63BF-C4F8-4C68-B2C6-AF030A085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EDC734D-06E6-4EFF-B93E-10B4D792C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FBC2-D2E8-4F91-97C4-8361D8BCCE40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EA45EF-378C-478C-944E-C4B74FA82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EF49A0C-3993-4DFF-BB0D-34F0344F0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6217-5A8F-4BDF-9A38-237577AE2D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0814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891EA63-F0E0-4032-BA38-DF082A0CE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FBC2-D2E8-4F91-97C4-8361D8BCCE40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7B80DA7-E1AC-4447-A38E-97E9E6960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ABE2C9F-CA2B-4592-A513-36C9070C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6217-5A8F-4BDF-9A38-237577AE2D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9939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E8D8A2-6A7B-4FE7-BB15-DBC981780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688ECA-3615-4CCC-B0BA-08D756772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E0F3934-1997-452D-83B7-913A357470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DBC57BB-1212-4FF0-B5F7-D1A5687AB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FBC2-D2E8-4F91-97C4-8361D8BCCE40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4307703-B177-4656-B8C9-51C704163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41FC1BC-9C48-4F5F-9E34-C009E2BAE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6217-5A8F-4BDF-9A38-237577AE2D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4369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36830B-1886-4D46-8F00-1035B91AC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EE15661-B252-4820-9268-D5471A2105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D09785C-A450-4A7B-AAE3-53CA6E1CB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B0CF91B-B4E7-4A53-B368-85FC83BAC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FBC2-D2E8-4F91-97C4-8361D8BCCE40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4FD79B3-CF59-4AF6-9E1D-6789D4480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FA141C-C2CD-45F8-8C1B-AA21A8E9F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6217-5A8F-4BDF-9A38-237577AE2D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551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4DFBCD6-2780-479F-B711-E3ECE89D4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096026-81B2-41BB-9151-336196454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CD87E1-B9BA-4F3E-9FD3-9A8975A024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7FBC2-D2E8-4F91-97C4-8361D8BCCE40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1B2CE8-EE69-4BCD-9EFD-57F51DDB5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5AA766-0893-41D7-867B-A172F65B7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96217-5A8F-4BDF-9A38-237577AE2D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020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34DAEADF-69F2-4C6F-B2DB-9596A67A76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220" name="Picture 4" descr="Lateranbasilika – Hauptfassade">
            <a:extLst>
              <a:ext uri="{FF2B5EF4-FFF2-40B4-BE49-F238E27FC236}">
                <a16:creationId xmlns:a16="http://schemas.microsoft.com/office/drawing/2014/main" id="{FE496528-AE18-41EB-8BA0-80A95CE99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" y="139210"/>
            <a:ext cx="8454044" cy="632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1520C8A-091B-4572-9025-A6C75C98C6E8}"/>
              </a:ext>
            </a:extLst>
          </p:cNvPr>
          <p:cNvSpPr txBox="1"/>
          <p:nvPr/>
        </p:nvSpPr>
        <p:spPr>
          <a:xfrm>
            <a:off x="74814" y="6462836"/>
            <a:ext cx="119952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/>
              <a:t>https://upload.wikimedia.org/wikipedia/commons/thumb/5/5f/San_Giovanni_in_Laterano_2021.jpg/375px-San_Giovanni_in_Laterano_2021.jpg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8FBA620-02B6-400C-9034-E4C60EBCEABD}"/>
              </a:ext>
            </a:extLst>
          </p:cNvPr>
          <p:cNvSpPr txBox="1"/>
          <p:nvPr/>
        </p:nvSpPr>
        <p:spPr>
          <a:xfrm>
            <a:off x="8653548" y="274320"/>
            <a:ext cx="34636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Footlight MT Light" panose="0204060206030A020304" pitchFamily="18" charset="0"/>
              </a:rPr>
              <a:t>Gegenpäpste </a:t>
            </a:r>
          </a:p>
          <a:p>
            <a:r>
              <a:rPr lang="de-DE" sz="4800" dirty="0">
                <a:latin typeface="Footlight MT Light" panose="0204060206030A020304" pitchFamily="18" charset="0"/>
              </a:rPr>
              <a:t>im Porträt</a:t>
            </a:r>
          </a:p>
          <a:p>
            <a:endParaRPr lang="de-DE" sz="4800" dirty="0">
              <a:latin typeface="Footlight MT Light" panose="0204060206030A020304" pitchFamily="18" charset="0"/>
            </a:endParaRPr>
          </a:p>
          <a:p>
            <a:r>
              <a:rPr lang="de-DE" sz="2400" dirty="0">
                <a:latin typeface="Footlight MT Light" panose="0204060206030A020304" pitchFamily="18" charset="0"/>
              </a:rPr>
              <a:t>von </a:t>
            </a:r>
          </a:p>
          <a:p>
            <a:r>
              <a:rPr lang="de-DE" sz="2400" dirty="0">
                <a:latin typeface="Footlight MT Light" panose="0204060206030A020304" pitchFamily="18" charset="0"/>
              </a:rPr>
              <a:t>Anastasius </a:t>
            </a:r>
            <a:r>
              <a:rPr lang="de-DE" sz="2400" dirty="0" err="1">
                <a:latin typeface="Footlight MT Light" panose="0204060206030A020304" pitchFamily="18" charset="0"/>
              </a:rPr>
              <a:t>Bibliothecarius</a:t>
            </a:r>
            <a:r>
              <a:rPr lang="de-DE" sz="2400" dirty="0">
                <a:latin typeface="Footlight MT Light" panose="0204060206030A020304" pitchFamily="18" charset="0"/>
              </a:rPr>
              <a:t> </a:t>
            </a:r>
          </a:p>
          <a:p>
            <a:r>
              <a:rPr lang="de-DE" sz="2400" dirty="0">
                <a:latin typeface="Footlight MT Light" panose="0204060206030A020304" pitchFamily="18" charset="0"/>
              </a:rPr>
              <a:t>bis </a:t>
            </a:r>
          </a:p>
          <a:p>
            <a:r>
              <a:rPr lang="de-DE" sz="2400" dirty="0">
                <a:latin typeface="Footlight MT Light" panose="0204060206030A020304" pitchFamily="18" charset="0"/>
              </a:rPr>
              <a:t>Amadeus von Savoyen</a:t>
            </a:r>
          </a:p>
        </p:txBody>
      </p:sp>
    </p:spTree>
    <p:extLst>
      <p:ext uri="{BB962C8B-B14F-4D97-AF65-F5344CB8AC3E}">
        <p14:creationId xmlns:p14="http://schemas.microsoft.com/office/powerpoint/2010/main" val="3476176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536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de-DE" sz="3100" dirty="0"/>
              <a:t>Das Papstwahldekret </a:t>
            </a:r>
            <a:br>
              <a:rPr lang="de-DE" sz="3100" dirty="0"/>
            </a:br>
            <a:r>
              <a:rPr lang="de-DE" sz="3100" dirty="0"/>
              <a:t>1059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91544" y="1628801"/>
            <a:ext cx="8229600" cy="4525963"/>
          </a:xfrm>
        </p:spPr>
        <p:txBody>
          <a:bodyPr>
            <a:normAutofit/>
          </a:bodyPr>
          <a:lstStyle/>
          <a:p>
            <a:r>
              <a:rPr lang="de-DE" sz="2400" dirty="0"/>
              <a:t>Nachträgliche Legitimation der Wahl von Nikolaus II. </a:t>
            </a:r>
          </a:p>
          <a:p>
            <a:r>
              <a:rPr lang="de-DE" sz="2400" dirty="0"/>
              <a:t>Nur Kardinäle wählen</a:t>
            </a:r>
          </a:p>
          <a:p>
            <a:r>
              <a:rPr lang="de-DE" sz="2400" dirty="0"/>
              <a:t>Vorrang der Kardinalbischöfe</a:t>
            </a:r>
          </a:p>
          <a:p>
            <a:r>
              <a:rPr lang="de-DE" sz="2400" dirty="0"/>
              <a:t>Zustimmung des Königs/Kaisers</a:t>
            </a:r>
          </a:p>
          <a:p>
            <a:endParaRPr lang="de-DE" sz="2400" dirty="0"/>
          </a:p>
          <a:p>
            <a:r>
              <a:rPr lang="de-DE" sz="2400" dirty="0"/>
              <a:t>Kritik der Kardinalpriester: Rom nicht zwingend </a:t>
            </a:r>
            <a:r>
              <a:rPr lang="de-DE" sz="2400" dirty="0" err="1"/>
              <a:t>Wahlort</a:t>
            </a:r>
            <a:r>
              <a:rPr lang="de-DE" sz="2400" dirty="0"/>
              <a:t>, Papst muss kein Kardinalpriester/-diakon sein</a:t>
            </a:r>
          </a:p>
          <a:p>
            <a:r>
              <a:rPr lang="de-DE" sz="2400" dirty="0"/>
              <a:t>(Fälschungen zugunsten der Kardinäle)</a:t>
            </a:r>
          </a:p>
        </p:txBody>
      </p:sp>
    </p:spTree>
    <p:extLst>
      <p:ext uri="{BB962C8B-B14F-4D97-AF65-F5344CB8AC3E}">
        <p14:creationId xmlns:p14="http://schemas.microsoft.com/office/powerpoint/2010/main" val="3696401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536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100" dirty="0"/>
              <a:t> </a:t>
            </a:r>
            <a:br>
              <a:rPr lang="de-DE" sz="3100" dirty="0"/>
            </a:br>
            <a:r>
              <a:rPr lang="de-DE" sz="3100" dirty="0" err="1"/>
              <a:t>Cadalus</a:t>
            </a:r>
            <a:r>
              <a:rPr lang="de-DE" sz="3100" dirty="0"/>
              <a:t> von Parma / Honorius II.</a:t>
            </a:r>
            <a:br>
              <a:rPr lang="de-DE" sz="3100" dirty="0"/>
            </a:br>
            <a:r>
              <a:rPr lang="de-DE" sz="3100" dirty="0"/>
              <a:t>Biographie</a:t>
            </a:r>
            <a:br>
              <a:rPr lang="de-DE" sz="4400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91544" y="1628801"/>
            <a:ext cx="8229600" cy="4525963"/>
          </a:xfrm>
        </p:spPr>
        <p:txBody>
          <a:bodyPr>
            <a:normAutofit/>
          </a:bodyPr>
          <a:lstStyle/>
          <a:p>
            <a:r>
              <a:rPr lang="de-DE" sz="2400" dirty="0"/>
              <a:t>Geb. ca. 1010, gest. ca. 1071/2</a:t>
            </a:r>
          </a:p>
          <a:p>
            <a:r>
              <a:rPr lang="de-DE" sz="2400" dirty="0"/>
              <a:t>Vizegräfliche Familie aus Verona</a:t>
            </a:r>
          </a:p>
          <a:p>
            <a:r>
              <a:rPr lang="de-DE" sz="2400" dirty="0"/>
              <a:t>Ab 1030 als Kleriker nachweisbar</a:t>
            </a:r>
          </a:p>
          <a:p>
            <a:r>
              <a:rPr lang="de-DE" sz="2400" dirty="0"/>
              <a:t>1045 Bischof von Parma</a:t>
            </a:r>
          </a:p>
        </p:txBody>
      </p:sp>
    </p:spTree>
    <p:extLst>
      <p:ext uri="{BB962C8B-B14F-4D97-AF65-F5344CB8AC3E}">
        <p14:creationId xmlns:p14="http://schemas.microsoft.com/office/powerpoint/2010/main" val="574392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536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100" dirty="0"/>
              <a:t> </a:t>
            </a:r>
            <a:br>
              <a:rPr lang="de-DE" sz="3100" dirty="0"/>
            </a:br>
            <a:r>
              <a:rPr lang="de-DE" sz="3100" dirty="0" err="1"/>
              <a:t>Cadalus</a:t>
            </a:r>
            <a:r>
              <a:rPr lang="de-DE" sz="3100" dirty="0"/>
              <a:t> von Parma / Honorius II.</a:t>
            </a:r>
            <a:br>
              <a:rPr lang="de-DE" sz="3100" dirty="0"/>
            </a:br>
            <a:r>
              <a:rPr lang="de-DE" sz="3100" dirty="0"/>
              <a:t>die Wahl</a:t>
            </a:r>
            <a:br>
              <a:rPr lang="de-DE" sz="4400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91544" y="1628801"/>
            <a:ext cx="8229600" cy="4525963"/>
          </a:xfrm>
        </p:spPr>
        <p:txBody>
          <a:bodyPr>
            <a:normAutofit/>
          </a:bodyPr>
          <a:lstStyle/>
          <a:p>
            <a:r>
              <a:rPr lang="de-DE" sz="2400" dirty="0"/>
              <a:t>Juli 1061: Tod Papst Nikolaus II.</a:t>
            </a:r>
          </a:p>
          <a:p>
            <a:r>
              <a:rPr lang="de-DE" sz="2400" dirty="0"/>
              <a:t>Reformer um Hildebrand bitten um Erlaubnis zu wählen</a:t>
            </a:r>
          </a:p>
          <a:p>
            <a:r>
              <a:rPr lang="de-DE" sz="2400" dirty="0"/>
              <a:t>Wahl Alexanders II. (Sept.)</a:t>
            </a:r>
          </a:p>
          <a:p>
            <a:r>
              <a:rPr lang="de-DE" sz="2400" dirty="0"/>
              <a:t>Lombardische Kardinäle wählen mit Zustimmung der Regentin (Okt)</a:t>
            </a:r>
          </a:p>
        </p:txBody>
      </p:sp>
    </p:spTree>
    <p:extLst>
      <p:ext uri="{BB962C8B-B14F-4D97-AF65-F5344CB8AC3E}">
        <p14:creationId xmlns:p14="http://schemas.microsoft.com/office/powerpoint/2010/main" val="2242337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536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100" dirty="0"/>
              <a:t> </a:t>
            </a:r>
            <a:br>
              <a:rPr lang="de-DE" sz="3100" dirty="0"/>
            </a:br>
            <a:r>
              <a:rPr lang="de-DE" sz="3100" dirty="0" err="1"/>
              <a:t>Cadalus</a:t>
            </a:r>
            <a:r>
              <a:rPr lang="de-DE" sz="3100" dirty="0"/>
              <a:t> von Parma</a:t>
            </a:r>
            <a:br>
              <a:rPr lang="de-DE" sz="3100" dirty="0"/>
            </a:br>
            <a:r>
              <a:rPr lang="de-DE" sz="3100" dirty="0"/>
              <a:t>das Schisma</a:t>
            </a:r>
            <a:br>
              <a:rPr lang="de-DE" sz="4400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91544" y="1628801"/>
            <a:ext cx="8229600" cy="4525963"/>
          </a:xfrm>
        </p:spPr>
        <p:txBody>
          <a:bodyPr>
            <a:normAutofit/>
          </a:bodyPr>
          <a:lstStyle/>
          <a:p>
            <a:r>
              <a:rPr lang="de-DE" sz="2400" dirty="0"/>
              <a:t>Zunächst Anerkennung Honorius II. durch Königshof</a:t>
            </a:r>
          </a:p>
          <a:p>
            <a:r>
              <a:rPr lang="de-DE" sz="2400" dirty="0"/>
              <a:t>Honorius besetzt kurzzeitig Rom</a:t>
            </a:r>
          </a:p>
          <a:p>
            <a:r>
              <a:rPr lang="de-DE" sz="2400" dirty="0"/>
              <a:t>Vertreibung durch den Markgraf von </a:t>
            </a:r>
            <a:r>
              <a:rPr lang="de-DE" sz="2400" dirty="0" err="1"/>
              <a:t>Tuszien</a:t>
            </a:r>
            <a:endParaRPr lang="de-DE" sz="2400" dirty="0"/>
          </a:p>
          <a:p>
            <a:r>
              <a:rPr lang="de-DE" sz="2400" dirty="0"/>
              <a:t>1063/4 Synode erkennt Alexander II. an, Umschwenken des Königshof</a:t>
            </a:r>
          </a:p>
        </p:txBody>
      </p:sp>
    </p:spTree>
    <p:extLst>
      <p:ext uri="{BB962C8B-B14F-4D97-AF65-F5344CB8AC3E}">
        <p14:creationId xmlns:p14="http://schemas.microsoft.com/office/powerpoint/2010/main" val="2832643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536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de-DE" sz="3100" dirty="0"/>
              <a:t>Der Investiturstreit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17770" y="1208549"/>
            <a:ext cx="6903720" cy="4946215"/>
          </a:xfrm>
        </p:spPr>
        <p:txBody>
          <a:bodyPr>
            <a:normAutofit/>
          </a:bodyPr>
          <a:lstStyle/>
          <a:p>
            <a:r>
              <a:rPr lang="de-DE" sz="2400" dirty="0"/>
              <a:t>Höhepunkt: Canossa 1077</a:t>
            </a:r>
          </a:p>
          <a:p>
            <a:endParaRPr lang="de-DE" sz="2400" dirty="0"/>
          </a:p>
          <a:p>
            <a:r>
              <a:rPr lang="de-DE" sz="2400" dirty="0"/>
              <a:t>Streitpunkte: </a:t>
            </a:r>
          </a:p>
          <a:p>
            <a:endParaRPr lang="de-DE" sz="2400" dirty="0"/>
          </a:p>
          <a:p>
            <a:pPr marL="0" indent="0">
              <a:buNone/>
            </a:pPr>
            <a:r>
              <a:rPr lang="de-DE" sz="2400" dirty="0"/>
              <a:t>Laieninvestitur</a:t>
            </a:r>
          </a:p>
          <a:p>
            <a:endParaRPr lang="de-DE" sz="2400" dirty="0"/>
          </a:p>
          <a:p>
            <a:pPr marL="0" indent="0">
              <a:buNone/>
            </a:pPr>
            <a:r>
              <a:rPr lang="de-DE" sz="2400" dirty="0"/>
              <a:t>Libertas </a:t>
            </a:r>
            <a:r>
              <a:rPr lang="de-DE" sz="2400" dirty="0" err="1"/>
              <a:t>ecclesiae</a:t>
            </a:r>
            <a:endParaRPr lang="de-DE" sz="2400" dirty="0"/>
          </a:p>
          <a:p>
            <a:endParaRPr lang="de-DE" sz="2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B8C2DEA-3B03-4367-AABD-F077DB4B3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8549"/>
            <a:ext cx="4690110" cy="564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DD4034F-60E2-445A-83FB-C10F921ED914}"/>
              </a:ext>
            </a:extLst>
          </p:cNvPr>
          <p:cNvSpPr txBox="1"/>
          <p:nvPr/>
        </p:nvSpPr>
        <p:spPr>
          <a:xfrm>
            <a:off x="4672012" y="5834926"/>
            <a:ext cx="75199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https://upload.wikimedia.org/wikipedia/commons/thumb/0/03/Hugo-v-cluny_heinrich-iv_mathilde-v-tuszien_cod-vat-lat-4922_1115ad.jpg/330px-Hugo-v-cluny_heinrich-iv_mathilde-v-tuszien_cod-vat-lat-4922_1115ad.jpg</a:t>
            </a:r>
          </a:p>
        </p:txBody>
      </p:sp>
    </p:spTree>
    <p:extLst>
      <p:ext uri="{BB962C8B-B14F-4D97-AF65-F5344CB8AC3E}">
        <p14:creationId xmlns:p14="http://schemas.microsoft.com/office/powerpoint/2010/main" val="2555277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536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de-DE" sz="3100" dirty="0"/>
              <a:t>Der Investiturstreit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17770" y="1208549"/>
            <a:ext cx="6903720" cy="4946215"/>
          </a:xfrm>
        </p:spPr>
        <p:txBody>
          <a:bodyPr>
            <a:normAutofit/>
          </a:bodyPr>
          <a:lstStyle/>
          <a:p>
            <a:r>
              <a:rPr lang="de-DE" sz="2400" dirty="0"/>
              <a:t>Gregor VII.</a:t>
            </a:r>
          </a:p>
          <a:p>
            <a:endParaRPr lang="de-DE" sz="2400" dirty="0"/>
          </a:p>
          <a:p>
            <a:pPr marL="0" indent="0">
              <a:buNone/>
            </a:pPr>
            <a:r>
              <a:rPr lang="de-DE" sz="2400" dirty="0"/>
              <a:t>„der heilige Satan“</a:t>
            </a:r>
          </a:p>
          <a:p>
            <a:endParaRPr lang="de-DE" sz="2400" dirty="0"/>
          </a:p>
          <a:p>
            <a:pPr marL="0" indent="0">
              <a:buNone/>
            </a:pPr>
            <a:r>
              <a:rPr lang="de-DE" sz="2400" i="1" dirty="0" err="1"/>
              <a:t>Dictatus</a:t>
            </a:r>
            <a:r>
              <a:rPr lang="de-DE" sz="2400" i="1" dirty="0"/>
              <a:t> </a:t>
            </a:r>
            <a:r>
              <a:rPr lang="de-DE" sz="2400" i="1" dirty="0" err="1"/>
              <a:t>papae</a:t>
            </a:r>
            <a:r>
              <a:rPr lang="de-DE" sz="2400" dirty="0"/>
              <a:t>: </a:t>
            </a:r>
          </a:p>
          <a:p>
            <a:pPr marL="0" indent="0">
              <a:buNone/>
            </a:pPr>
            <a:r>
              <a:rPr lang="de-DE" sz="2400" dirty="0"/>
              <a:t>Anspruch und Wirklichkeit</a:t>
            </a:r>
          </a:p>
          <a:p>
            <a:endParaRPr lang="de-DE" sz="24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47836F8-D8AB-4F0C-B9AB-B7CBA1A2E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09" y="1102423"/>
            <a:ext cx="3394710" cy="575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C295423-B1DB-4D58-94D6-7C814713AC79}"/>
              </a:ext>
            </a:extLst>
          </p:cNvPr>
          <p:cNvSpPr txBox="1"/>
          <p:nvPr/>
        </p:nvSpPr>
        <p:spPr>
          <a:xfrm>
            <a:off x="3740219" y="5550515"/>
            <a:ext cx="81812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https://upload.wikimedia.org/wikipedia/commons/thumb/d/d8/Dictatus_Papae_complete.jpg/330px-Dictatus_Papae_complete.jpg</a:t>
            </a:r>
          </a:p>
        </p:txBody>
      </p:sp>
    </p:spTree>
    <p:extLst>
      <p:ext uri="{BB962C8B-B14F-4D97-AF65-F5344CB8AC3E}">
        <p14:creationId xmlns:p14="http://schemas.microsoft.com/office/powerpoint/2010/main" val="3015448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536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100" dirty="0"/>
              <a:t> </a:t>
            </a:r>
            <a:br>
              <a:rPr lang="de-DE" sz="3100" dirty="0"/>
            </a:br>
            <a:r>
              <a:rPr lang="de-DE" sz="3100" dirty="0" err="1"/>
              <a:t>Wibert</a:t>
            </a:r>
            <a:r>
              <a:rPr lang="de-DE" sz="3100" dirty="0"/>
              <a:t> von Ravenna / Clemens III.</a:t>
            </a:r>
            <a:br>
              <a:rPr lang="de-DE" sz="3100" dirty="0"/>
            </a:br>
            <a:r>
              <a:rPr lang="de-DE" sz="3100" dirty="0"/>
              <a:t>Biographie</a:t>
            </a:r>
            <a:br>
              <a:rPr lang="de-DE" sz="4400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91544" y="1628801"/>
            <a:ext cx="8229600" cy="4525963"/>
          </a:xfrm>
        </p:spPr>
        <p:txBody>
          <a:bodyPr>
            <a:normAutofit/>
          </a:bodyPr>
          <a:lstStyle/>
          <a:p>
            <a:r>
              <a:rPr lang="de-DE" sz="2400" dirty="0"/>
              <a:t>Geb. ca. 1020/30</a:t>
            </a:r>
          </a:p>
          <a:p>
            <a:r>
              <a:rPr lang="de-DE" sz="2400" dirty="0"/>
              <a:t>Gest. 1100</a:t>
            </a:r>
          </a:p>
          <a:p>
            <a:r>
              <a:rPr lang="de-DE" sz="2400" dirty="0"/>
              <a:t>Verwandter der Markgrafen von </a:t>
            </a:r>
            <a:r>
              <a:rPr lang="de-DE" sz="2400" dirty="0" err="1"/>
              <a:t>Tuszien</a:t>
            </a:r>
            <a:endParaRPr lang="de-DE" sz="2400" dirty="0"/>
          </a:p>
          <a:p>
            <a:r>
              <a:rPr lang="de-DE" sz="2400" dirty="0"/>
              <a:t>Kanzler für Italien</a:t>
            </a:r>
          </a:p>
          <a:p>
            <a:r>
              <a:rPr lang="de-DE" sz="2400" dirty="0"/>
              <a:t>1072 Erzbischof von Ravenna</a:t>
            </a:r>
          </a:p>
        </p:txBody>
      </p:sp>
    </p:spTree>
    <p:extLst>
      <p:ext uri="{BB962C8B-B14F-4D97-AF65-F5344CB8AC3E}">
        <p14:creationId xmlns:p14="http://schemas.microsoft.com/office/powerpoint/2010/main" val="1388732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536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100" dirty="0"/>
              <a:t> </a:t>
            </a:r>
            <a:br>
              <a:rPr lang="de-DE" sz="3100" dirty="0"/>
            </a:br>
            <a:r>
              <a:rPr lang="de-DE" sz="3100" dirty="0" err="1"/>
              <a:t>Wibert</a:t>
            </a:r>
            <a:r>
              <a:rPr lang="de-DE" sz="3100" dirty="0"/>
              <a:t> von Ravenna</a:t>
            </a:r>
            <a:br>
              <a:rPr lang="de-DE" sz="3100" dirty="0"/>
            </a:br>
            <a:r>
              <a:rPr lang="de-DE" sz="3100" dirty="0"/>
              <a:t>die Wahl</a:t>
            </a:r>
            <a:br>
              <a:rPr lang="de-DE" sz="4400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91544" y="1628801"/>
            <a:ext cx="8229600" cy="4525963"/>
          </a:xfrm>
        </p:spPr>
        <p:txBody>
          <a:bodyPr>
            <a:normAutofit/>
          </a:bodyPr>
          <a:lstStyle/>
          <a:p>
            <a:r>
              <a:rPr lang="de-DE" sz="2400" dirty="0"/>
              <a:t>Synode von Brixen 1080</a:t>
            </a:r>
          </a:p>
          <a:p>
            <a:r>
              <a:rPr lang="de-DE" sz="2400" dirty="0"/>
              <a:t>Heinrich IV. besiegt den Gegenkönig</a:t>
            </a:r>
          </a:p>
          <a:p>
            <a:r>
              <a:rPr lang="de-DE" sz="2400" dirty="0"/>
              <a:t>Heinrich IV. zieht in Rom ein</a:t>
            </a:r>
          </a:p>
          <a:p>
            <a:r>
              <a:rPr lang="de-DE" sz="2400" dirty="0"/>
              <a:t>Königstreue Kardinäle setzen Gregor VII. ab und wählen Clemens III: (</a:t>
            </a:r>
            <a:r>
              <a:rPr lang="de-DE" sz="2400" dirty="0" err="1"/>
              <a:t>Wibert</a:t>
            </a:r>
            <a:r>
              <a:rPr lang="de-DE" sz="2400" dirty="0"/>
              <a:t> von Ravenna)</a:t>
            </a:r>
          </a:p>
          <a:p>
            <a:r>
              <a:rPr lang="de-DE" sz="2400" dirty="0"/>
              <a:t>Clemens III. wird inthronisiert und krönt Heinrich zum Kaiser</a:t>
            </a:r>
          </a:p>
          <a:p>
            <a:r>
              <a:rPr lang="de-DE" sz="2400" dirty="0"/>
              <a:t>Gregor VII. schaut von der Engelsburg zu</a:t>
            </a:r>
          </a:p>
        </p:txBody>
      </p:sp>
    </p:spTree>
    <p:extLst>
      <p:ext uri="{BB962C8B-B14F-4D97-AF65-F5344CB8AC3E}">
        <p14:creationId xmlns:p14="http://schemas.microsoft.com/office/powerpoint/2010/main" val="1016931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536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100" dirty="0"/>
              <a:t> </a:t>
            </a:r>
            <a:br>
              <a:rPr lang="de-DE" sz="3100" dirty="0"/>
            </a:br>
            <a:r>
              <a:rPr lang="de-DE" sz="3100" dirty="0" err="1"/>
              <a:t>Wibert</a:t>
            </a:r>
            <a:r>
              <a:rPr lang="de-DE" sz="3100" dirty="0"/>
              <a:t> von Ravenna</a:t>
            </a:r>
            <a:br>
              <a:rPr lang="de-DE" sz="3100" dirty="0"/>
            </a:br>
            <a:r>
              <a:rPr lang="de-DE" sz="3100" dirty="0"/>
              <a:t>das Schisma</a:t>
            </a:r>
            <a:br>
              <a:rPr lang="de-DE" sz="4400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91544" y="1628801"/>
            <a:ext cx="8229600" cy="4525963"/>
          </a:xfrm>
        </p:spPr>
        <p:txBody>
          <a:bodyPr>
            <a:normAutofit/>
          </a:bodyPr>
          <a:lstStyle/>
          <a:p>
            <a:r>
              <a:rPr lang="de-DE" sz="2400"/>
              <a:t>Geb. </a:t>
            </a:r>
            <a:endParaRPr lang="de-DE" sz="24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59B949E-65CD-446B-A313-5295BDB2B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060" y="906710"/>
            <a:ext cx="5234940" cy="504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A10135A-4114-4C3C-851D-F476E17A2461}"/>
              </a:ext>
            </a:extLst>
          </p:cNvPr>
          <p:cNvSpPr txBox="1"/>
          <p:nvPr/>
        </p:nvSpPr>
        <p:spPr>
          <a:xfrm>
            <a:off x="6957059" y="6019145"/>
            <a:ext cx="51501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https://upload.wikimedia.org/wikipedia/commons/thumb/3/3b/Geschichte_der_zwei_Reiche.jpg/330px-Geschichte_der_zwei_Reiche.jpg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610C7A8-BAD4-40C6-B5B1-3A98537A1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" y="1101993"/>
            <a:ext cx="6726105" cy="504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BDED885-F3B7-485A-A196-EC76C6C9DB56}"/>
              </a:ext>
            </a:extLst>
          </p:cNvPr>
          <p:cNvSpPr txBox="1"/>
          <p:nvPr/>
        </p:nvSpPr>
        <p:spPr>
          <a:xfrm>
            <a:off x="77153" y="6146572"/>
            <a:ext cx="68799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/>
              <a:t>https://upload.wikimedia.org/wikipedia/commons/thumb/4/4b/Engelsburg_Rom_Castel_Sant%E2%80%99Angelo_mit_Mausoleo_di_Adriano_Foto_Wolfgang_Pehlemann_DSC03299.jpg/330px-Engelsburg_Rom_Castel_Sant%E2%80%99Angelo_mit_Mausoleo_di_Adriano_Foto_Wolfgang_Pehlemann_DSC03299.jpg</a:t>
            </a:r>
          </a:p>
        </p:txBody>
      </p:sp>
    </p:spTree>
    <p:extLst>
      <p:ext uri="{BB962C8B-B14F-4D97-AF65-F5344CB8AC3E}">
        <p14:creationId xmlns:p14="http://schemas.microsoft.com/office/powerpoint/2010/main" val="1640643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536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100" dirty="0"/>
              <a:t> </a:t>
            </a:r>
            <a:br>
              <a:rPr lang="de-DE" sz="3100" dirty="0"/>
            </a:br>
            <a:r>
              <a:rPr lang="de-DE" sz="3100" dirty="0" err="1"/>
              <a:t>Wibert</a:t>
            </a:r>
            <a:r>
              <a:rPr lang="de-DE" sz="3100" dirty="0"/>
              <a:t> von Ravenna</a:t>
            </a:r>
            <a:br>
              <a:rPr lang="de-DE" sz="3100" dirty="0"/>
            </a:br>
            <a:r>
              <a:rPr lang="de-DE" sz="3100" dirty="0"/>
              <a:t>das Schisma</a:t>
            </a:r>
            <a:br>
              <a:rPr lang="de-DE" sz="4400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6066663"/>
            <a:ext cx="5166360" cy="79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600" dirty="0"/>
              <a:t>https://upload.wikimedia.org/wikipedia/commons/a/a8/Victor_III._-_Desiderius_of_Montecassino.jpg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2061185-1723-4187-BA1F-EDAE0299E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7775"/>
            <a:ext cx="2834640" cy="48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0F11E4D-AAFB-4C1A-B2B0-150D22BB0517}"/>
              </a:ext>
            </a:extLst>
          </p:cNvPr>
          <p:cNvSpPr txBox="1"/>
          <p:nvPr/>
        </p:nvSpPr>
        <p:spPr>
          <a:xfrm>
            <a:off x="3067050" y="1247775"/>
            <a:ext cx="3028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Viktor III. 1086-1087</a:t>
            </a:r>
          </a:p>
          <a:p>
            <a:r>
              <a:rPr lang="de-DE" sz="2400" dirty="0"/>
              <a:t>(Desiderio von Montecassino)</a:t>
            </a:r>
          </a:p>
          <a:p>
            <a:endParaRPr lang="de-DE" dirty="0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D4DBD957-4D72-4F87-A9DF-2597A7CFC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120" y="1304924"/>
            <a:ext cx="6278880" cy="401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46957CE-5E62-4541-A377-482A51D32DA7}"/>
              </a:ext>
            </a:extLst>
          </p:cNvPr>
          <p:cNvSpPr txBox="1"/>
          <p:nvPr/>
        </p:nvSpPr>
        <p:spPr>
          <a:xfrm>
            <a:off x="5913120" y="5495925"/>
            <a:ext cx="6088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Urban II. 1088-1099 (</a:t>
            </a:r>
            <a:r>
              <a:rPr lang="de-DE" sz="2400" i="0" dirty="0">
                <a:solidFill>
                  <a:srgbClr val="202122"/>
                </a:solidFill>
                <a:effectLst/>
              </a:rPr>
              <a:t>Odo de Châtillon)</a:t>
            </a:r>
            <a:endParaRPr lang="de-DE" sz="24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3550451-F7DE-478C-80BA-8CD602A74F27}"/>
              </a:ext>
            </a:extLst>
          </p:cNvPr>
          <p:cNvSpPr txBox="1"/>
          <p:nvPr/>
        </p:nvSpPr>
        <p:spPr>
          <a:xfrm>
            <a:off x="5915025" y="6019145"/>
            <a:ext cx="611505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/>
              <a:t>https://upload.wikimedia.org/wikipedia/commons/thumb/2/24/Urban_ii_-_Roman_de_Godfroi_de_Bouillon.jpg/450px-Urban_ii_-_Roman_de_Godfroi_de_Bouillon.jpg</a:t>
            </a:r>
          </a:p>
        </p:txBody>
      </p:sp>
    </p:spTree>
    <p:extLst>
      <p:ext uri="{BB962C8B-B14F-4D97-AF65-F5344CB8AC3E}">
        <p14:creationId xmlns:p14="http://schemas.microsoft.com/office/powerpoint/2010/main" val="1722145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536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de-DE" sz="3100" dirty="0"/>
              <a:t> </a:t>
            </a:r>
            <a:br>
              <a:rPr lang="de-DE" sz="3100" dirty="0"/>
            </a:br>
            <a:r>
              <a:rPr lang="de-DE" sz="3100" dirty="0"/>
              <a:t>Papst und Kaiser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91544" y="1628801"/>
            <a:ext cx="8229600" cy="4525963"/>
          </a:xfrm>
        </p:spPr>
        <p:txBody>
          <a:bodyPr>
            <a:normAutofit/>
          </a:bodyPr>
          <a:lstStyle/>
          <a:p>
            <a:endParaRPr lang="de-DE" sz="2400" dirty="0"/>
          </a:p>
          <a:p>
            <a:pPr>
              <a:buFontTx/>
              <a:buChar char="-"/>
            </a:pPr>
            <a:r>
              <a:rPr lang="de-DE" sz="2000" dirty="0"/>
              <a:t>Byzantinische Zeit</a:t>
            </a:r>
          </a:p>
          <a:p>
            <a:pPr>
              <a:buFontTx/>
              <a:buChar char="-"/>
            </a:pPr>
            <a:r>
              <a:rPr lang="de-DE" sz="2000" dirty="0"/>
              <a:t>Fränkische Zeit</a:t>
            </a:r>
          </a:p>
          <a:p>
            <a:pPr>
              <a:buFontTx/>
              <a:buChar char="-"/>
            </a:pPr>
            <a:r>
              <a:rPr lang="de-DE" sz="2000" dirty="0"/>
              <a:t>Salier und Staufer</a:t>
            </a:r>
          </a:p>
          <a:p>
            <a:pPr>
              <a:buFontTx/>
              <a:buChar char="-"/>
            </a:pPr>
            <a:r>
              <a:rPr lang="de-DE" sz="2000" dirty="0"/>
              <a:t>Letzter Versuch: Ludwig der Bayer</a:t>
            </a:r>
          </a:p>
        </p:txBody>
      </p:sp>
    </p:spTree>
    <p:extLst>
      <p:ext uri="{BB962C8B-B14F-4D97-AF65-F5344CB8AC3E}">
        <p14:creationId xmlns:p14="http://schemas.microsoft.com/office/powerpoint/2010/main" val="2184685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536" y="260648"/>
            <a:ext cx="8229600" cy="1143000"/>
          </a:xfrm>
        </p:spPr>
        <p:txBody>
          <a:bodyPr>
            <a:normAutofit/>
          </a:bodyPr>
          <a:lstStyle/>
          <a:p>
            <a:pPr algn="ctr"/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1436663" y="1628801"/>
            <a:ext cx="8229600" cy="4525963"/>
          </a:xfrm>
        </p:spPr>
        <p:txBody>
          <a:bodyPr>
            <a:normAutofit/>
          </a:bodyPr>
          <a:lstStyle/>
          <a:p>
            <a:r>
              <a:rPr lang="de-DE" sz="2400" dirty="0"/>
              <a:t>Regesten</a:t>
            </a:r>
          </a:p>
          <a:p>
            <a:endParaRPr lang="de-DE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2854E26-EE00-47E9-8BFD-B4CADB0C4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" y="0"/>
            <a:ext cx="5087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93FF11D-BCD6-44C1-9FBA-329350167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473" y="51461"/>
            <a:ext cx="5076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566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536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100" dirty="0"/>
              <a:t> </a:t>
            </a:r>
            <a:br>
              <a:rPr lang="de-DE" sz="3100" dirty="0"/>
            </a:br>
            <a:r>
              <a:rPr lang="de-DE" sz="3100" dirty="0" err="1"/>
              <a:t>Wibert</a:t>
            </a:r>
            <a:r>
              <a:rPr lang="de-DE" sz="3100" dirty="0"/>
              <a:t> von Ravenna</a:t>
            </a:r>
            <a:br>
              <a:rPr lang="de-DE" sz="3100" dirty="0"/>
            </a:br>
            <a:r>
              <a:rPr lang="de-DE" sz="3100" dirty="0"/>
              <a:t>das Schisma</a:t>
            </a:r>
            <a:br>
              <a:rPr lang="de-DE" sz="4400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91544" y="1628801"/>
            <a:ext cx="8229600" cy="4525963"/>
          </a:xfrm>
        </p:spPr>
        <p:txBody>
          <a:bodyPr>
            <a:normAutofit/>
          </a:bodyPr>
          <a:lstStyle/>
          <a:p>
            <a:r>
              <a:rPr lang="de-DE" sz="2400" dirty="0" err="1"/>
              <a:t>Obödienzen</a:t>
            </a:r>
            <a:r>
              <a:rPr lang="de-DE" sz="2400" dirty="0"/>
              <a:t>:</a:t>
            </a:r>
          </a:p>
          <a:p>
            <a:endParaRPr lang="de-DE" sz="2400" dirty="0"/>
          </a:p>
          <a:p>
            <a:r>
              <a:rPr lang="de-DE" sz="2400" dirty="0"/>
              <a:t>Urban II.: Frankreich, Iberische Halbinsel</a:t>
            </a:r>
          </a:p>
          <a:p>
            <a:endParaRPr lang="de-DE" sz="2400" dirty="0"/>
          </a:p>
          <a:p>
            <a:r>
              <a:rPr lang="de-DE" sz="2400" dirty="0"/>
              <a:t>Clemens III.: Deutschland und Italien</a:t>
            </a:r>
          </a:p>
          <a:p>
            <a:pPr marL="0" indent="0">
              <a:buNone/>
            </a:pPr>
            <a:r>
              <a:rPr lang="de-DE" sz="2400" dirty="0"/>
              <a:t>(bis 1095 europaweit anerkannt)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708642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536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100" dirty="0"/>
              <a:t> </a:t>
            </a:r>
            <a:br>
              <a:rPr lang="de-DE" sz="3100" dirty="0"/>
            </a:br>
            <a:r>
              <a:rPr lang="de-DE" sz="3100" dirty="0" err="1"/>
              <a:t>Wibert</a:t>
            </a:r>
            <a:r>
              <a:rPr lang="de-DE" sz="3100" dirty="0"/>
              <a:t> von Ravenna</a:t>
            </a:r>
            <a:br>
              <a:rPr lang="de-DE" sz="3100" dirty="0"/>
            </a:br>
            <a:r>
              <a:rPr lang="de-DE" sz="3100" dirty="0"/>
              <a:t>das Schisma</a:t>
            </a:r>
            <a:br>
              <a:rPr lang="de-DE" sz="4400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91544" y="1628801"/>
            <a:ext cx="8229600" cy="4525963"/>
          </a:xfrm>
        </p:spPr>
        <p:txBody>
          <a:bodyPr>
            <a:normAutofit/>
          </a:bodyPr>
          <a:lstStyle/>
          <a:p>
            <a:r>
              <a:rPr lang="de-DE" sz="2400" dirty="0"/>
              <a:t>Urban II. </a:t>
            </a:r>
          </a:p>
          <a:p>
            <a:r>
              <a:rPr lang="de-DE" sz="2400" dirty="0"/>
              <a:t>Synoden in Südfrankreich</a:t>
            </a:r>
          </a:p>
          <a:p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r>
              <a:rPr lang="de-DE" sz="2400" dirty="0"/>
              <a:t>Clemens III. verlässt 1092/3 Rom und hält sich am Kaiserhof auf</a:t>
            </a:r>
          </a:p>
          <a:p>
            <a:pPr marL="0" indent="0">
              <a:buNone/>
            </a:pPr>
            <a:r>
              <a:rPr lang="de-DE" sz="2400" dirty="0"/>
              <a:t>1098 </a:t>
            </a:r>
            <a:r>
              <a:rPr lang="de-DE" sz="2400" dirty="0" err="1"/>
              <a:t>Hinterzimmersynode</a:t>
            </a:r>
            <a:r>
              <a:rPr lang="de-DE" sz="2400" dirty="0"/>
              <a:t> in Rom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/>
              <a:t>Nachfolger haben keinen Einfluss</a:t>
            </a:r>
          </a:p>
        </p:txBody>
      </p:sp>
    </p:spTree>
    <p:extLst>
      <p:ext uri="{BB962C8B-B14F-4D97-AF65-F5344CB8AC3E}">
        <p14:creationId xmlns:p14="http://schemas.microsoft.com/office/powerpoint/2010/main" val="3951688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57192" y="260648"/>
            <a:ext cx="3534807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100" dirty="0"/>
              <a:t> </a:t>
            </a:r>
            <a:br>
              <a:rPr lang="de-DE" sz="3100" dirty="0"/>
            </a:br>
            <a:r>
              <a:rPr lang="de-DE" sz="3100" dirty="0"/>
              <a:t>Staufer, Päpste, Normannen und Byzanz</a:t>
            </a:r>
            <a:br>
              <a:rPr lang="de-DE" sz="4400" dirty="0"/>
            </a:br>
            <a:endParaRPr lang="de-DE" dirty="0"/>
          </a:p>
        </p:txBody>
      </p:sp>
      <p:pic>
        <p:nvPicPr>
          <p:cNvPr id="6150" name="Picture 6" descr="Landkarten zur Stauferzeit - Deutschland im Mittelalter | Staufer ...">
            <a:extLst>
              <a:ext uri="{FF2B5EF4-FFF2-40B4-BE49-F238E27FC236}">
                <a16:creationId xmlns:a16="http://schemas.microsoft.com/office/drawing/2014/main" id="{DB7035D8-C0A4-4C2D-9A16-2A193BD610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01"/>
            <a:ext cx="8657193" cy="682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2D085A8-C230-4D5D-AF6C-EDB46442324E}"/>
              </a:ext>
            </a:extLst>
          </p:cNvPr>
          <p:cNvSpPr txBox="1"/>
          <p:nvPr/>
        </p:nvSpPr>
        <p:spPr>
          <a:xfrm>
            <a:off x="8657191" y="5460415"/>
            <a:ext cx="34157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https://i.pinimg.com/originals/db/c9/be/dbc9be94b555032ba0782503314dc4e0.jpg</a:t>
            </a:r>
          </a:p>
        </p:txBody>
      </p:sp>
    </p:spTree>
    <p:extLst>
      <p:ext uri="{BB962C8B-B14F-4D97-AF65-F5344CB8AC3E}">
        <p14:creationId xmlns:p14="http://schemas.microsoft.com/office/powerpoint/2010/main" val="1196629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536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de-DE" sz="3100" dirty="0"/>
              <a:t> </a:t>
            </a:r>
            <a:br>
              <a:rPr lang="de-DE" sz="3100" dirty="0"/>
            </a:br>
            <a:r>
              <a:rPr lang="de-DE" sz="3100" dirty="0"/>
              <a:t>Barbarossa und Hadrian IV.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1314" y="1628801"/>
            <a:ext cx="4763586" cy="4525963"/>
          </a:xfrm>
        </p:spPr>
        <p:txBody>
          <a:bodyPr>
            <a:normAutofit/>
          </a:bodyPr>
          <a:lstStyle/>
          <a:p>
            <a:r>
              <a:rPr lang="de-DE" sz="2400" dirty="0"/>
              <a:t>Kaiserkrönung 1155</a:t>
            </a:r>
          </a:p>
          <a:p>
            <a:endParaRPr lang="de-DE" sz="2400" dirty="0"/>
          </a:p>
          <a:p>
            <a:r>
              <a:rPr lang="de-DE" sz="2400" dirty="0" err="1"/>
              <a:t>Roncaglia</a:t>
            </a:r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Vertrag von Benevent 1156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FB52591A-4144-4117-B98C-CE73788D1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480" y="1181099"/>
            <a:ext cx="3628206" cy="558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1B86CAF-C592-404C-B95A-0FED292A176C}"/>
              </a:ext>
            </a:extLst>
          </p:cNvPr>
          <p:cNvSpPr txBox="1"/>
          <p:nvPr/>
        </p:nvSpPr>
        <p:spPr>
          <a:xfrm>
            <a:off x="2846071" y="5640616"/>
            <a:ext cx="55664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https://upload.wikimedia.org/wikipedia/commons/thumb/0/07/Friedrich-barbarossa-und-soehne-welfenchronik_1-1000x1540.jpg/390px-Friedrich-barbarossa-und-soehne-welfenchronik_1-1000x1540.jpg</a:t>
            </a:r>
          </a:p>
        </p:txBody>
      </p:sp>
    </p:spTree>
    <p:extLst>
      <p:ext uri="{BB962C8B-B14F-4D97-AF65-F5344CB8AC3E}">
        <p14:creationId xmlns:p14="http://schemas.microsoft.com/office/powerpoint/2010/main" val="1872588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536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100" dirty="0"/>
              <a:t> </a:t>
            </a:r>
            <a:br>
              <a:rPr lang="de-DE" sz="3100" dirty="0"/>
            </a:br>
            <a:r>
              <a:rPr lang="de-DE" sz="3100" dirty="0"/>
              <a:t>Octavian von Monticelli</a:t>
            </a:r>
            <a:br>
              <a:rPr lang="de-DE" sz="3100" dirty="0"/>
            </a:br>
            <a:r>
              <a:rPr lang="de-DE" sz="3100" dirty="0"/>
              <a:t>Biographie</a:t>
            </a:r>
            <a:br>
              <a:rPr lang="de-DE" sz="4400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91544" y="1628801"/>
            <a:ext cx="8229600" cy="4525963"/>
          </a:xfrm>
        </p:spPr>
        <p:txBody>
          <a:bodyPr>
            <a:normAutofit/>
          </a:bodyPr>
          <a:lstStyle/>
          <a:p>
            <a:r>
              <a:rPr lang="de-DE" sz="2400" dirty="0"/>
              <a:t>Geb. ca. 1095</a:t>
            </a:r>
          </a:p>
          <a:p>
            <a:endParaRPr lang="de-DE" sz="2400" dirty="0"/>
          </a:p>
          <a:p>
            <a:r>
              <a:rPr lang="de-DE" sz="2400" dirty="0" err="1"/>
              <a:t>Crescentier</a:t>
            </a:r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1038 Kardinaldiakon, 1051 Kardinalpriester</a:t>
            </a:r>
          </a:p>
          <a:p>
            <a:endParaRPr lang="de-DE" sz="2400" dirty="0"/>
          </a:p>
          <a:p>
            <a:r>
              <a:rPr lang="de-DE" sz="2400" dirty="0"/>
              <a:t>Gest. 1064 </a:t>
            </a:r>
          </a:p>
        </p:txBody>
      </p:sp>
    </p:spTree>
    <p:extLst>
      <p:ext uri="{BB962C8B-B14F-4D97-AF65-F5344CB8AC3E}">
        <p14:creationId xmlns:p14="http://schemas.microsoft.com/office/powerpoint/2010/main" val="4074431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536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100" dirty="0"/>
              <a:t> </a:t>
            </a:r>
            <a:br>
              <a:rPr lang="de-DE" sz="3100" dirty="0"/>
            </a:br>
            <a:r>
              <a:rPr lang="de-DE" sz="3100" dirty="0"/>
              <a:t>Octavian von Monticelli</a:t>
            </a:r>
            <a:br>
              <a:rPr lang="de-DE" sz="3100" dirty="0"/>
            </a:br>
            <a:r>
              <a:rPr lang="de-DE" sz="3100" dirty="0"/>
              <a:t>die Wahl</a:t>
            </a:r>
            <a:br>
              <a:rPr lang="de-DE" sz="4400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91544" y="1628801"/>
            <a:ext cx="8229600" cy="4525963"/>
          </a:xfrm>
        </p:spPr>
        <p:txBody>
          <a:bodyPr>
            <a:normAutofit/>
          </a:bodyPr>
          <a:lstStyle/>
          <a:p>
            <a:r>
              <a:rPr lang="de-DE" sz="2400" dirty="0"/>
              <a:t>Octavian mit Otto von Wittelsbach in Rom</a:t>
            </a:r>
          </a:p>
          <a:p>
            <a:endParaRPr lang="de-DE" sz="2400" dirty="0"/>
          </a:p>
          <a:p>
            <a:r>
              <a:rPr lang="de-DE" sz="2400" dirty="0"/>
              <a:t>Papst Hadrian droht mit Exkommunikation</a:t>
            </a:r>
          </a:p>
          <a:p>
            <a:endParaRPr lang="de-DE" sz="2400" dirty="0"/>
          </a:p>
          <a:p>
            <a:r>
              <a:rPr lang="de-DE" sz="2400" dirty="0"/>
              <a:t>Tod des Papstes</a:t>
            </a:r>
          </a:p>
          <a:p>
            <a:endParaRPr lang="de-DE" sz="2400" dirty="0"/>
          </a:p>
          <a:p>
            <a:r>
              <a:rPr lang="de-DE" sz="2400" dirty="0"/>
              <a:t>Otto überfällt die Wahlversammlung</a:t>
            </a:r>
          </a:p>
        </p:txBody>
      </p:sp>
    </p:spTree>
    <p:extLst>
      <p:ext uri="{BB962C8B-B14F-4D97-AF65-F5344CB8AC3E}">
        <p14:creationId xmlns:p14="http://schemas.microsoft.com/office/powerpoint/2010/main" val="2221276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536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100" dirty="0"/>
              <a:t> </a:t>
            </a:r>
            <a:br>
              <a:rPr lang="de-DE" sz="3100" dirty="0"/>
            </a:br>
            <a:r>
              <a:rPr lang="de-DE" sz="3100" dirty="0"/>
              <a:t>Octavian von Monticelli</a:t>
            </a:r>
            <a:br>
              <a:rPr lang="de-DE" sz="3100" dirty="0"/>
            </a:br>
            <a:r>
              <a:rPr lang="de-DE" sz="3100" dirty="0"/>
              <a:t>das Schisma</a:t>
            </a:r>
            <a:br>
              <a:rPr lang="de-DE" sz="4400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91544" y="1628801"/>
            <a:ext cx="8229600" cy="4525963"/>
          </a:xfrm>
        </p:spPr>
        <p:txBody>
          <a:bodyPr>
            <a:normAutofit/>
          </a:bodyPr>
          <a:lstStyle/>
          <a:p>
            <a:r>
              <a:rPr lang="de-DE" sz="2400" dirty="0"/>
              <a:t>Barbarossa sucht Unterstützung</a:t>
            </a:r>
          </a:p>
          <a:p>
            <a:endParaRPr lang="de-DE" sz="2400" dirty="0"/>
          </a:p>
          <a:p>
            <a:r>
              <a:rPr lang="de-DE" sz="2400" dirty="0"/>
              <a:t>Gegenpäpste auf Herrschaftsbereich Barbarossas beschränkt: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/>
              <a:t>Viktor IV. 1059-1064</a:t>
            </a:r>
          </a:p>
          <a:p>
            <a:pPr marL="0" indent="0">
              <a:buNone/>
            </a:pPr>
            <a:r>
              <a:rPr lang="de-DE" sz="2400" dirty="0"/>
              <a:t>Paschalis III.  1164-1168</a:t>
            </a:r>
          </a:p>
          <a:p>
            <a:pPr marL="0" indent="0">
              <a:buNone/>
            </a:pPr>
            <a:r>
              <a:rPr lang="de-DE" sz="2400" dirty="0" err="1"/>
              <a:t>Calixt</a:t>
            </a:r>
            <a:r>
              <a:rPr lang="de-DE" sz="2400" dirty="0"/>
              <a:t> III.  1168-1178</a:t>
            </a:r>
          </a:p>
          <a:p>
            <a:pPr marL="0" indent="0">
              <a:buNone/>
            </a:pPr>
            <a:r>
              <a:rPr lang="de-DE" sz="2400" dirty="0"/>
              <a:t>Innozenz III. 1179-1180</a:t>
            </a:r>
          </a:p>
        </p:txBody>
      </p:sp>
    </p:spTree>
    <p:extLst>
      <p:ext uri="{BB962C8B-B14F-4D97-AF65-F5344CB8AC3E}">
        <p14:creationId xmlns:p14="http://schemas.microsoft.com/office/powerpoint/2010/main" val="27144118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536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100" dirty="0"/>
              <a:t> </a:t>
            </a:r>
            <a:br>
              <a:rPr lang="de-DE" sz="3100" dirty="0"/>
            </a:br>
            <a:r>
              <a:rPr lang="de-DE" sz="3100" dirty="0"/>
              <a:t>Ludwig der Bayer und Johannes XXII.</a:t>
            </a:r>
            <a:br>
              <a:rPr lang="de-DE" sz="4400" dirty="0"/>
            </a:br>
            <a:endParaRPr lang="de-DE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1A9F83BD-1E03-405D-AE5C-0A2A027DE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3648"/>
            <a:ext cx="6633884" cy="331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0AC83E5-DD2F-4137-9648-51E0879A56A9}"/>
              </a:ext>
            </a:extLst>
          </p:cNvPr>
          <p:cNvSpPr txBox="1"/>
          <p:nvPr/>
        </p:nvSpPr>
        <p:spPr>
          <a:xfrm>
            <a:off x="0" y="4823460"/>
            <a:ext cx="643794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/>
              <a:t>https://upload.wikimedia.org/</a:t>
            </a:r>
            <a:r>
              <a:rPr lang="de-DE" sz="1400" dirty="0" err="1"/>
              <a:t>wikipedia</a:t>
            </a:r>
            <a:r>
              <a:rPr lang="de-DE" sz="1400" dirty="0"/>
              <a:t>/</a:t>
            </a:r>
            <a:r>
              <a:rPr lang="de-DE" sz="1400" dirty="0" err="1"/>
              <a:t>commons</a:t>
            </a:r>
            <a:r>
              <a:rPr lang="de-DE" sz="1400" dirty="0"/>
              <a:t>/</a:t>
            </a:r>
            <a:r>
              <a:rPr lang="de-DE" sz="1400" dirty="0" err="1"/>
              <a:t>thumb</a:t>
            </a:r>
            <a:r>
              <a:rPr lang="de-DE" sz="1400" dirty="0"/>
              <a:t>/f/f9/Die_P%C3%A4pste_Johannes_XXII.%2C_Benedikt_XII.%2C_Clemens_VI..jpg/330px-Die_P%C3%A4pste_Johannes_XXII.%2C_Benedikt_XII.%2C_Clemens_VI..jpg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75A0FD40-2A2A-4383-8E5B-E0EE5DE8F6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1147604"/>
            <a:ext cx="4011613" cy="578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8C111A9-1E3D-4453-A61B-92F547B6138E}"/>
              </a:ext>
            </a:extLst>
          </p:cNvPr>
          <p:cNvSpPr txBox="1"/>
          <p:nvPr/>
        </p:nvSpPr>
        <p:spPr>
          <a:xfrm>
            <a:off x="3031808" y="6191935"/>
            <a:ext cx="48320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/>
              <a:t>https://upload.wikimedia.org/wikipedia/commons/thumb/5/54/Ludovico_il_Bavaro.jpeg/330px-Ludovico_il_Bavaro.jpeg</a:t>
            </a:r>
          </a:p>
        </p:txBody>
      </p:sp>
    </p:spTree>
    <p:extLst>
      <p:ext uri="{BB962C8B-B14F-4D97-AF65-F5344CB8AC3E}">
        <p14:creationId xmlns:p14="http://schemas.microsoft.com/office/powerpoint/2010/main" val="1664084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536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100" dirty="0"/>
              <a:t> </a:t>
            </a:r>
            <a:br>
              <a:rPr lang="de-DE" sz="3100" dirty="0"/>
            </a:br>
            <a:r>
              <a:rPr lang="de-DE" sz="3100" dirty="0"/>
              <a:t>Papst und Kaiser</a:t>
            </a:r>
            <a:br>
              <a:rPr lang="de-DE" sz="3100" dirty="0"/>
            </a:br>
            <a:r>
              <a:rPr lang="de-DE" sz="4400" dirty="0"/>
              <a:t>Gegenpäpste der Kaiser</a:t>
            </a:r>
            <a:br>
              <a:rPr lang="de-DE" sz="4400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91544" y="1628801"/>
            <a:ext cx="8229600" cy="4525963"/>
          </a:xfrm>
        </p:spPr>
        <p:txBody>
          <a:bodyPr>
            <a:normAutofit/>
          </a:bodyPr>
          <a:lstStyle/>
          <a:p>
            <a:r>
              <a:rPr lang="de-DE" sz="2400" dirty="0"/>
              <a:t>Johannes von </a:t>
            </a:r>
            <a:r>
              <a:rPr lang="de-DE" sz="2400" dirty="0" err="1"/>
              <a:t>Velletri</a:t>
            </a:r>
            <a:endParaRPr lang="de-DE" sz="2400" dirty="0"/>
          </a:p>
          <a:p>
            <a:r>
              <a:rPr lang="de-DE" sz="2400" dirty="0"/>
              <a:t>Pietro </a:t>
            </a:r>
            <a:r>
              <a:rPr lang="de-DE" sz="2400" dirty="0" err="1"/>
              <a:t>Cadalus</a:t>
            </a:r>
            <a:r>
              <a:rPr lang="de-DE" sz="2400" dirty="0"/>
              <a:t> von Parma</a:t>
            </a:r>
          </a:p>
          <a:p>
            <a:r>
              <a:rPr lang="de-DE" sz="2400" dirty="0" err="1"/>
              <a:t>Wibert</a:t>
            </a:r>
            <a:r>
              <a:rPr lang="de-DE" sz="2400" dirty="0"/>
              <a:t> von Ravenna</a:t>
            </a:r>
          </a:p>
          <a:p>
            <a:r>
              <a:rPr lang="de-DE" sz="2400" dirty="0" err="1"/>
              <a:t>Octaviano</a:t>
            </a:r>
            <a:r>
              <a:rPr lang="de-DE" sz="2400" dirty="0"/>
              <a:t> von Monticelli</a:t>
            </a:r>
          </a:p>
        </p:txBody>
      </p:sp>
    </p:spTree>
    <p:extLst>
      <p:ext uri="{BB962C8B-B14F-4D97-AF65-F5344CB8AC3E}">
        <p14:creationId xmlns:p14="http://schemas.microsoft.com/office/powerpoint/2010/main" val="1301877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66760" y="260648"/>
            <a:ext cx="3589020" cy="1143000"/>
          </a:xfrm>
        </p:spPr>
        <p:txBody>
          <a:bodyPr>
            <a:normAutofit/>
          </a:bodyPr>
          <a:lstStyle/>
          <a:p>
            <a:pPr algn="ctr"/>
            <a:r>
              <a:rPr lang="de-DE" sz="3100" dirty="0"/>
              <a:t> </a:t>
            </a:r>
            <a:br>
              <a:rPr lang="de-DE" sz="3100" dirty="0"/>
            </a:br>
            <a:r>
              <a:rPr lang="de-DE" sz="3100" dirty="0"/>
              <a:t>Europa im 11. Jh.</a:t>
            </a:r>
            <a:endParaRPr lang="de-DE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309B3B35-C170-464A-9EEC-7C726B9653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1268" name="Picture 4" descr="Deutschland im Mittelalter » Landkarten zur Salierzeit">
            <a:extLst>
              <a:ext uri="{FF2B5EF4-FFF2-40B4-BE49-F238E27FC236}">
                <a16:creationId xmlns:a16="http://schemas.microsoft.com/office/drawing/2014/main" id="{FBE17847-6ACF-42EE-BA90-087CA679BA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05" y="0"/>
            <a:ext cx="8804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4DD20D4-0E52-4B6A-90AE-22A9C0816C22}"/>
              </a:ext>
            </a:extLst>
          </p:cNvPr>
          <p:cNvSpPr txBox="1"/>
          <p:nvPr/>
        </p:nvSpPr>
        <p:spPr>
          <a:xfrm>
            <a:off x="8794682" y="4210526"/>
            <a:ext cx="327539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https://th.bing.com/th/id/R.2f6dc0c3e79c92c3d3316207e18b2f40?rik=jjm2xuXaFFsheA&amp;riu=http%3a%2f%2fdeutschland-im-mittelalter.de%2fbilder%2flandkarten%2fkreuzzug-k.jpg&amp;ehk=2%2f6zjTkrLqKYFwyg5T3rB6Rz1NQsXXl7CRHCOv6UWYo%3d&amp;risl=&amp;pid=ImgRaw&amp;r=0</a:t>
            </a:r>
          </a:p>
        </p:txBody>
      </p:sp>
    </p:spTree>
    <p:extLst>
      <p:ext uri="{BB962C8B-B14F-4D97-AF65-F5344CB8AC3E}">
        <p14:creationId xmlns:p14="http://schemas.microsoft.com/office/powerpoint/2010/main" val="1977915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536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100" dirty="0"/>
              <a:t> </a:t>
            </a:r>
            <a:br>
              <a:rPr lang="de-DE" sz="3100" dirty="0"/>
            </a:br>
            <a:r>
              <a:rPr lang="de-DE" sz="3100" dirty="0" err="1"/>
              <a:t>Sutri</a:t>
            </a:r>
            <a:r>
              <a:rPr lang="de-DE" sz="3100" dirty="0"/>
              <a:t> 1046</a:t>
            </a:r>
            <a:br>
              <a:rPr lang="de-DE" sz="4400" dirty="0"/>
            </a:br>
            <a:endParaRPr lang="de-DE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22C8ABB8-BFD0-451F-8FFF-EEA52D137E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040" y="1403648"/>
            <a:ext cx="3769421" cy="402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5636F13-44C3-431F-8431-7B550F490541}"/>
              </a:ext>
            </a:extLst>
          </p:cNvPr>
          <p:cNvSpPr txBox="1"/>
          <p:nvPr/>
        </p:nvSpPr>
        <p:spPr>
          <a:xfrm>
            <a:off x="3048953" y="5860465"/>
            <a:ext cx="6097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https://upload.wikimedia.org/wikipedia/commons/thumb/d/d3/Synod-Sutri-1046.jpg/398px-Synod-Sutri-1046.jpg</a:t>
            </a:r>
          </a:p>
        </p:txBody>
      </p:sp>
    </p:spTree>
    <p:extLst>
      <p:ext uri="{BB962C8B-B14F-4D97-AF65-F5344CB8AC3E}">
        <p14:creationId xmlns:p14="http://schemas.microsoft.com/office/powerpoint/2010/main" val="82941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536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100" dirty="0"/>
              <a:t> </a:t>
            </a:r>
            <a:br>
              <a:rPr lang="de-DE" sz="3100" dirty="0"/>
            </a:br>
            <a:r>
              <a:rPr lang="de-DE" sz="3100" dirty="0"/>
              <a:t>Die Nachfolge Heinrichs III.</a:t>
            </a:r>
            <a:br>
              <a:rPr lang="de-DE" sz="4400" dirty="0"/>
            </a:br>
            <a:endParaRPr lang="de-D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7965C4F-FC42-41B7-8C35-564E64C6D1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021007"/>
            <a:ext cx="4183380" cy="572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6A482D2-45CD-49F2-B95F-D509846D0B3B}"/>
              </a:ext>
            </a:extLst>
          </p:cNvPr>
          <p:cNvSpPr txBox="1"/>
          <p:nvPr/>
        </p:nvSpPr>
        <p:spPr>
          <a:xfrm>
            <a:off x="8206739" y="2967335"/>
            <a:ext cx="40262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https://upload.wikimedia.org/wikipedia/commons/thumb/2/23/Heinrich_III_und_Agnes_Speyer.jpg/330px-Heinrich_III_und_Agnes_Speyer.jpg</a:t>
            </a:r>
          </a:p>
        </p:txBody>
      </p:sp>
    </p:spTree>
    <p:extLst>
      <p:ext uri="{BB962C8B-B14F-4D97-AF65-F5344CB8AC3E}">
        <p14:creationId xmlns:p14="http://schemas.microsoft.com/office/powerpoint/2010/main" val="3748357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536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100" dirty="0"/>
              <a:t> </a:t>
            </a:r>
            <a:br>
              <a:rPr lang="de-DE" sz="3100" dirty="0"/>
            </a:br>
            <a:r>
              <a:rPr lang="de-DE" sz="3100" dirty="0"/>
              <a:t>Johannes von </a:t>
            </a:r>
            <a:r>
              <a:rPr lang="de-DE" sz="3100" dirty="0" err="1"/>
              <a:t>Velletri</a:t>
            </a:r>
            <a:r>
              <a:rPr lang="de-DE" sz="3100" dirty="0"/>
              <a:t> / Benedikt X.</a:t>
            </a:r>
            <a:br>
              <a:rPr lang="de-DE" sz="3100" dirty="0"/>
            </a:br>
            <a:r>
              <a:rPr lang="de-DE" sz="3100" dirty="0"/>
              <a:t>Biographie</a:t>
            </a:r>
            <a:br>
              <a:rPr lang="de-DE" sz="4400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91544" y="1628801"/>
            <a:ext cx="8229600" cy="4525963"/>
          </a:xfrm>
        </p:spPr>
        <p:txBody>
          <a:bodyPr>
            <a:normAutofit/>
          </a:bodyPr>
          <a:lstStyle/>
          <a:p>
            <a:r>
              <a:rPr lang="de-DE" sz="2400" dirty="0"/>
              <a:t>Sohn des Grafen Wido von </a:t>
            </a:r>
            <a:r>
              <a:rPr lang="de-DE" sz="2400" dirty="0" err="1"/>
              <a:t>Tusculum</a:t>
            </a:r>
            <a:endParaRPr lang="de-DE" sz="2400" dirty="0"/>
          </a:p>
          <a:p>
            <a:r>
              <a:rPr lang="de-DE" sz="2400" dirty="0"/>
              <a:t>Neffe von Papst Benedikt IX.</a:t>
            </a:r>
          </a:p>
          <a:p>
            <a:r>
              <a:rPr lang="de-DE" sz="2400" dirty="0"/>
              <a:t>Bischof von </a:t>
            </a:r>
            <a:r>
              <a:rPr lang="de-DE" sz="2400" dirty="0" err="1"/>
              <a:t>Velletri</a:t>
            </a:r>
            <a:endParaRPr lang="de-DE" sz="2400" dirty="0"/>
          </a:p>
          <a:p>
            <a:r>
              <a:rPr lang="de-DE" sz="2400" dirty="0"/>
              <a:t>Seit 1050 Kardinal </a:t>
            </a:r>
          </a:p>
        </p:txBody>
      </p:sp>
    </p:spTree>
    <p:extLst>
      <p:ext uri="{BB962C8B-B14F-4D97-AF65-F5344CB8AC3E}">
        <p14:creationId xmlns:p14="http://schemas.microsoft.com/office/powerpoint/2010/main" val="956266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536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100" dirty="0"/>
              <a:t> </a:t>
            </a:r>
            <a:br>
              <a:rPr lang="de-DE" sz="3100" dirty="0"/>
            </a:br>
            <a:r>
              <a:rPr lang="de-DE" sz="3100" dirty="0"/>
              <a:t>Johannes von </a:t>
            </a:r>
            <a:r>
              <a:rPr lang="de-DE" sz="3100" dirty="0" err="1"/>
              <a:t>Velletri</a:t>
            </a:r>
            <a:br>
              <a:rPr lang="de-DE" sz="3100" dirty="0"/>
            </a:br>
            <a:r>
              <a:rPr lang="de-DE" sz="3100" dirty="0"/>
              <a:t>die Wahl</a:t>
            </a:r>
            <a:br>
              <a:rPr lang="de-DE" sz="4400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91544" y="1628801"/>
            <a:ext cx="8229600" cy="4525963"/>
          </a:xfrm>
        </p:spPr>
        <p:txBody>
          <a:bodyPr>
            <a:normAutofit/>
          </a:bodyPr>
          <a:lstStyle/>
          <a:p>
            <a:r>
              <a:rPr lang="de-DE" sz="2400" dirty="0"/>
              <a:t>Wahl kurz nach dem Tode Stephans IX. (März 1158)</a:t>
            </a:r>
          </a:p>
          <a:p>
            <a:r>
              <a:rPr lang="de-DE" sz="2400" dirty="0"/>
              <a:t>Unterstützer: Reformgegner, Grafen von </a:t>
            </a:r>
            <a:r>
              <a:rPr lang="de-DE" sz="2400" dirty="0" err="1"/>
              <a:t>Tusculum</a:t>
            </a:r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Es fehlt: Kardinaldiakon Hildebrand</a:t>
            </a:r>
          </a:p>
          <a:p>
            <a:endParaRPr lang="de-DE" sz="2400" dirty="0"/>
          </a:p>
          <a:p>
            <a:r>
              <a:rPr lang="de-DE" sz="2400" dirty="0"/>
              <a:t>Synode setzt Benedikt ab (Simonie)</a:t>
            </a:r>
          </a:p>
          <a:p>
            <a:r>
              <a:rPr lang="de-DE" sz="2400" dirty="0"/>
              <a:t>Dez.: Reformer wählen erneut – mit Zustimmung der Regentin</a:t>
            </a:r>
          </a:p>
          <a:p>
            <a:r>
              <a:rPr lang="de-DE" sz="2400" dirty="0"/>
              <a:t>Unterstützer: Markgraf von </a:t>
            </a:r>
            <a:r>
              <a:rPr lang="de-DE" sz="2400" dirty="0" err="1"/>
              <a:t>Tuszien</a:t>
            </a:r>
            <a:r>
              <a:rPr lang="de-DE" sz="2400" dirty="0"/>
              <a:t>, Normannen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8975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536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100" dirty="0"/>
              <a:t> </a:t>
            </a:r>
            <a:br>
              <a:rPr lang="de-DE" sz="3100" dirty="0"/>
            </a:br>
            <a:r>
              <a:rPr lang="de-DE" sz="3100" dirty="0"/>
              <a:t>Johannes von </a:t>
            </a:r>
            <a:r>
              <a:rPr lang="de-DE" sz="3100" dirty="0" err="1"/>
              <a:t>Velletri</a:t>
            </a:r>
            <a:br>
              <a:rPr lang="de-DE" sz="3100" dirty="0"/>
            </a:br>
            <a:r>
              <a:rPr lang="de-DE" sz="3100" dirty="0"/>
              <a:t>das Schisma</a:t>
            </a:r>
            <a:br>
              <a:rPr lang="de-DE" sz="4400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91544" y="1628801"/>
            <a:ext cx="8229600" cy="4525963"/>
          </a:xfrm>
        </p:spPr>
        <p:txBody>
          <a:bodyPr>
            <a:normAutofit/>
          </a:bodyPr>
          <a:lstStyle/>
          <a:p>
            <a:r>
              <a:rPr lang="de-DE" sz="2400" dirty="0"/>
              <a:t>Benedikt X. flieht aus Rom</a:t>
            </a:r>
          </a:p>
          <a:p>
            <a:r>
              <a:rPr lang="de-DE" sz="2400" dirty="0"/>
              <a:t>Gefangennahme und erneute Absetzung (1160)</a:t>
            </a:r>
          </a:p>
          <a:p>
            <a:r>
              <a:rPr lang="de-DE" sz="2400" dirty="0"/>
              <a:t>Stirbt im Kloster (ca.1173-85)</a:t>
            </a:r>
          </a:p>
        </p:txBody>
      </p:sp>
    </p:spTree>
    <p:extLst>
      <p:ext uri="{BB962C8B-B14F-4D97-AF65-F5344CB8AC3E}">
        <p14:creationId xmlns:p14="http://schemas.microsoft.com/office/powerpoint/2010/main" val="701422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1247</Words>
  <Application>Microsoft Office PowerPoint</Application>
  <PresentationFormat>Breitbild</PresentationFormat>
  <Paragraphs>160</Paragraphs>
  <Slides>28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Footlight MT Light</vt:lpstr>
      <vt:lpstr>Office</vt:lpstr>
      <vt:lpstr>PowerPoint-Präsentation</vt:lpstr>
      <vt:lpstr>  Papst und Kaiser</vt:lpstr>
      <vt:lpstr>  Papst und Kaiser Gegenpäpste der Kaiser </vt:lpstr>
      <vt:lpstr>  Europa im 11. Jh.</vt:lpstr>
      <vt:lpstr>  Sutri 1046 </vt:lpstr>
      <vt:lpstr>  Die Nachfolge Heinrichs III. </vt:lpstr>
      <vt:lpstr>  Johannes von Velletri / Benedikt X. Biographie </vt:lpstr>
      <vt:lpstr>  Johannes von Velletri die Wahl </vt:lpstr>
      <vt:lpstr>  Johannes von Velletri das Schisma </vt:lpstr>
      <vt:lpstr>Das Papstwahldekret  1059</vt:lpstr>
      <vt:lpstr>  Cadalus von Parma / Honorius II. Biographie </vt:lpstr>
      <vt:lpstr>  Cadalus von Parma / Honorius II. die Wahl </vt:lpstr>
      <vt:lpstr>  Cadalus von Parma das Schisma </vt:lpstr>
      <vt:lpstr>Der Investiturstreit</vt:lpstr>
      <vt:lpstr>Der Investiturstreit</vt:lpstr>
      <vt:lpstr>  Wibert von Ravenna / Clemens III. Biographie </vt:lpstr>
      <vt:lpstr>  Wibert von Ravenna die Wahl </vt:lpstr>
      <vt:lpstr>  Wibert von Ravenna das Schisma </vt:lpstr>
      <vt:lpstr>  Wibert von Ravenna das Schisma </vt:lpstr>
      <vt:lpstr>PowerPoint-Präsentation</vt:lpstr>
      <vt:lpstr>  Wibert von Ravenna das Schisma </vt:lpstr>
      <vt:lpstr>  Wibert von Ravenna das Schisma </vt:lpstr>
      <vt:lpstr>  Staufer, Päpste, Normannen und Byzanz </vt:lpstr>
      <vt:lpstr>  Barbarossa und Hadrian IV.</vt:lpstr>
      <vt:lpstr>  Octavian von Monticelli Biographie </vt:lpstr>
      <vt:lpstr>  Octavian von Monticelli die Wahl </vt:lpstr>
      <vt:lpstr>  Octavian von Monticelli das Schisma </vt:lpstr>
      <vt:lpstr>  Ludwig der Bayer und Johannes XXII.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Vogel</dc:creator>
  <cp:lastModifiedBy>Christian Vogel</cp:lastModifiedBy>
  <cp:revision>56</cp:revision>
  <dcterms:created xsi:type="dcterms:W3CDTF">2024-06-09T16:31:02Z</dcterms:created>
  <dcterms:modified xsi:type="dcterms:W3CDTF">2025-01-13T14:57:16Z</dcterms:modified>
</cp:coreProperties>
</file>