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650" r:id="rId3"/>
    <p:sldId id="874" r:id="rId4"/>
    <p:sldId id="898" r:id="rId5"/>
    <p:sldId id="876" r:id="rId6"/>
    <p:sldId id="877" r:id="rId7"/>
    <p:sldId id="878" r:id="rId8"/>
    <p:sldId id="903" r:id="rId9"/>
    <p:sldId id="879" r:id="rId10"/>
    <p:sldId id="880" r:id="rId11"/>
    <p:sldId id="904" r:id="rId12"/>
    <p:sldId id="897" r:id="rId13"/>
    <p:sldId id="882" r:id="rId14"/>
    <p:sldId id="883" r:id="rId15"/>
    <p:sldId id="884" r:id="rId16"/>
    <p:sldId id="885" r:id="rId17"/>
    <p:sldId id="886" r:id="rId18"/>
    <p:sldId id="887" r:id="rId19"/>
    <p:sldId id="905" r:id="rId20"/>
  </p:sldIdLst>
  <p:sldSz cx="9144000" cy="6858000" type="screen4x3"/>
  <p:notesSz cx="6797675" cy="9928225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149F"/>
    <a:srgbClr val="0062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83" autoAdjust="0"/>
    <p:restoredTop sz="95261" autoAdjust="0"/>
  </p:normalViewPr>
  <p:slideViewPr>
    <p:cSldViewPr>
      <p:cViewPr varScale="1">
        <p:scale>
          <a:sx n="85" d="100"/>
          <a:sy n="85" d="100"/>
        </p:scale>
        <p:origin x="1157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C47AFA9-EDBC-4C07-81A9-5A4E9F4F40B7}" type="datetimeFigureOut">
              <a:rPr lang="de-DE"/>
              <a:pPr>
                <a:defRPr/>
              </a:pPr>
              <a:t>14.03.2021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41EC004-E465-4E35-AD94-FC902C33325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91105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1EC004-E465-4E35-AD94-FC902C33325A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33875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1EC004-E465-4E35-AD94-FC902C33325A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25637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1EC004-E465-4E35-AD94-FC902C33325A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47583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1EC004-E465-4E35-AD94-FC902C33325A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67997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1EC004-E465-4E35-AD94-FC902C33325A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42495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1EC004-E465-4E35-AD94-FC902C33325A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01471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1EC004-E465-4E35-AD94-FC902C33325A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101290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1EC004-E465-4E35-AD94-FC902C33325A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64332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1EC004-E465-4E35-AD94-FC902C33325A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56694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1EC004-E465-4E35-AD94-FC902C33325A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92395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1EC004-E465-4E35-AD94-FC902C33325A}" type="slidenum">
              <a:rPr lang="de-DE" smtClean="0"/>
              <a:pPr>
                <a:defRPr/>
              </a:pPr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87172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1EC004-E465-4E35-AD94-FC902C33325A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80451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1EC004-E465-4E35-AD94-FC902C33325A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97350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1EC004-E465-4E35-AD94-FC902C33325A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597114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1EC004-E465-4E35-AD94-FC902C33325A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09600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1EC004-E465-4E35-AD94-FC902C33325A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11011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1EC004-E465-4E35-AD94-FC902C33325A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09867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1EC004-E465-4E35-AD94-FC902C33325A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36986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1EC004-E465-4E35-AD94-FC902C33325A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6970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D03E2A-F968-4BB0-B05E-3FDBA72F2EBB}" type="datetimeFigureOut">
              <a:rPr lang="de-DE"/>
              <a:pPr>
                <a:defRPr/>
              </a:pPr>
              <a:t>14.03.2021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6C6009-457F-4C27-A002-B385CCBB1FD4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26532A-7EDA-42CA-B53F-154D67206375}" type="datetimeFigureOut">
              <a:rPr lang="de-DE"/>
              <a:pPr>
                <a:defRPr/>
              </a:pPr>
              <a:t>14.03.2021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DDAC98-A229-413F-87B5-25373B72C23B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736DA2-4A50-46E0-8612-32231D73EF10}" type="datetimeFigureOut">
              <a:rPr lang="de-DE"/>
              <a:pPr>
                <a:defRPr/>
              </a:pPr>
              <a:t>14.03.2021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D29CBE-8581-4A24-8E21-3CD9DB30C0F8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EA5CBA-33B3-4484-A750-5165529EC3C1}" type="datetimeFigureOut">
              <a:rPr lang="de-DE"/>
              <a:pPr>
                <a:defRPr/>
              </a:pPr>
              <a:t>14.03.2021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BDA44B-52B1-4B2F-899A-FB4F407EA5CB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4AAA4-9BC8-42B9-B975-DB935435F579}" type="datetimeFigureOut">
              <a:rPr lang="de-DE"/>
              <a:pPr>
                <a:defRPr/>
              </a:pPr>
              <a:t>14.03.2021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EC37EA-EDE3-4DF8-9918-45DAA9BA42CE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B077A5-080E-47A4-BD3D-F8A4C92C8060}" type="datetimeFigureOut">
              <a:rPr lang="de-DE"/>
              <a:pPr>
                <a:defRPr/>
              </a:pPr>
              <a:t>14.03.2021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198DA0-86E3-4F68-A6AB-D5BA32D2ECC5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CA818B-38B6-4534-971B-CB3CB08C9AA9}" type="datetimeFigureOut">
              <a:rPr lang="de-DE"/>
              <a:pPr>
                <a:defRPr/>
              </a:pPr>
              <a:t>14.03.2021</a:t>
            </a:fld>
            <a:endParaRPr lang="de-DE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DA5401-0594-499F-8725-835E0104BC83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D88969-437E-42B7-A003-2115C1A2BCB8}" type="datetimeFigureOut">
              <a:rPr lang="de-DE"/>
              <a:pPr>
                <a:defRPr/>
              </a:pPr>
              <a:t>14.03.2021</a:t>
            </a:fld>
            <a:endParaRPr lang="de-DE" dirty="0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5BFBFE-64E3-4EEE-94B1-6BE781B9FE15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03D47-D147-430A-A76D-13F804110504}" type="datetimeFigureOut">
              <a:rPr lang="de-DE"/>
              <a:pPr>
                <a:defRPr/>
              </a:pPr>
              <a:t>14.03.2021</a:t>
            </a:fld>
            <a:endParaRPr lang="de-DE" dirty="0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121292-1591-4ACE-9BCE-B74B402C658D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AC8041-5D83-454D-AA98-242707DF323B}" type="datetimeFigureOut">
              <a:rPr lang="de-DE"/>
              <a:pPr>
                <a:defRPr/>
              </a:pPr>
              <a:t>14.03.2021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0AFFCA-5EEE-43A2-B634-5C9511A60B31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76601E-DE54-4792-87B8-6DE2A8177720}" type="datetimeFigureOut">
              <a:rPr lang="de-DE"/>
              <a:pPr>
                <a:defRPr/>
              </a:pPr>
              <a:t>14.03.2021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7701AD-39ED-4AF8-BA0B-7B3CE2932939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C8DE762-27D7-4C32-BB96-B7DF52A73868}" type="datetimeFigureOut">
              <a:rPr lang="de-DE"/>
              <a:pPr>
                <a:defRPr/>
              </a:pPr>
              <a:t>14.03.2021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799AD22-80DC-4E77-A262-83008E50361B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el 1"/>
          <p:cNvSpPr>
            <a:spLocks noGrp="1"/>
          </p:cNvSpPr>
          <p:nvPr>
            <p:ph type="ctrTitle"/>
          </p:nvPr>
        </p:nvSpPr>
        <p:spPr>
          <a:xfrm>
            <a:off x="107950" y="549275"/>
            <a:ext cx="8928100" cy="1223963"/>
          </a:xfrm>
        </p:spPr>
        <p:txBody>
          <a:bodyPr/>
          <a:lstStyle/>
          <a:p>
            <a:pPr eaLnBrk="1" hangingPunct="1"/>
            <a:r>
              <a:rPr lang="de-DE" sz="6000" b="1" u="sng">
                <a:solidFill>
                  <a:srgbClr val="948A54"/>
                </a:solidFill>
                <a:latin typeface="Footlight MT Light" pitchFamily="18" charset="0"/>
              </a:rPr>
              <a:t>Europa im Mittelalter</a:t>
            </a:r>
            <a:r>
              <a:rPr lang="de-DE" sz="6000" b="1">
                <a:solidFill>
                  <a:srgbClr val="948A54"/>
                </a:solidFill>
                <a:latin typeface="Footlight MT Light" pitchFamily="18" charset="0"/>
              </a:rPr>
              <a:t/>
            </a:r>
            <a:br>
              <a:rPr lang="de-DE" sz="6000" b="1">
                <a:solidFill>
                  <a:srgbClr val="948A54"/>
                </a:solidFill>
                <a:latin typeface="Footlight MT Light" pitchFamily="18" charset="0"/>
              </a:rPr>
            </a:br>
            <a:r>
              <a:rPr lang="de-DE" sz="2200" b="1">
                <a:solidFill>
                  <a:srgbClr val="948A54"/>
                </a:solidFill>
                <a:latin typeface="Footlight MT Light" pitchFamily="18" charset="0"/>
              </a:rPr>
              <a:t>Grundzüge der mittelalterlichen Geschichte vom vorläufigen Ende des weströmischen Kaisertums 476 bis zur Entdeckung Amerikas 1492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07950" y="5997575"/>
            <a:ext cx="8856663" cy="67151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de-DE" b="1" dirty="0">
                <a:solidFill>
                  <a:schemeClr val="bg2">
                    <a:lumMod val="50000"/>
                  </a:schemeClr>
                </a:solidFill>
                <a:latin typeface="Footlight MT Light" panose="0204060206030A020304" pitchFamily="18" charset="0"/>
              </a:rPr>
              <a:t>[VL 09A</a:t>
            </a:r>
            <a:r>
              <a:rPr lang="de-DE" b="1">
                <a:solidFill>
                  <a:schemeClr val="bg2">
                    <a:lumMod val="50000"/>
                  </a:schemeClr>
                </a:solidFill>
                <a:latin typeface="Footlight MT Light" panose="0204060206030A020304" pitchFamily="18" charset="0"/>
              </a:rPr>
              <a:t>] </a:t>
            </a:r>
            <a:r>
              <a:rPr lang="de-DE" b="1" smtClean="0">
                <a:solidFill>
                  <a:schemeClr val="bg2">
                    <a:lumMod val="50000"/>
                  </a:schemeClr>
                </a:solidFill>
                <a:latin typeface="Footlight MT Light" panose="0204060206030A020304" pitchFamily="18" charset="0"/>
              </a:rPr>
              <a:t>Die </a:t>
            </a:r>
            <a:r>
              <a:rPr lang="de-DE" b="1" dirty="0">
                <a:solidFill>
                  <a:schemeClr val="bg2">
                    <a:lumMod val="50000"/>
                  </a:schemeClr>
                </a:solidFill>
                <a:latin typeface="Footlight MT Light" panose="0204060206030A020304" pitchFamily="18" charset="0"/>
              </a:rPr>
              <a:t>Staufer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="" xmlns:a16="http://schemas.microsoft.com/office/drawing/2014/main" id="{C020DC1A-C324-4850-8ABF-B4D0CC491D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6446" y="1916831"/>
            <a:ext cx="3235831" cy="4080743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="" xmlns:a16="http://schemas.microsoft.com/office/drawing/2014/main" id="{054FC173-C79F-41B0-96B5-E01C0EC6AF22}"/>
              </a:ext>
            </a:extLst>
          </p:cNvPr>
          <p:cNvSpPr txBox="1"/>
          <p:nvPr/>
        </p:nvSpPr>
        <p:spPr>
          <a:xfrm>
            <a:off x="4043816" y="5956501"/>
            <a:ext cx="236475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dirty="0"/>
              <a:t>https://www.barbarossahoehle.de/images/seite/barbarossa1.jpg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el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de-DE" sz="2800">
                <a:latin typeface="Footlight MT Light" pitchFamily="18" charset="0"/>
              </a:rPr>
              <a:t>III.) Deutschland zwischen den beiden Friederichen</a:t>
            </a:r>
            <a:br>
              <a:rPr lang="de-DE" sz="2800">
                <a:latin typeface="Footlight MT Light" pitchFamily="18" charset="0"/>
              </a:rPr>
            </a:br>
            <a:r>
              <a:rPr lang="de-DE" sz="2800">
                <a:latin typeface="Footlight MT Light" pitchFamily="18" charset="0"/>
              </a:rPr>
              <a:t>1.) Das Sizilienproblem</a:t>
            </a:r>
            <a:endParaRPr lang="de-DE" sz="2800">
              <a:latin typeface="Eurostile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395288" y="1412875"/>
            <a:ext cx="8064500" cy="800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de-DE" sz="2800" b="1" dirty="0">
              <a:latin typeface="Footlight MT Light" panose="0204060206030A020304" pitchFamily="18" charset="0"/>
            </a:endParaRPr>
          </a:p>
          <a:p>
            <a:pPr>
              <a:defRPr/>
            </a:pPr>
            <a:endParaRPr lang="de-DE" dirty="0"/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125538"/>
            <a:ext cx="4876800" cy="552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Textfeld 1"/>
          <p:cNvSpPr txBox="1">
            <a:spLocks noChangeArrowheads="1"/>
          </p:cNvSpPr>
          <p:nvPr/>
        </p:nvSpPr>
        <p:spPr bwMode="auto">
          <a:xfrm>
            <a:off x="5292725" y="1341438"/>
            <a:ext cx="3600450" cy="405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2000">
                <a:latin typeface="Footlight MT Light" pitchFamily="18" charset="0"/>
              </a:rPr>
              <a:t>11. Jahrhundert:</a:t>
            </a:r>
          </a:p>
          <a:p>
            <a:pPr algn="ctr"/>
            <a:r>
              <a:rPr lang="de-DE" sz="2000">
                <a:latin typeface="Footlight MT Light" pitchFamily="18" charset="0"/>
              </a:rPr>
              <a:t>Normannen (Hauteville) erobern Sizilien und Unteritalien</a:t>
            </a:r>
          </a:p>
          <a:p>
            <a:pPr algn="ctr"/>
            <a:endParaRPr lang="de-DE" sz="2000">
              <a:latin typeface="Footlight MT Light" pitchFamily="18" charset="0"/>
            </a:endParaRPr>
          </a:p>
          <a:p>
            <a:pPr algn="ctr"/>
            <a:r>
              <a:rPr lang="de-DE" sz="2000">
                <a:latin typeface="Footlight MT Light" pitchFamily="18" charset="0"/>
              </a:rPr>
              <a:t>1130 Graf Roger I. (†1154) wird von (Gegen)papst Anaklet als König anerkannt.</a:t>
            </a:r>
          </a:p>
          <a:p>
            <a:pPr algn="ctr"/>
            <a:endParaRPr lang="de-DE" sz="2000">
              <a:latin typeface="Footlight MT Light" pitchFamily="18" charset="0"/>
            </a:endParaRPr>
          </a:p>
          <a:p>
            <a:pPr algn="ctr"/>
            <a:r>
              <a:rPr lang="de-DE" sz="2000">
                <a:latin typeface="Footlight MT Light" pitchFamily="18" charset="0"/>
              </a:rPr>
              <a:t>Viele Feinde: </a:t>
            </a:r>
          </a:p>
          <a:p>
            <a:pPr algn="ctr"/>
            <a:r>
              <a:rPr lang="de-DE" sz="2000">
                <a:latin typeface="Footlight MT Light" pitchFamily="18" charset="0"/>
              </a:rPr>
              <a:t>2 Kaiserreiche und ein Papst</a:t>
            </a:r>
          </a:p>
          <a:p>
            <a:pPr algn="ctr"/>
            <a:endParaRPr lang="de-DE" sz="2000">
              <a:latin typeface="Footlight MT Light" pitchFamily="18" charset="0"/>
            </a:endParaRPr>
          </a:p>
          <a:p>
            <a:pPr algn="ctr"/>
            <a:r>
              <a:rPr lang="de-DE" sz="2000">
                <a:latin typeface="Footlight MT Light" pitchFamily="18" charset="0"/>
              </a:rPr>
              <a:t>Die Angst des Papstes: </a:t>
            </a:r>
          </a:p>
          <a:p>
            <a:pPr algn="ctr"/>
            <a:r>
              <a:rPr lang="de-DE" sz="2000" i="1">
                <a:latin typeface="Footlight MT Light" pitchFamily="18" charset="0"/>
              </a:rPr>
              <a:t>unio regni ad imperium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="" xmlns:a16="http://schemas.microsoft.com/office/drawing/2014/main" id="{17C6BB32-C76F-4E36-AD25-BB23F2C3D13D}"/>
              </a:ext>
            </a:extLst>
          </p:cNvPr>
          <p:cNvSpPr txBox="1"/>
          <p:nvPr/>
        </p:nvSpPr>
        <p:spPr>
          <a:xfrm>
            <a:off x="2499078" y="6633904"/>
            <a:ext cx="255711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dirty="0"/>
              <a:t>https://commons.wikimedia.org/wiki/File:Kingdom_of_Sicily_1154.svg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el 1"/>
          <p:cNvSpPr>
            <a:spLocks noGrp="1"/>
          </p:cNvSpPr>
          <p:nvPr>
            <p:ph type="title" idx="4294967295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de-DE" sz="2800">
                <a:latin typeface="Footlight MT Light" pitchFamily="18" charset="0"/>
              </a:rPr>
              <a:t>III.) Deutschland zwischen den beiden Friederichen</a:t>
            </a:r>
            <a:br>
              <a:rPr lang="de-DE" sz="2800">
                <a:latin typeface="Footlight MT Light" pitchFamily="18" charset="0"/>
              </a:rPr>
            </a:br>
            <a:r>
              <a:rPr lang="de-DE" sz="2800">
                <a:latin typeface="Footlight MT Light" pitchFamily="18" charset="0"/>
              </a:rPr>
              <a:t>1.) Das Sizilienproblem</a:t>
            </a:r>
            <a:endParaRPr lang="de-DE" sz="2800">
              <a:latin typeface="Eurostile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395288" y="1412875"/>
            <a:ext cx="8064500" cy="800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de-DE" sz="2800" b="1" dirty="0">
              <a:latin typeface="Footlight MT Light" panose="0204060206030A020304" pitchFamily="18" charset="0"/>
            </a:endParaRPr>
          </a:p>
          <a:p>
            <a:pPr>
              <a:defRPr/>
            </a:pPr>
            <a:endParaRPr lang="de-DE" dirty="0"/>
          </a:p>
        </p:txBody>
      </p:sp>
      <p:pic>
        <p:nvPicPr>
          <p:cNvPr id="4710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0325" y="1128713"/>
            <a:ext cx="3895725" cy="435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0" name="Textfeld 1"/>
          <p:cNvSpPr txBox="1">
            <a:spLocks noChangeArrowheads="1"/>
          </p:cNvSpPr>
          <p:nvPr/>
        </p:nvSpPr>
        <p:spPr bwMode="auto">
          <a:xfrm>
            <a:off x="5292725" y="5589588"/>
            <a:ext cx="3600450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>
                <a:latin typeface="Footlight MT Light" pitchFamily="18" charset="0"/>
              </a:rPr>
              <a:t>Heinrich VI. und Konstanze von Sizilien (aus </a:t>
            </a:r>
            <a:r>
              <a:rPr lang="de-DE" i="1">
                <a:latin typeface="Footlight MT Light" pitchFamily="18" charset="0"/>
              </a:rPr>
              <a:t>Liber ad honorem Augusti</a:t>
            </a:r>
            <a:r>
              <a:rPr lang="de-DE">
                <a:latin typeface="Footlight MT Light" pitchFamily="18" charset="0"/>
              </a:rPr>
              <a:t> des Petrus de Ebulo, 1196)</a:t>
            </a:r>
          </a:p>
        </p:txBody>
      </p:sp>
      <p:sp>
        <p:nvSpPr>
          <p:cNvPr id="47111" name="Text Box 7"/>
          <p:cNvSpPr txBox="1">
            <a:spLocks noChangeArrowheads="1"/>
          </p:cNvSpPr>
          <p:nvPr/>
        </p:nvSpPr>
        <p:spPr bwMode="auto">
          <a:xfrm>
            <a:off x="468313" y="1341438"/>
            <a:ext cx="4987925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2400">
                <a:latin typeface="Footlight MT Light" pitchFamily="18" charset="0"/>
              </a:rPr>
              <a:t>1186 Heirat Heinrichs VI. mit Konstanze von Sizilien</a:t>
            </a:r>
          </a:p>
          <a:p>
            <a:endParaRPr lang="de-DE" sz="2400">
              <a:latin typeface="Footlight MT Light" pitchFamily="18" charset="0"/>
            </a:endParaRPr>
          </a:p>
          <a:p>
            <a:r>
              <a:rPr lang="de-DE" sz="2400">
                <a:latin typeface="Footlight MT Light" pitchFamily="18" charset="0"/>
              </a:rPr>
              <a:t>1189 †Wilhelm II.</a:t>
            </a:r>
          </a:p>
          <a:p>
            <a:r>
              <a:rPr lang="de-DE" sz="2000">
                <a:latin typeface="Footlight MT Light" pitchFamily="18" charset="0"/>
              </a:rPr>
              <a:t>Ein unerwarteter Erbfall</a:t>
            </a:r>
          </a:p>
          <a:p>
            <a:endParaRPr lang="de-DE" sz="2000">
              <a:latin typeface="Footlight MT Light" pitchFamily="18" charset="0"/>
            </a:endParaRPr>
          </a:p>
          <a:p>
            <a:r>
              <a:rPr lang="de-DE" sz="2400">
                <a:latin typeface="Footlight MT Light" pitchFamily="18" charset="0"/>
              </a:rPr>
              <a:t>1190 Tankred von Lecce</a:t>
            </a:r>
          </a:p>
          <a:p>
            <a:r>
              <a:rPr lang="de-DE" sz="2000">
                <a:latin typeface="Footlight MT Light" pitchFamily="18" charset="0"/>
              </a:rPr>
              <a:t>Ein unehelicher Konkurrent</a:t>
            </a:r>
          </a:p>
          <a:p>
            <a:endParaRPr lang="de-DE" sz="2000">
              <a:latin typeface="Footlight MT Light" pitchFamily="18" charset="0"/>
            </a:endParaRPr>
          </a:p>
          <a:p>
            <a:r>
              <a:rPr lang="de-DE" sz="2400">
                <a:latin typeface="Footlight MT Light" pitchFamily="18" charset="0"/>
              </a:rPr>
              <a:t>1194 Friedrich Roger</a:t>
            </a:r>
          </a:p>
          <a:p>
            <a:r>
              <a:rPr lang="de-DE" sz="2000">
                <a:latin typeface="Footlight MT Light" pitchFamily="18" charset="0"/>
              </a:rPr>
              <a:t>Ein unerwarteter Thronfolger</a:t>
            </a:r>
          </a:p>
          <a:p>
            <a:endParaRPr lang="de-DE" sz="2000">
              <a:latin typeface="Footlight MT Light" pitchFamily="18" charset="0"/>
            </a:endParaRPr>
          </a:p>
          <a:p>
            <a:r>
              <a:rPr lang="de-DE" sz="2400">
                <a:latin typeface="Footlight MT Light" pitchFamily="18" charset="0"/>
              </a:rPr>
              <a:t>1197 kurz nach der Eroberung:</a:t>
            </a:r>
          </a:p>
          <a:p>
            <a:r>
              <a:rPr lang="de-DE" sz="2000">
                <a:latin typeface="Footlight MT Light" pitchFamily="18" charset="0"/>
              </a:rPr>
              <a:t>Ein unerwarteter Todesfall (†Heinrich VI.)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="" xmlns:a16="http://schemas.microsoft.com/office/drawing/2014/main" id="{A71D3495-5E08-45B7-911F-E2B0CE9CE2E9}"/>
              </a:ext>
            </a:extLst>
          </p:cNvPr>
          <p:cNvSpPr txBox="1"/>
          <p:nvPr/>
        </p:nvSpPr>
        <p:spPr>
          <a:xfrm>
            <a:off x="6099577" y="5404922"/>
            <a:ext cx="304442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dirty="0"/>
              <a:t> </a:t>
            </a:r>
            <a:r>
              <a:rPr lang="de-DE" sz="600" u="sng" dirty="0"/>
              <a:t>https://commons.wikimedia.org/wiki/File:Heinrich_VI_-_Konstanze_von_Sizilien.jpg</a:t>
            </a:r>
            <a:endParaRPr lang="de-DE" sz="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el 1"/>
          <p:cNvSpPr>
            <a:spLocks noGrp="1"/>
          </p:cNvSpPr>
          <p:nvPr>
            <p:ph type="title" idx="4294967295"/>
          </p:nvPr>
        </p:nvSpPr>
        <p:spPr>
          <a:xfrm>
            <a:off x="468313" y="-100013"/>
            <a:ext cx="8229600" cy="1143001"/>
          </a:xfrm>
        </p:spPr>
        <p:txBody>
          <a:bodyPr/>
          <a:lstStyle/>
          <a:p>
            <a:pPr eaLnBrk="1" hangingPunct="1"/>
            <a:r>
              <a:rPr lang="de-DE" sz="2800">
                <a:latin typeface="Footlight MT Light" pitchFamily="18" charset="0"/>
              </a:rPr>
              <a:t>III.) Deutschland zwischen den beiden Friederichen</a:t>
            </a:r>
            <a:br>
              <a:rPr lang="de-DE" sz="2800">
                <a:latin typeface="Footlight MT Light" pitchFamily="18" charset="0"/>
              </a:rPr>
            </a:br>
            <a:r>
              <a:rPr lang="de-DE" sz="2800">
                <a:latin typeface="Footlight MT Light" pitchFamily="18" charset="0"/>
              </a:rPr>
              <a:t>2.) Heinrich VI. und der Erbreichsplan</a:t>
            </a:r>
            <a:endParaRPr lang="de-DE" sz="2800">
              <a:latin typeface="Eurostile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395288" y="1412875"/>
            <a:ext cx="8064500" cy="800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de-DE" sz="2800" b="1" dirty="0">
              <a:latin typeface="Footlight MT Light" panose="0204060206030A020304" pitchFamily="18" charset="0"/>
            </a:endParaRPr>
          </a:p>
          <a:p>
            <a:pPr>
              <a:defRPr/>
            </a:pPr>
            <a:endParaRPr lang="de-DE" dirty="0"/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5343525" y="1216025"/>
            <a:ext cx="3621088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2400" i="1">
                <a:latin typeface="Footlight MT Light" pitchFamily="18" charset="0"/>
              </a:rPr>
              <a:t>Die Idee:</a:t>
            </a:r>
          </a:p>
          <a:p>
            <a:endParaRPr lang="de-DE" sz="2400" i="1">
              <a:latin typeface="Footlight MT Light" pitchFamily="18" charset="0"/>
            </a:endParaRPr>
          </a:p>
          <a:p>
            <a:r>
              <a:rPr lang="de-DE" sz="2400">
                <a:latin typeface="Footlight MT Light" pitchFamily="18" charset="0"/>
              </a:rPr>
              <a:t>Erblichkeit der Königswürde</a:t>
            </a:r>
          </a:p>
          <a:p>
            <a:endParaRPr lang="de-DE" sz="2400">
              <a:latin typeface="Footlight MT Light" pitchFamily="18" charset="0"/>
            </a:endParaRPr>
          </a:p>
          <a:p>
            <a:r>
              <a:rPr lang="de-DE" sz="2400">
                <a:latin typeface="Footlight MT Light" pitchFamily="18" charset="0"/>
              </a:rPr>
              <a:t>Sicherung Siziliens</a:t>
            </a:r>
          </a:p>
          <a:p>
            <a:endParaRPr lang="de-DE" sz="2400">
              <a:latin typeface="Footlight MT Light" pitchFamily="18" charset="0"/>
            </a:endParaRPr>
          </a:p>
          <a:p>
            <a:r>
              <a:rPr lang="de-DE" sz="2400" i="1">
                <a:latin typeface="Footlight MT Light" pitchFamily="18" charset="0"/>
              </a:rPr>
              <a:t>Im Gegenzug:</a:t>
            </a:r>
          </a:p>
          <a:p>
            <a:endParaRPr lang="de-DE" sz="2400" i="1">
              <a:latin typeface="Footlight MT Light" pitchFamily="18" charset="0"/>
            </a:endParaRPr>
          </a:p>
          <a:p>
            <a:r>
              <a:rPr lang="de-DE" sz="2400">
                <a:latin typeface="Footlight MT Light" pitchFamily="18" charset="0"/>
              </a:rPr>
              <a:t>Vererbbarkeit der Lehen auch in weiblicher Linie</a:t>
            </a:r>
          </a:p>
          <a:p>
            <a:endParaRPr lang="de-DE" sz="2400">
              <a:latin typeface="Footlight MT Light" pitchFamily="18" charset="0"/>
            </a:endParaRPr>
          </a:p>
          <a:p>
            <a:r>
              <a:rPr lang="de-DE" sz="2400">
                <a:latin typeface="Footlight MT Light" pitchFamily="18" charset="0"/>
              </a:rPr>
              <a:t>Das „höchste Angebot“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="" xmlns:a16="http://schemas.microsoft.com/office/drawing/2014/main" id="{516B01D6-AB54-42AD-BACF-562A02D53E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158" y="908720"/>
            <a:ext cx="4381500" cy="5705475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="" xmlns:a16="http://schemas.microsoft.com/office/drawing/2014/main" id="{AA6291A4-5E61-4DA7-85E6-B0E2978F71A4}"/>
              </a:ext>
            </a:extLst>
          </p:cNvPr>
          <p:cNvSpPr txBox="1"/>
          <p:nvPr/>
        </p:nvSpPr>
        <p:spPr>
          <a:xfrm>
            <a:off x="2483768" y="6521862"/>
            <a:ext cx="268535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dirty="0"/>
              <a:t>https://de.wikipedia.org/wiki/Datei:Mitteleuropa_zur_Zeit_der_Staufer.svg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el 1"/>
          <p:cNvSpPr>
            <a:spLocks noGrp="1"/>
          </p:cNvSpPr>
          <p:nvPr>
            <p:ph type="title"/>
          </p:nvPr>
        </p:nvSpPr>
        <p:spPr>
          <a:xfrm>
            <a:off x="468313" y="-171450"/>
            <a:ext cx="8229600" cy="1143000"/>
          </a:xfrm>
        </p:spPr>
        <p:txBody>
          <a:bodyPr/>
          <a:lstStyle/>
          <a:p>
            <a:pPr eaLnBrk="1" hangingPunct="1"/>
            <a:r>
              <a:rPr lang="de-DE" sz="2800">
                <a:latin typeface="Footlight MT Light" pitchFamily="18" charset="0"/>
              </a:rPr>
              <a:t>III.) Deutschland zwischen den beiden Friederichen</a:t>
            </a:r>
            <a:br>
              <a:rPr lang="de-DE" sz="2800">
                <a:latin typeface="Footlight MT Light" pitchFamily="18" charset="0"/>
              </a:rPr>
            </a:br>
            <a:r>
              <a:rPr lang="de-DE" sz="2800">
                <a:latin typeface="Footlight MT Light" pitchFamily="18" charset="0"/>
              </a:rPr>
              <a:t>3.) Staufer und Welfen: Die nächste Generation</a:t>
            </a:r>
            <a:endParaRPr lang="de-DE" sz="2800">
              <a:latin typeface="Eurostile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395288" y="1412875"/>
            <a:ext cx="8064500" cy="800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de-DE" sz="2800" b="1" dirty="0">
              <a:latin typeface="Footlight MT Light" panose="0204060206030A020304" pitchFamily="18" charset="0"/>
            </a:endParaRPr>
          </a:p>
          <a:p>
            <a:pPr>
              <a:defRPr/>
            </a:pPr>
            <a:endParaRPr lang="de-DE" dirty="0"/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836613"/>
            <a:ext cx="50292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Textfeld 1"/>
          <p:cNvSpPr txBox="1">
            <a:spLocks noChangeArrowheads="1"/>
          </p:cNvSpPr>
          <p:nvPr/>
        </p:nvSpPr>
        <p:spPr bwMode="auto">
          <a:xfrm>
            <a:off x="468313" y="6021388"/>
            <a:ext cx="48958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>
                <a:latin typeface="Footlight MT Light" pitchFamily="18" charset="0"/>
              </a:rPr>
              <a:t>1208: Pfalzgraf Otto von Wittelsbach erschlägt Philipp von Schwaben. Sächsische Weltchronik,14. Jh.</a:t>
            </a:r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5580063" y="928688"/>
            <a:ext cx="3313112" cy="542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de-DE"/>
          </a:p>
          <a:p>
            <a:r>
              <a:rPr lang="de-DE" sz="2400">
                <a:latin typeface="Footlight MT Light" pitchFamily="18" charset="0"/>
              </a:rPr>
              <a:t>1198 Doppelwahl</a:t>
            </a:r>
          </a:p>
          <a:p>
            <a:endParaRPr lang="de-DE" sz="2400">
              <a:latin typeface="Footlight MT Light" pitchFamily="18" charset="0"/>
            </a:endParaRPr>
          </a:p>
          <a:p>
            <a:r>
              <a:rPr lang="de-DE" sz="2400">
                <a:latin typeface="Footlight MT Light" pitchFamily="18" charset="0"/>
              </a:rPr>
              <a:t>1208 Mord an </a:t>
            </a:r>
          </a:p>
          <a:p>
            <a:r>
              <a:rPr lang="de-DE" sz="2400">
                <a:latin typeface="Footlight MT Light" pitchFamily="18" charset="0"/>
              </a:rPr>
              <a:t>Philipp von Schwaben</a:t>
            </a:r>
          </a:p>
          <a:p>
            <a:endParaRPr lang="de-DE" sz="2400">
              <a:latin typeface="Footlight MT Light" pitchFamily="18" charset="0"/>
            </a:endParaRPr>
          </a:p>
          <a:p>
            <a:r>
              <a:rPr lang="de-DE" sz="2000" i="1">
                <a:latin typeface="Footlight MT Light" pitchFamily="18" charset="0"/>
              </a:rPr>
              <a:t>Das Ende des Thronstreits:</a:t>
            </a:r>
          </a:p>
          <a:p>
            <a:r>
              <a:rPr lang="de-DE" sz="2400">
                <a:latin typeface="Footlight MT Light" pitchFamily="18" charset="0"/>
              </a:rPr>
              <a:t>1214 Schlacht von Bouvines</a:t>
            </a:r>
          </a:p>
          <a:p>
            <a:endParaRPr lang="de-DE">
              <a:latin typeface="Footlight MT Light" pitchFamily="18" charset="0"/>
            </a:endParaRPr>
          </a:p>
          <a:p>
            <a:r>
              <a:rPr lang="de-DE">
                <a:latin typeface="Footlight MT Light" pitchFamily="18" charset="0"/>
              </a:rPr>
              <a:t>Philipp August (Frankreich) und Friedrich II. (Staufer)</a:t>
            </a:r>
          </a:p>
          <a:p>
            <a:endParaRPr lang="de-DE">
              <a:latin typeface="Footlight MT Light" pitchFamily="18" charset="0"/>
            </a:endParaRPr>
          </a:p>
          <a:p>
            <a:r>
              <a:rPr lang="de-DE">
                <a:latin typeface="Footlight MT Light" pitchFamily="18" charset="0"/>
              </a:rPr>
              <a:t>gegen </a:t>
            </a:r>
          </a:p>
          <a:p>
            <a:endParaRPr lang="de-DE">
              <a:latin typeface="Footlight MT Light" pitchFamily="18" charset="0"/>
            </a:endParaRPr>
          </a:p>
          <a:p>
            <a:r>
              <a:rPr lang="de-DE">
                <a:latin typeface="Footlight MT Light" pitchFamily="18" charset="0"/>
              </a:rPr>
              <a:t>Johann Ohneland (England) und Kaiser Otto IV. (Welfe)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="" xmlns:a16="http://schemas.microsoft.com/office/drawing/2014/main" id="{6CD4E565-11AB-43FD-90DC-899E3D720989}"/>
              </a:ext>
            </a:extLst>
          </p:cNvPr>
          <p:cNvSpPr txBox="1"/>
          <p:nvPr/>
        </p:nvSpPr>
        <p:spPr>
          <a:xfrm>
            <a:off x="2572973" y="5833547"/>
            <a:ext cx="2959465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dirty="0"/>
              <a:t>https://commons.wikimedia.org/wiki/File:Ermordung_Philipps_von_Schwaben.jpg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el 1"/>
          <p:cNvSpPr>
            <a:spLocks noGrp="1"/>
          </p:cNvSpPr>
          <p:nvPr>
            <p:ph type="title"/>
          </p:nvPr>
        </p:nvSpPr>
        <p:spPr>
          <a:xfrm>
            <a:off x="468313" y="-171450"/>
            <a:ext cx="8229600" cy="1143000"/>
          </a:xfrm>
        </p:spPr>
        <p:txBody>
          <a:bodyPr/>
          <a:lstStyle/>
          <a:p>
            <a:pPr eaLnBrk="1" hangingPunct="1"/>
            <a:r>
              <a:rPr lang="de-DE" sz="2800">
                <a:latin typeface="Footlight MT Light" pitchFamily="18" charset="0"/>
              </a:rPr>
              <a:t>IV.) Das Staunen der Welt: Friedrich II.</a:t>
            </a:r>
            <a:br>
              <a:rPr lang="de-DE" sz="2800">
                <a:latin typeface="Footlight MT Light" pitchFamily="18" charset="0"/>
              </a:rPr>
            </a:br>
            <a:r>
              <a:rPr lang="de-DE" sz="2800">
                <a:latin typeface="Footlight MT Light" pitchFamily="18" charset="0"/>
              </a:rPr>
              <a:t>1.) Kurzporträt: Das Kind von Jesi</a:t>
            </a:r>
            <a:endParaRPr lang="de-DE" sz="2800">
              <a:latin typeface="Eurostile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395288" y="1412875"/>
            <a:ext cx="8064500" cy="800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de-DE" sz="2800" b="1" dirty="0">
              <a:latin typeface="Footlight MT Light" panose="0204060206030A020304" pitchFamily="18" charset="0"/>
            </a:endParaRPr>
          </a:p>
          <a:p>
            <a:pPr>
              <a:defRPr/>
            </a:pPr>
            <a:endParaRPr lang="de-DE" dirty="0"/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981075"/>
            <a:ext cx="5194300" cy="503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Textfeld 1"/>
          <p:cNvSpPr txBox="1">
            <a:spLocks noChangeArrowheads="1"/>
          </p:cNvSpPr>
          <p:nvPr/>
        </p:nvSpPr>
        <p:spPr bwMode="auto">
          <a:xfrm>
            <a:off x="323850" y="6021388"/>
            <a:ext cx="54006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>
                <a:latin typeface="Footlight MT Light" pitchFamily="18" charset="0"/>
              </a:rPr>
              <a:t>Die Geburt Friedrichs II. in einem Zelt auf dem Marktplatz. Giovanni Villani, Nuova Chronica, 14. Jh.</a:t>
            </a: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5508625" y="1031875"/>
            <a:ext cx="3940175" cy="578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2200">
                <a:latin typeface="Footlight MT Light" pitchFamily="18" charset="0"/>
              </a:rPr>
              <a:t>1194-1250</a:t>
            </a:r>
          </a:p>
          <a:p>
            <a:endParaRPr lang="de-DE" sz="2200">
              <a:latin typeface="Footlight MT Light" pitchFamily="18" charset="0"/>
            </a:endParaRPr>
          </a:p>
          <a:p>
            <a:r>
              <a:rPr lang="de-DE" sz="2200">
                <a:latin typeface="Footlight MT Light" pitchFamily="18" charset="0"/>
              </a:rPr>
              <a:t>1198 König von Sizilien</a:t>
            </a:r>
          </a:p>
          <a:p>
            <a:endParaRPr lang="de-DE" sz="2200">
              <a:latin typeface="Footlight MT Light" pitchFamily="18" charset="0"/>
            </a:endParaRPr>
          </a:p>
          <a:p>
            <a:r>
              <a:rPr lang="de-DE" sz="2200">
                <a:latin typeface="Footlight MT Light" pitchFamily="18" charset="0"/>
              </a:rPr>
              <a:t>Vormund: Papst Innozenz III.</a:t>
            </a:r>
          </a:p>
          <a:p>
            <a:endParaRPr lang="de-DE" sz="2200">
              <a:latin typeface="Footlight MT Light" pitchFamily="18" charset="0"/>
            </a:endParaRPr>
          </a:p>
          <a:p>
            <a:r>
              <a:rPr lang="de-DE" sz="2200">
                <a:latin typeface="Footlight MT Light" pitchFamily="18" charset="0"/>
              </a:rPr>
              <a:t>1212 röm.-dt. König</a:t>
            </a:r>
          </a:p>
          <a:p>
            <a:endParaRPr lang="de-DE" sz="2200">
              <a:latin typeface="Footlight MT Light" pitchFamily="18" charset="0"/>
            </a:endParaRPr>
          </a:p>
          <a:p>
            <a:r>
              <a:rPr lang="de-DE" sz="2200">
                <a:latin typeface="Footlight MT Light" pitchFamily="18" charset="0"/>
              </a:rPr>
              <a:t>1220 Kaiser</a:t>
            </a:r>
          </a:p>
          <a:p>
            <a:endParaRPr lang="de-DE" sz="2200">
              <a:latin typeface="Footlight MT Light" pitchFamily="18" charset="0"/>
            </a:endParaRPr>
          </a:p>
          <a:p>
            <a:r>
              <a:rPr lang="de-DE" sz="2200">
                <a:latin typeface="Footlight MT Light" pitchFamily="18" charset="0"/>
              </a:rPr>
              <a:t>1231 Konstitutionen von Melfi</a:t>
            </a:r>
          </a:p>
          <a:p>
            <a:endParaRPr lang="de-DE" sz="2200">
              <a:latin typeface="Footlight MT Light" pitchFamily="18" charset="0"/>
            </a:endParaRPr>
          </a:p>
          <a:p>
            <a:r>
              <a:rPr lang="de-DE" sz="2200">
                <a:latin typeface="Footlight MT Light" pitchFamily="18" charset="0"/>
              </a:rPr>
              <a:t>Mehrfach exkommuniziert</a:t>
            </a:r>
          </a:p>
          <a:p>
            <a:endParaRPr lang="de-DE" sz="2200">
              <a:latin typeface="Footlight MT Light" pitchFamily="18" charset="0"/>
            </a:endParaRPr>
          </a:p>
          <a:p>
            <a:r>
              <a:rPr lang="de-DE" sz="2200">
                <a:latin typeface="Footlight MT Light" pitchFamily="18" charset="0"/>
              </a:rPr>
              <a:t>1245 abgesetzt</a:t>
            </a:r>
          </a:p>
          <a:p>
            <a:endParaRPr lang="de-DE" sz="2200">
              <a:latin typeface="Footlight MT Light" pitchFamily="18" charset="0"/>
            </a:endParaRPr>
          </a:p>
          <a:p>
            <a:r>
              <a:rPr lang="de-DE" sz="2200">
                <a:latin typeface="Footlight MT Light" pitchFamily="18" charset="0"/>
              </a:rPr>
              <a:t>Antichrist oder Messias?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="" xmlns:a16="http://schemas.microsoft.com/office/drawing/2014/main" id="{1EB2E390-E16A-414C-94B9-784231283BD5}"/>
              </a:ext>
            </a:extLst>
          </p:cNvPr>
          <p:cNvSpPr txBox="1"/>
          <p:nvPr/>
        </p:nvSpPr>
        <p:spPr>
          <a:xfrm>
            <a:off x="2992956" y="5943535"/>
            <a:ext cx="265810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dirty="0"/>
              <a:t>https://commons.wikimedia.org/wiki/File:Frederick_is_born_in_Jesi.JPG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el 1"/>
          <p:cNvSpPr>
            <a:spLocks noGrp="1"/>
          </p:cNvSpPr>
          <p:nvPr>
            <p:ph type="title"/>
          </p:nvPr>
        </p:nvSpPr>
        <p:spPr>
          <a:xfrm>
            <a:off x="468313" y="-171450"/>
            <a:ext cx="8229600" cy="1143000"/>
          </a:xfrm>
        </p:spPr>
        <p:txBody>
          <a:bodyPr/>
          <a:lstStyle/>
          <a:p>
            <a:pPr eaLnBrk="1" hangingPunct="1"/>
            <a:r>
              <a:rPr lang="de-DE" sz="2800">
                <a:latin typeface="Footlight MT Light" pitchFamily="18" charset="0"/>
              </a:rPr>
              <a:t>IV.) Das Staunen der Welt: Friedrich II.</a:t>
            </a:r>
            <a:br>
              <a:rPr lang="de-DE" sz="2800">
                <a:latin typeface="Footlight MT Light" pitchFamily="18" charset="0"/>
              </a:rPr>
            </a:br>
            <a:r>
              <a:rPr lang="de-DE" sz="2800">
                <a:latin typeface="Footlight MT Light" pitchFamily="18" charset="0"/>
              </a:rPr>
              <a:t>2.) Friedrich und die Fürsten</a:t>
            </a:r>
            <a:endParaRPr lang="de-DE" sz="2800">
              <a:latin typeface="Eurostile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395288" y="1412875"/>
            <a:ext cx="8064500" cy="800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de-DE" sz="2800" b="1" dirty="0">
              <a:latin typeface="Footlight MT Light" panose="0204060206030A020304" pitchFamily="18" charset="0"/>
            </a:endParaRPr>
          </a:p>
          <a:p>
            <a:pPr>
              <a:defRPr/>
            </a:pPr>
            <a:endParaRPr lang="de-DE" dirty="0"/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836613"/>
            <a:ext cx="4184650" cy="582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Textfeld 1"/>
          <p:cNvSpPr txBox="1">
            <a:spLocks noChangeArrowheads="1"/>
          </p:cNvSpPr>
          <p:nvPr/>
        </p:nvSpPr>
        <p:spPr bwMode="auto">
          <a:xfrm>
            <a:off x="5292725" y="1557338"/>
            <a:ext cx="3851275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i="1">
                <a:latin typeface="Footlight MT Light" pitchFamily="18" charset="0"/>
              </a:rPr>
              <a:t>Statutum in favorem principum. </a:t>
            </a:r>
          </a:p>
          <a:p>
            <a:endParaRPr lang="de-DE" i="1">
              <a:latin typeface="Footlight MT Light" pitchFamily="18" charset="0"/>
            </a:endParaRPr>
          </a:p>
          <a:p>
            <a:r>
              <a:rPr lang="de-DE">
                <a:latin typeface="Footlight MT Light" pitchFamily="18" charset="0"/>
              </a:rPr>
              <a:t>Udine, Mai 1232</a:t>
            </a:r>
            <a:br>
              <a:rPr lang="de-DE">
                <a:latin typeface="Footlight MT Light" pitchFamily="18" charset="0"/>
              </a:rPr>
            </a:br>
            <a:r>
              <a:rPr lang="de-DE">
                <a:latin typeface="Footlight MT Light" pitchFamily="18" charset="0"/>
              </a:rPr>
              <a:t>Pergament, angehängte Goldbulle; </a:t>
            </a:r>
          </a:p>
          <a:p>
            <a:r>
              <a:rPr lang="de-DE">
                <a:latin typeface="Footlight MT Light" pitchFamily="18" charset="0"/>
              </a:rPr>
              <a:t>H: 48,5 cm / B: 40,5 cm</a:t>
            </a:r>
            <a:br>
              <a:rPr lang="de-DE">
                <a:latin typeface="Footlight MT Light" pitchFamily="18" charset="0"/>
              </a:rPr>
            </a:br>
            <a:endParaRPr lang="de-DE">
              <a:latin typeface="Footlight MT Light" pitchFamily="18" charset="0"/>
            </a:endParaRPr>
          </a:p>
          <a:p>
            <a:r>
              <a:rPr lang="de-DE">
                <a:latin typeface="Footlight MT Light" pitchFamily="18" charset="0"/>
              </a:rPr>
              <a:t>Halle (Saale), Stadtarchiv, Urkundensammlung U1, Nr. 1</a:t>
            </a:r>
            <a:br>
              <a:rPr lang="de-DE">
                <a:latin typeface="Footlight MT Light" pitchFamily="18" charset="0"/>
              </a:rPr>
            </a:br>
            <a:r>
              <a:rPr lang="de-DE">
                <a:latin typeface="Footlight MT Light" pitchFamily="18" charset="0"/>
              </a:rPr>
              <a:t>Bildnachweis: Halle (Saale), Stadtarchiv: VI.A.3 </a:t>
            </a:r>
          </a:p>
          <a:p>
            <a:r>
              <a:rPr lang="de-DE">
                <a:latin typeface="Footlight MT Light" pitchFamily="18" charset="0"/>
              </a:rPr>
              <a:t> </a:t>
            </a:r>
          </a:p>
          <a:p>
            <a:endParaRPr lang="de-DE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el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de-DE" sz="2800">
                <a:latin typeface="Footlight MT Light" pitchFamily="18" charset="0"/>
              </a:rPr>
              <a:t>IV.) Das Staunen der Welt: Friedrich II.</a:t>
            </a:r>
            <a:br>
              <a:rPr lang="de-DE" sz="2800">
                <a:latin typeface="Footlight MT Light" pitchFamily="18" charset="0"/>
              </a:rPr>
            </a:br>
            <a:r>
              <a:rPr lang="de-DE" sz="2800">
                <a:latin typeface="Footlight MT Light" pitchFamily="18" charset="0"/>
              </a:rPr>
              <a:t>3.)Friedrich und die Städte</a:t>
            </a:r>
            <a:endParaRPr lang="de-DE" sz="2800">
              <a:latin typeface="Eurostile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395288" y="1412875"/>
            <a:ext cx="8064500" cy="800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de-DE" sz="2800" b="1" dirty="0">
              <a:latin typeface="Footlight MT Light" panose="0204060206030A020304" pitchFamily="18" charset="0"/>
            </a:endParaRPr>
          </a:p>
          <a:p>
            <a:pPr>
              <a:defRPr/>
            </a:pPr>
            <a:endParaRPr lang="de-DE" dirty="0"/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879475" y="1439863"/>
            <a:ext cx="7108825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2400">
                <a:latin typeface="Footlight MT Light" pitchFamily="18" charset="0"/>
              </a:rPr>
              <a:t>Die Städte: neue Spieler auf dem Feld der großen Politik</a:t>
            </a:r>
          </a:p>
          <a:p>
            <a:endParaRPr lang="de-DE" sz="2400">
              <a:latin typeface="Footlight MT Light" pitchFamily="18" charset="0"/>
            </a:endParaRPr>
          </a:p>
          <a:p>
            <a:r>
              <a:rPr lang="de-DE" sz="2400">
                <a:latin typeface="Footlight MT Light" pitchFamily="18" charset="0"/>
              </a:rPr>
              <a:t>Die Städte: Stützen des Königtums</a:t>
            </a:r>
          </a:p>
          <a:p>
            <a:endParaRPr lang="de-DE" sz="2400">
              <a:latin typeface="Footlight MT Light" pitchFamily="18" charset="0"/>
            </a:endParaRPr>
          </a:p>
          <a:p>
            <a:endParaRPr lang="de-DE" sz="2400">
              <a:latin typeface="Footlight MT Light" pitchFamily="18" charset="0"/>
            </a:endParaRPr>
          </a:p>
          <a:p>
            <a:r>
              <a:rPr lang="de-DE" sz="2400">
                <a:latin typeface="Footlight MT Light" pitchFamily="18" charset="0"/>
              </a:rPr>
              <a:t>Noch sind die Fürsten stärker:</a:t>
            </a:r>
          </a:p>
          <a:p>
            <a:endParaRPr lang="de-DE" sz="2400">
              <a:latin typeface="Footlight MT Light" pitchFamily="18" charset="0"/>
            </a:endParaRPr>
          </a:p>
          <a:p>
            <a:r>
              <a:rPr lang="de-DE" sz="2400" i="1">
                <a:latin typeface="Footlight MT Light" pitchFamily="18" charset="0"/>
              </a:rPr>
              <a:t>Constitutum in favorem principum</a:t>
            </a:r>
          </a:p>
          <a:p>
            <a:endParaRPr lang="de-DE" sz="2400" i="1">
              <a:latin typeface="Footlight MT Light" pitchFamily="18" charset="0"/>
            </a:endParaRPr>
          </a:p>
          <a:p>
            <a:r>
              <a:rPr lang="de-DE" sz="2400" i="1">
                <a:latin typeface="Footlight MT Light" pitchFamily="18" charset="0"/>
              </a:rPr>
              <a:t>Confoederatio cum principibus ecclesiasticis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el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de-DE" sz="2800">
                <a:latin typeface="Footlight MT Light" pitchFamily="18" charset="0"/>
              </a:rPr>
              <a:t>IV.) Das Staunen der Welt: Friedrich II.</a:t>
            </a:r>
            <a:br>
              <a:rPr lang="de-DE" sz="2800">
                <a:latin typeface="Footlight MT Light" pitchFamily="18" charset="0"/>
              </a:rPr>
            </a:br>
            <a:r>
              <a:rPr lang="de-DE" sz="2800">
                <a:latin typeface="Footlight MT Light" pitchFamily="18" charset="0"/>
              </a:rPr>
              <a:t>4.)Friedrich und die Kirche</a:t>
            </a:r>
            <a:endParaRPr lang="de-DE" sz="2800">
              <a:latin typeface="Eurostile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395288" y="1412875"/>
            <a:ext cx="8064500" cy="800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de-DE" sz="2800" b="1" dirty="0">
              <a:latin typeface="Footlight MT Light" panose="0204060206030A020304" pitchFamily="18" charset="0"/>
            </a:endParaRPr>
          </a:p>
          <a:p>
            <a:pPr>
              <a:defRPr/>
            </a:pPr>
            <a:endParaRPr lang="de-DE" dirty="0"/>
          </a:p>
        </p:txBody>
      </p:sp>
      <p:sp>
        <p:nvSpPr>
          <p:cNvPr id="29700" name="Textfeld 1"/>
          <p:cNvSpPr txBox="1">
            <a:spLocks noChangeArrowheads="1"/>
          </p:cNvSpPr>
          <p:nvPr/>
        </p:nvSpPr>
        <p:spPr bwMode="auto">
          <a:xfrm>
            <a:off x="227742" y="3967844"/>
            <a:ext cx="351313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dirty="0">
                <a:latin typeface="Footlight MT Light" pitchFamily="18" charset="0"/>
              </a:rPr>
              <a:t>Friedrich II trifft Sultan al-Kamil, 1229.</a:t>
            </a:r>
          </a:p>
          <a:p>
            <a:pPr algn="ctr"/>
            <a:r>
              <a:rPr lang="it-IT" dirty="0">
                <a:latin typeface="Footlight MT Light" pitchFamily="18" charset="0"/>
              </a:rPr>
              <a:t>Giovanni Villani, Nuova Cronica, 14. </a:t>
            </a:r>
            <a:r>
              <a:rPr lang="it-IT" dirty="0" err="1">
                <a:latin typeface="Footlight MT Light" pitchFamily="18" charset="0"/>
              </a:rPr>
              <a:t>Jahrhundert</a:t>
            </a:r>
            <a:r>
              <a:rPr lang="it-IT" dirty="0">
                <a:latin typeface="Footlight MT Light" pitchFamily="18" charset="0"/>
              </a:rPr>
              <a:t>.</a:t>
            </a:r>
            <a:endParaRPr lang="de-DE" dirty="0">
              <a:latin typeface="Footlight MT Light" pitchFamily="18" charset="0"/>
            </a:endParaRPr>
          </a:p>
        </p:txBody>
      </p:sp>
      <p:pic>
        <p:nvPicPr>
          <p:cNvPr id="2970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6700" y="1100138"/>
            <a:ext cx="4808538" cy="355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2" name="Textfeld 3"/>
          <p:cNvSpPr txBox="1">
            <a:spLocks noChangeArrowheads="1"/>
          </p:cNvSpPr>
          <p:nvPr/>
        </p:nvSpPr>
        <p:spPr bwMode="auto">
          <a:xfrm>
            <a:off x="4076700" y="4868863"/>
            <a:ext cx="480853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>
                <a:latin typeface="Footlight MT Light" pitchFamily="18" charset="0"/>
              </a:rPr>
              <a:t>Die Exkommunikation Friedrichs II. in Lyon 1245 durch Papst Innozenz IV. Giovanni Villani, Nuova Cronica, 14. Jahrhundert.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="" xmlns:a16="http://schemas.microsoft.com/office/drawing/2014/main" id="{CC786A4B-7AD4-4E12-ADF7-8DB945D3A908}"/>
              </a:ext>
            </a:extLst>
          </p:cNvPr>
          <p:cNvSpPr txBox="1"/>
          <p:nvPr/>
        </p:nvSpPr>
        <p:spPr>
          <a:xfrm>
            <a:off x="803047" y="3805309"/>
            <a:ext cx="32736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dirty="0"/>
              <a:t>https://commons.wikimedia.org/wiki/File:Friedrich_II._mit_Sultan_al-Kamil.jpg?uselang=de</a:t>
            </a:r>
          </a:p>
          <a:p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="" xmlns:a16="http://schemas.microsoft.com/office/drawing/2014/main" id="{538ED220-777A-4408-B44C-0987C03D45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653" y="1018827"/>
            <a:ext cx="3860065" cy="2841973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="" xmlns:a16="http://schemas.microsoft.com/office/drawing/2014/main" id="{47222A54-B12A-45A6-BE45-181AB4A90926}"/>
              </a:ext>
            </a:extLst>
          </p:cNvPr>
          <p:cNvSpPr txBox="1"/>
          <p:nvPr/>
        </p:nvSpPr>
        <p:spPr>
          <a:xfrm>
            <a:off x="5724128" y="4592633"/>
            <a:ext cx="3318537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dirty="0"/>
              <a:t>https://commons.wikimedia.org/wiki/File:Exkommunikation_Friedrichs_II._in_Lyon_1245.jpg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el 1"/>
          <p:cNvSpPr>
            <a:spLocks noGrp="1"/>
          </p:cNvSpPr>
          <p:nvPr>
            <p:ph type="title"/>
          </p:nvPr>
        </p:nvSpPr>
        <p:spPr>
          <a:xfrm>
            <a:off x="468313" y="-100013"/>
            <a:ext cx="8229600" cy="1143001"/>
          </a:xfrm>
        </p:spPr>
        <p:txBody>
          <a:bodyPr/>
          <a:lstStyle/>
          <a:p>
            <a:pPr eaLnBrk="1" hangingPunct="1"/>
            <a:r>
              <a:rPr lang="de-DE" sz="2800">
                <a:latin typeface="Footlight MT Light" pitchFamily="18" charset="0"/>
              </a:rPr>
              <a:t>IV.) Das Staunen der Welt: Friedrich II.</a:t>
            </a:r>
            <a:br>
              <a:rPr lang="de-DE" sz="2800">
                <a:latin typeface="Footlight MT Light" pitchFamily="18" charset="0"/>
              </a:rPr>
            </a:br>
            <a:r>
              <a:rPr lang="de-DE" sz="2800">
                <a:latin typeface="Footlight MT Light" pitchFamily="18" charset="0"/>
              </a:rPr>
              <a:t>5.)Friedrich und Sizilien</a:t>
            </a:r>
            <a:endParaRPr lang="de-DE" sz="2800">
              <a:latin typeface="Eurostile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395288" y="1412875"/>
            <a:ext cx="8064500" cy="800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de-DE" sz="2800" b="1" dirty="0">
              <a:latin typeface="Footlight MT Light" panose="0204060206030A020304" pitchFamily="18" charset="0"/>
            </a:endParaRPr>
          </a:p>
          <a:p>
            <a:pPr>
              <a:defRPr/>
            </a:pPr>
            <a:endParaRPr lang="de-DE" dirty="0"/>
          </a:p>
        </p:txBody>
      </p:sp>
      <p:sp>
        <p:nvSpPr>
          <p:cNvPr id="2" name="Textfeld 1">
            <a:extLst>
              <a:ext uri="{FF2B5EF4-FFF2-40B4-BE49-F238E27FC236}">
                <a16:creationId xmlns="" xmlns:a16="http://schemas.microsoft.com/office/drawing/2014/main" id="{41AE1226-2378-4247-9DDD-E19983DD6F2E}"/>
              </a:ext>
            </a:extLst>
          </p:cNvPr>
          <p:cNvSpPr txBox="1"/>
          <p:nvPr/>
        </p:nvSpPr>
        <p:spPr>
          <a:xfrm>
            <a:off x="5148064" y="6103078"/>
            <a:ext cx="277672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dirty="0"/>
              <a:t>https://commons.wikimedia.org/wiki/File:Castel_del_Monte_-_front_view.jpg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="" xmlns:a16="http://schemas.microsoft.com/office/drawing/2014/main" id="{21945495-4931-40A4-A776-EDC2C9A119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588" y="1025568"/>
            <a:ext cx="6423050" cy="507751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el 1"/>
          <p:cNvSpPr>
            <a:spLocks noGrp="1"/>
          </p:cNvSpPr>
          <p:nvPr>
            <p:ph type="title"/>
          </p:nvPr>
        </p:nvSpPr>
        <p:spPr>
          <a:xfrm>
            <a:off x="457200" y="-26988"/>
            <a:ext cx="8229600" cy="1143001"/>
          </a:xfrm>
        </p:spPr>
        <p:txBody>
          <a:bodyPr/>
          <a:lstStyle/>
          <a:p>
            <a:pPr eaLnBrk="1" hangingPunct="1"/>
            <a:r>
              <a:rPr lang="de-DE" sz="2800" dirty="0">
                <a:latin typeface="Footlight MT Light" pitchFamily="18" charset="0"/>
              </a:rPr>
              <a:t>Bildnachweise</a:t>
            </a:r>
            <a:endParaRPr lang="de-DE" sz="2800" i="1" dirty="0">
              <a:latin typeface="Eurostile"/>
            </a:endParaRPr>
          </a:p>
        </p:txBody>
      </p:sp>
      <p:sp>
        <p:nvSpPr>
          <p:cNvPr id="46082" name="Text Box 5"/>
          <p:cNvSpPr txBox="1">
            <a:spLocks noChangeArrowheads="1"/>
          </p:cNvSpPr>
          <p:nvPr/>
        </p:nvSpPr>
        <p:spPr bwMode="auto">
          <a:xfrm>
            <a:off x="611188" y="1511300"/>
            <a:ext cx="8731250" cy="3447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400" b="1" dirty="0">
                <a:latin typeface="Footlight MT Light" panose="0204060206030A020304" pitchFamily="18" charset="0"/>
              </a:rPr>
              <a:t>VL 9a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>
                <a:latin typeface="Footlight MT Light" panose="0204060206030A020304" pitchFamily="18" charset="0"/>
              </a:rPr>
              <a:t>https://www.barbarossahoehle.de/images/seite/barbarossa1.jpg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>
                <a:latin typeface="Footlight MT Light" panose="0204060206030A020304" pitchFamily="18" charset="0"/>
              </a:rPr>
              <a:t>http://www.freiburgs-geschichte.de/images/1000-1218_Anfaenge/Reich_unter_Konrad_II_w.jpg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>
                <a:latin typeface="Footlight MT Light" panose="0204060206030A020304" pitchFamily="18" charset="0"/>
              </a:rPr>
              <a:t>https://commons.wikimedia.org/wiki/File:Lothair_II,_Holy_Roman_Emperor.jpg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>
                <a:latin typeface="Footlight MT Light" panose="0204060206030A020304" pitchFamily="18" charset="0"/>
              </a:rPr>
              <a:t>https://commons.wikimedia.org/wiki/File:Konrad_III_Miniatur_13_Jahrhundert.jpg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>
                <a:latin typeface="Footlight MT Light" panose="0204060206030A020304" pitchFamily="18" charset="0"/>
              </a:rPr>
              <a:t>http://nbn-resolving.org/urn:nbn:de:gbv:700-2-0010356-3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>
                <a:latin typeface="Footlight MT Light" panose="0204060206030A020304" pitchFamily="18" charset="0"/>
              </a:rPr>
              <a:t>https://commons.wikimedia.org/wiki/File:B_alexander_III2.jpg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>
                <a:latin typeface="Footlight MT Light" panose="0204060206030A020304" pitchFamily="18" charset="0"/>
              </a:rPr>
              <a:t>https://de.wikipedia.org/wiki/Datei:Ausschnitt_Stammbaum_Barbarossa.png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>
                <a:latin typeface="Footlight MT Light" panose="0204060206030A020304" pitchFamily="18" charset="0"/>
              </a:rPr>
              <a:t>https://commons.wikimedia.org/wiki/File:Angeblicher_Fu%C3%9Ffall_Barbarossas.jpg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>
                <a:latin typeface="Footlight MT Light" panose="0204060206030A020304" pitchFamily="18" charset="0"/>
              </a:rPr>
              <a:t>https://commons.wikimedia.org/wiki/File:Kingdom_of_Sicily_1154.svg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>
                <a:latin typeface="Footlight MT Light" panose="0204060206030A020304" pitchFamily="18" charset="0"/>
              </a:rPr>
              <a:t>https://commons.wikimedia.org/wiki/File:Heinrich_VI_-_Konstanze_von_Sizilien.jpg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>
                <a:latin typeface="Footlight MT Light" panose="0204060206030A020304" pitchFamily="18" charset="0"/>
              </a:rPr>
              <a:t>https://de.wikipedia.org/wiki/Datei:Mitteleuropa_zur_Zeit_der_Staufer.svg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>
                <a:latin typeface="Footlight MT Light" panose="0204060206030A020304" pitchFamily="18" charset="0"/>
              </a:rPr>
              <a:t>https://commons.wikimedia.org/wiki/File:Ermordung_Philipps_von_Schwaben.jpg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>
                <a:latin typeface="Footlight MT Light" panose="0204060206030A020304" pitchFamily="18" charset="0"/>
              </a:rPr>
              <a:t>https://commons.wikimedia.org/wiki/File:Frederick_is_born_in_Jesi.JPG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>
                <a:latin typeface="Footlight MT Light" panose="0204060206030A020304" pitchFamily="18" charset="0"/>
              </a:rPr>
              <a:t>https://commons.wikimedia.org/wiki/File:Friedrich_II._mit_Sultan_al-Kamil.jpghttps://commons.wikimedia.org/wiki/File:Exkommunikation_Friedrichs_II._in_Lyon_1245.jpg?uselang=de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>
                <a:latin typeface="Footlight MT Light" panose="0204060206030A020304" pitchFamily="18" charset="0"/>
              </a:rPr>
              <a:t>https://commons.wikimedia.org/wiki/File:Castel_del_Monte_-_front_view.jpg</a:t>
            </a:r>
          </a:p>
          <a:p>
            <a:endParaRPr lang="de-DE" sz="1200" dirty="0">
              <a:latin typeface="Footlight MT Light" panose="0204060206030A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0975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el 1"/>
          <p:cNvSpPr>
            <a:spLocks noGrp="1"/>
          </p:cNvSpPr>
          <p:nvPr>
            <p:ph type="title"/>
          </p:nvPr>
        </p:nvSpPr>
        <p:spPr>
          <a:xfrm>
            <a:off x="468313" y="-171450"/>
            <a:ext cx="8229600" cy="1143000"/>
          </a:xfrm>
        </p:spPr>
        <p:txBody>
          <a:bodyPr/>
          <a:lstStyle/>
          <a:p>
            <a:pPr eaLnBrk="1" hangingPunct="1"/>
            <a:r>
              <a:rPr lang="de-DE" sz="2800">
                <a:latin typeface="Footlight MT Light" pitchFamily="18" charset="0"/>
              </a:rPr>
              <a:t>I.) Der Aufstieg der Staufer</a:t>
            </a:r>
            <a:br>
              <a:rPr lang="de-DE" sz="2800">
                <a:latin typeface="Footlight MT Light" pitchFamily="18" charset="0"/>
              </a:rPr>
            </a:br>
            <a:r>
              <a:rPr lang="de-DE" sz="2800">
                <a:latin typeface="Footlight MT Light" pitchFamily="18" charset="0"/>
              </a:rPr>
              <a:t>1.) Die regionalen Mächte am Ende der Salierzeit</a:t>
            </a:r>
            <a:endParaRPr lang="de-DE" sz="2800">
              <a:latin typeface="Eurostile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395288" y="1412875"/>
            <a:ext cx="8064500" cy="800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de-DE" sz="2800" b="1" dirty="0">
              <a:latin typeface="Footlight MT Light" panose="0204060206030A020304" pitchFamily="18" charset="0"/>
            </a:endParaRPr>
          </a:p>
          <a:p>
            <a:pPr>
              <a:defRPr/>
            </a:pPr>
            <a:endParaRPr lang="de-DE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84438" y="881063"/>
            <a:ext cx="4089400" cy="593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feld 1">
            <a:extLst>
              <a:ext uri="{FF2B5EF4-FFF2-40B4-BE49-F238E27FC236}">
                <a16:creationId xmlns="" xmlns:a16="http://schemas.microsoft.com/office/drawing/2014/main" id="{63B86E68-1777-4AAF-88EE-E1A4F2AC0DBC}"/>
              </a:ext>
            </a:extLst>
          </p:cNvPr>
          <p:cNvSpPr txBox="1"/>
          <p:nvPr/>
        </p:nvSpPr>
        <p:spPr>
          <a:xfrm>
            <a:off x="2411760" y="6673334"/>
            <a:ext cx="344998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dirty="0"/>
              <a:t>http://www.freiburgs-geschichte.de/images/1000-1218_Anfaenge/Reich_unter_Konrad_II_w.jpg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el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de-DE" sz="2800">
                <a:latin typeface="Footlight MT Light" pitchFamily="18" charset="0"/>
              </a:rPr>
              <a:t>I.) Der Aufstieg der Staufer</a:t>
            </a:r>
            <a:br>
              <a:rPr lang="de-DE" sz="2800">
                <a:latin typeface="Footlight MT Light" pitchFamily="18" charset="0"/>
              </a:rPr>
            </a:br>
            <a:r>
              <a:rPr lang="de-DE" sz="2800">
                <a:latin typeface="Footlight MT Light" pitchFamily="18" charset="0"/>
              </a:rPr>
              <a:t>2.) Der erste Versuch</a:t>
            </a:r>
            <a:endParaRPr lang="de-DE" sz="2800">
              <a:latin typeface="Eurostile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395288" y="1412875"/>
            <a:ext cx="8064500" cy="800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de-DE" sz="2800" b="1" dirty="0">
              <a:latin typeface="Footlight MT Light" panose="0204060206030A020304" pitchFamily="18" charset="0"/>
            </a:endParaRPr>
          </a:p>
          <a:p>
            <a:pPr>
              <a:defRPr/>
            </a:pPr>
            <a:endParaRPr lang="de-DE" dirty="0"/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400" y="966787"/>
            <a:ext cx="2400300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Textfeld 1"/>
          <p:cNvSpPr txBox="1">
            <a:spLocks noChangeArrowheads="1"/>
          </p:cNvSpPr>
          <p:nvPr/>
        </p:nvSpPr>
        <p:spPr bwMode="auto">
          <a:xfrm>
            <a:off x="406400" y="5949950"/>
            <a:ext cx="240030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>
                <a:latin typeface="Footlight MT Light" pitchFamily="18" charset="0"/>
              </a:rPr>
              <a:t>Lothar III. (1133 – 1137)</a:t>
            </a:r>
          </a:p>
          <a:p>
            <a:pPr algn="ctr"/>
            <a:r>
              <a:rPr lang="de-DE">
                <a:latin typeface="Footlight MT Light" pitchFamily="18" charset="0"/>
              </a:rPr>
              <a:t>Codex Eberhardi</a:t>
            </a:r>
          </a:p>
        </p:txBody>
      </p:sp>
      <p:sp>
        <p:nvSpPr>
          <p:cNvPr id="16389" name="Textfeld 3"/>
          <p:cNvSpPr txBox="1">
            <a:spLocks noChangeArrowheads="1"/>
          </p:cNvSpPr>
          <p:nvPr/>
        </p:nvSpPr>
        <p:spPr bwMode="auto">
          <a:xfrm>
            <a:off x="2987675" y="1196975"/>
            <a:ext cx="54721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de-DE" sz="1400">
              <a:latin typeface="Footlight MT Light" pitchFamily="18" charset="0"/>
            </a:endParaRPr>
          </a:p>
        </p:txBody>
      </p:sp>
      <p:sp>
        <p:nvSpPr>
          <p:cNvPr id="16390" name="Text Box 9"/>
          <p:cNvSpPr txBox="1">
            <a:spLocks noChangeArrowheads="1"/>
          </p:cNvSpPr>
          <p:nvPr/>
        </p:nvSpPr>
        <p:spPr bwMode="auto">
          <a:xfrm>
            <a:off x="3635375" y="1511300"/>
            <a:ext cx="5329238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400">
                <a:latin typeface="Footlight MT Light" pitchFamily="18" charset="0"/>
              </a:rPr>
              <a:t>1125 Wahl Lothars III.</a:t>
            </a:r>
          </a:p>
          <a:p>
            <a:endParaRPr lang="de-DE" sz="2400">
              <a:latin typeface="Footlight MT Light" pitchFamily="18" charset="0"/>
            </a:endParaRPr>
          </a:p>
          <a:p>
            <a:r>
              <a:rPr lang="de-DE" sz="2400">
                <a:latin typeface="Footlight MT Light" pitchFamily="18" charset="0"/>
              </a:rPr>
              <a:t>1127 Gegenkönigtum Konrads III.</a:t>
            </a:r>
          </a:p>
          <a:p>
            <a:r>
              <a:rPr lang="de-DE" sz="2000">
                <a:latin typeface="Footlight MT Light" pitchFamily="18" charset="0"/>
              </a:rPr>
              <a:t>Kooperation mit Anaklet II. (Papstschisma)</a:t>
            </a:r>
          </a:p>
          <a:p>
            <a:endParaRPr lang="de-DE" sz="2000">
              <a:latin typeface="Footlight MT Light" pitchFamily="18" charset="0"/>
            </a:endParaRPr>
          </a:p>
          <a:p>
            <a:r>
              <a:rPr lang="de-DE" sz="2400">
                <a:latin typeface="Footlight MT Light" pitchFamily="18" charset="0"/>
              </a:rPr>
              <a:t>Konrad scheitert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="" xmlns:a16="http://schemas.microsoft.com/office/drawing/2014/main" id="{C9A975CB-3CA8-4218-8EFC-1BD2FA6E8996}"/>
              </a:ext>
            </a:extLst>
          </p:cNvPr>
          <p:cNvSpPr txBox="1"/>
          <p:nvPr/>
        </p:nvSpPr>
        <p:spPr>
          <a:xfrm>
            <a:off x="251520" y="5785146"/>
            <a:ext cx="28616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u="sng" dirty="0"/>
              <a:t>https://commons.wikimedia.org/wiki/File:Lothair_II,_Holy_Roman_Emperor.jpg</a:t>
            </a:r>
            <a:endParaRPr lang="de-DE" sz="600" dirty="0"/>
          </a:p>
          <a:p>
            <a:endParaRPr lang="de-DE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el 1"/>
          <p:cNvSpPr>
            <a:spLocks noGrp="1"/>
          </p:cNvSpPr>
          <p:nvPr>
            <p:ph type="title" idx="4294967295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de-DE" sz="2800">
                <a:latin typeface="Footlight MT Light" pitchFamily="18" charset="0"/>
              </a:rPr>
              <a:t>I.) Der Aufstieg der Staufer</a:t>
            </a:r>
            <a:br>
              <a:rPr lang="de-DE" sz="2800">
                <a:latin typeface="Footlight MT Light" pitchFamily="18" charset="0"/>
              </a:rPr>
            </a:br>
            <a:r>
              <a:rPr lang="de-DE" sz="2800">
                <a:latin typeface="Footlight MT Light" pitchFamily="18" charset="0"/>
              </a:rPr>
              <a:t>3.) Konrad III.</a:t>
            </a:r>
            <a:endParaRPr lang="de-DE" sz="2800">
              <a:latin typeface="Eurostile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395288" y="1412875"/>
            <a:ext cx="5905500" cy="7937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de-DE" sz="2800" b="1" dirty="0">
              <a:latin typeface="Footlight MT Light" panose="0204060206030A020304" pitchFamily="18" charset="0"/>
            </a:endParaRPr>
          </a:p>
          <a:p>
            <a:pPr>
              <a:defRPr/>
            </a:pPr>
            <a:endParaRPr lang="de-DE" dirty="0"/>
          </a:p>
        </p:txBody>
      </p:sp>
      <p:sp>
        <p:nvSpPr>
          <p:cNvPr id="17411" name="Textfeld 1"/>
          <p:cNvSpPr txBox="1">
            <a:spLocks noChangeArrowheads="1"/>
          </p:cNvSpPr>
          <p:nvPr/>
        </p:nvSpPr>
        <p:spPr bwMode="auto">
          <a:xfrm>
            <a:off x="406400" y="1125538"/>
            <a:ext cx="58213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de-DE">
              <a:latin typeface="Footlight MT Light" pitchFamily="18" charset="0"/>
            </a:endParaRPr>
          </a:p>
        </p:txBody>
      </p:sp>
      <p:pic>
        <p:nvPicPr>
          <p:cNvPr id="17412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71163" y="980728"/>
            <a:ext cx="2316163" cy="512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Textfeld 3"/>
          <p:cNvSpPr txBox="1">
            <a:spLocks noChangeArrowheads="1"/>
          </p:cNvSpPr>
          <p:nvPr/>
        </p:nvSpPr>
        <p:spPr bwMode="auto">
          <a:xfrm>
            <a:off x="6516688" y="6148388"/>
            <a:ext cx="1943100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1400">
                <a:latin typeface="Footlight MT Light" pitchFamily="18" charset="0"/>
              </a:rPr>
              <a:t>Konrad III. (1138 – 1152) Chronica regia Coloniensis 13. Jh. </a:t>
            </a:r>
          </a:p>
        </p:txBody>
      </p:sp>
      <p:sp>
        <p:nvSpPr>
          <p:cNvPr id="17414" name="Text Box 8"/>
          <p:cNvSpPr txBox="1">
            <a:spLocks noChangeArrowheads="1"/>
          </p:cNvSpPr>
          <p:nvPr/>
        </p:nvSpPr>
        <p:spPr bwMode="auto">
          <a:xfrm>
            <a:off x="447675" y="1365250"/>
            <a:ext cx="5853113" cy="402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400">
                <a:latin typeface="Footlight MT Light" pitchFamily="18" charset="0"/>
              </a:rPr>
              <a:t>1138 Wahl Konrads III.</a:t>
            </a:r>
          </a:p>
          <a:p>
            <a:endParaRPr lang="de-DE" sz="2400">
              <a:latin typeface="Footlight MT Light" pitchFamily="18" charset="0"/>
            </a:endParaRPr>
          </a:p>
          <a:p>
            <a:r>
              <a:rPr lang="de-DE">
                <a:latin typeface="Footlight MT Light" pitchFamily="18" charset="0"/>
              </a:rPr>
              <a:t>Keine Kaiserkrönung (erster dt. Herrscher seit Heinrich I.)</a:t>
            </a:r>
          </a:p>
          <a:p>
            <a:r>
              <a:rPr lang="de-DE" i="1">
                <a:latin typeface="Footlight MT Light" pitchFamily="18" charset="0"/>
              </a:rPr>
              <a:t>Romanorum rex augustus </a:t>
            </a:r>
          </a:p>
          <a:p>
            <a:endParaRPr lang="de-DE">
              <a:latin typeface="Footlight MT Light" pitchFamily="18" charset="0"/>
            </a:endParaRPr>
          </a:p>
          <a:p>
            <a:r>
              <a:rPr lang="de-DE" sz="2400">
                <a:latin typeface="Footlight MT Light" pitchFamily="18" charset="0"/>
              </a:rPr>
              <a:t>1147-49 Zweiter Kreuzzug </a:t>
            </a:r>
          </a:p>
          <a:p>
            <a:r>
              <a:rPr lang="de-DE">
                <a:latin typeface="Footlight MT Light" pitchFamily="18" charset="0"/>
              </a:rPr>
              <a:t>(Prediger: Bernhard v. Clairvaux</a:t>
            </a:r>
          </a:p>
          <a:p>
            <a:r>
              <a:rPr lang="de-DE">
                <a:latin typeface="Footlight MT Light" pitchFamily="18" charset="0"/>
              </a:rPr>
              <a:t>Teilnehmer: Konrads Neffe Friedrich Barbarossa, damals Herzog von Schwaben; Ludwig VII. (Frankreich)</a:t>
            </a:r>
          </a:p>
          <a:p>
            <a:endParaRPr lang="de-DE">
              <a:latin typeface="Footlight MT Light" pitchFamily="18" charset="0"/>
            </a:endParaRPr>
          </a:p>
          <a:p>
            <a:r>
              <a:rPr lang="de-DE" sz="2400">
                <a:latin typeface="Footlight MT Light" pitchFamily="18" charset="0"/>
              </a:rPr>
              <a:t>Die Sache mit Byzanz und Sizilien</a:t>
            </a:r>
          </a:p>
          <a:p>
            <a:r>
              <a:rPr lang="de-DE">
                <a:latin typeface="Footlight MT Light" pitchFamily="18" charset="0"/>
              </a:rPr>
              <a:t>Sizilien: Ansprüche und Wirklichkeit</a:t>
            </a:r>
          </a:p>
          <a:p>
            <a:r>
              <a:rPr lang="de-DE">
                <a:latin typeface="Footlight MT Light" pitchFamily="18" charset="0"/>
              </a:rPr>
              <a:t>Byzantinisch-deutsches Heiratsprojekt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="" xmlns:a16="http://schemas.microsoft.com/office/drawing/2014/main" id="{571C3316-4226-4911-9CAA-109E854D5E99}"/>
              </a:ext>
            </a:extLst>
          </p:cNvPr>
          <p:cNvSpPr txBox="1"/>
          <p:nvPr/>
        </p:nvSpPr>
        <p:spPr>
          <a:xfrm>
            <a:off x="6227763" y="6022512"/>
            <a:ext cx="27345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00" u="sng" dirty="0"/>
              <a:t>https://commons.wikimedia.org/wiki/File:Konrad_III_Miniatur_13_Jahrhundert.jpg</a:t>
            </a:r>
            <a:endParaRPr lang="de-DE" sz="600" dirty="0"/>
          </a:p>
          <a:p>
            <a:endParaRPr lang="de-DE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el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de-DE" sz="2800">
                <a:latin typeface="Footlight MT Light" pitchFamily="18" charset="0"/>
              </a:rPr>
              <a:t>II.) Der Mann im Kyffhäuser: Barbarossa</a:t>
            </a:r>
            <a:br>
              <a:rPr lang="de-DE" sz="2800">
                <a:latin typeface="Footlight MT Light" pitchFamily="18" charset="0"/>
              </a:rPr>
            </a:br>
            <a:r>
              <a:rPr lang="de-DE" sz="2800">
                <a:latin typeface="Footlight MT Light" pitchFamily="18" charset="0"/>
              </a:rPr>
              <a:t>1.) Kurzporträt: Barbarossa</a:t>
            </a:r>
            <a:endParaRPr lang="de-DE" sz="2800">
              <a:latin typeface="Eurostile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395288" y="1412875"/>
            <a:ext cx="8064500" cy="800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de-DE" sz="2800" b="1" dirty="0">
              <a:latin typeface="Footlight MT Light" panose="0204060206030A020304" pitchFamily="18" charset="0"/>
            </a:endParaRPr>
          </a:p>
          <a:p>
            <a:pPr>
              <a:defRPr/>
            </a:pPr>
            <a:endParaRPr lang="de-DE" dirty="0"/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3068638"/>
            <a:ext cx="5041900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Text Box 6"/>
          <p:cNvSpPr txBox="1">
            <a:spLocks noChangeArrowheads="1"/>
          </p:cNvSpPr>
          <p:nvPr/>
        </p:nvSpPr>
        <p:spPr bwMode="auto">
          <a:xfrm>
            <a:off x="539750" y="1196975"/>
            <a:ext cx="8353425" cy="556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400">
                <a:latin typeface="Footlight MT Light" pitchFamily="18" charset="0"/>
              </a:rPr>
              <a:t>Friedrich I. Barbarossa </a:t>
            </a:r>
          </a:p>
          <a:p>
            <a:r>
              <a:rPr lang="de-DE" sz="2400">
                <a:latin typeface="Footlight MT Light" pitchFamily="18" charset="0"/>
              </a:rPr>
              <a:t>*1120/22 </a:t>
            </a:r>
            <a:r>
              <a:rPr lang="de-DE" sz="2400">
                <a:latin typeface="Footlight MT Light" pitchFamily="18" charset="0"/>
                <a:cs typeface="Arial" charset="0"/>
              </a:rPr>
              <a:t>†1190</a:t>
            </a:r>
          </a:p>
          <a:p>
            <a:endParaRPr lang="de-DE" sz="2400">
              <a:latin typeface="Footlight MT Light" pitchFamily="18" charset="0"/>
              <a:cs typeface="Arial" charset="0"/>
            </a:endParaRPr>
          </a:p>
          <a:p>
            <a:r>
              <a:rPr lang="de-DE" sz="2400">
                <a:latin typeface="Footlight MT Light" pitchFamily="18" charset="0"/>
                <a:cs typeface="Arial" charset="0"/>
              </a:rPr>
              <a:t>Herzog von Schwaben (Friedrich III.)</a:t>
            </a:r>
          </a:p>
          <a:p>
            <a:endParaRPr lang="de-DE" sz="2400">
              <a:latin typeface="Footlight MT Light" pitchFamily="18" charset="0"/>
              <a:cs typeface="Arial" charset="0"/>
            </a:endParaRPr>
          </a:p>
          <a:p>
            <a:r>
              <a:rPr lang="de-DE" sz="2400">
                <a:latin typeface="Footlight MT Light" pitchFamily="18" charset="0"/>
                <a:cs typeface="Arial" charset="0"/>
              </a:rPr>
              <a:t>                                                            1152 Wahl zum König </a:t>
            </a:r>
          </a:p>
          <a:p>
            <a:r>
              <a:rPr lang="de-DE" sz="2400">
                <a:latin typeface="Footlight MT Light" pitchFamily="18" charset="0"/>
                <a:cs typeface="Arial" charset="0"/>
              </a:rPr>
              <a:t>                                     </a:t>
            </a:r>
          </a:p>
          <a:p>
            <a:r>
              <a:rPr lang="de-DE" sz="2400">
                <a:latin typeface="Footlight MT Light" pitchFamily="18" charset="0"/>
                <a:cs typeface="Arial" charset="0"/>
              </a:rPr>
              <a:t>                                                            1155 Kaiserkrönung in Rom</a:t>
            </a:r>
          </a:p>
          <a:p>
            <a:endParaRPr lang="de-DE" sz="2400">
              <a:latin typeface="Footlight MT Light" pitchFamily="18" charset="0"/>
              <a:cs typeface="Arial" charset="0"/>
            </a:endParaRPr>
          </a:p>
          <a:p>
            <a:r>
              <a:rPr lang="de-DE" sz="2400">
                <a:latin typeface="Footlight MT Light" pitchFamily="18" charset="0"/>
                <a:cs typeface="Arial" charset="0"/>
              </a:rPr>
              <a:t>                                                                   5 Italienzüge bis 1178</a:t>
            </a:r>
          </a:p>
          <a:p>
            <a:endParaRPr lang="de-DE" sz="2400">
              <a:latin typeface="Footlight MT Light" pitchFamily="18" charset="0"/>
              <a:cs typeface="Arial" charset="0"/>
            </a:endParaRPr>
          </a:p>
          <a:p>
            <a:r>
              <a:rPr lang="de-DE" sz="2400">
                <a:latin typeface="Footlight MT Light" pitchFamily="18" charset="0"/>
                <a:cs typeface="Arial" charset="0"/>
              </a:rPr>
              <a:t>                                                                   2 Kreuzzüge</a:t>
            </a:r>
          </a:p>
          <a:p>
            <a:endParaRPr lang="de-DE" sz="2400">
              <a:latin typeface="Footlight MT Light" pitchFamily="18" charset="0"/>
              <a:cs typeface="Arial" charset="0"/>
            </a:endParaRPr>
          </a:p>
          <a:p>
            <a:r>
              <a:rPr lang="de-DE" sz="2400">
                <a:latin typeface="Footlight MT Light" pitchFamily="18" charset="0"/>
                <a:cs typeface="Arial" charset="0"/>
              </a:rPr>
              <a:t>                                                            1159-77 Alexandrinisches    </a:t>
            </a:r>
          </a:p>
          <a:p>
            <a:r>
              <a:rPr lang="de-DE" sz="2400">
                <a:latin typeface="Footlight MT Light" pitchFamily="18" charset="0"/>
                <a:cs typeface="Arial" charset="0"/>
              </a:rPr>
              <a:t>                                                                            Schisma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="" xmlns:a16="http://schemas.microsoft.com/office/drawing/2014/main" id="{F5944C38-4BFD-40BF-8B87-B8025CFD79B3}"/>
              </a:ext>
            </a:extLst>
          </p:cNvPr>
          <p:cNvSpPr txBox="1"/>
          <p:nvPr/>
        </p:nvSpPr>
        <p:spPr>
          <a:xfrm>
            <a:off x="3163616" y="6266130"/>
            <a:ext cx="2129109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dirty="0"/>
              <a:t>http://nbn-resolving.org/urn:nbn:de:gbv:700-2-0010356-3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el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de-DE" sz="2800">
                <a:latin typeface="Footlight MT Light" pitchFamily="18" charset="0"/>
              </a:rPr>
              <a:t>II.) Der Mann im Kyffhäuser: Barbarossa</a:t>
            </a:r>
            <a:br>
              <a:rPr lang="de-DE" sz="2800">
                <a:latin typeface="Footlight MT Light" pitchFamily="18" charset="0"/>
              </a:rPr>
            </a:br>
            <a:r>
              <a:rPr lang="de-DE" sz="2800">
                <a:latin typeface="Footlight MT Light" pitchFamily="18" charset="0"/>
              </a:rPr>
              <a:t>2.) Barbarossa und die Päpste</a:t>
            </a:r>
            <a:endParaRPr lang="de-DE" sz="2800">
              <a:latin typeface="Eurostile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395288" y="1412875"/>
            <a:ext cx="8064500" cy="800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de-DE" sz="2800" b="1" dirty="0">
              <a:latin typeface="Footlight MT Light" panose="0204060206030A020304" pitchFamily="18" charset="0"/>
            </a:endParaRPr>
          </a:p>
          <a:p>
            <a:pPr>
              <a:defRPr/>
            </a:pPr>
            <a:endParaRPr lang="de-DE" dirty="0"/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196975"/>
            <a:ext cx="8391525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Textfeld 1"/>
          <p:cNvSpPr txBox="1">
            <a:spLocks noChangeArrowheads="1"/>
          </p:cNvSpPr>
          <p:nvPr/>
        </p:nvSpPr>
        <p:spPr bwMode="auto">
          <a:xfrm>
            <a:off x="1116013" y="5732463"/>
            <a:ext cx="6769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>
                <a:latin typeface="Footlight MT Light" pitchFamily="18" charset="0"/>
              </a:rPr>
              <a:t>Soinello Aretino, Fresko im Palazzo Pubblico in Siena, 14. Jh.</a:t>
            </a:r>
            <a:endParaRPr lang="de-DE">
              <a:latin typeface="Footlight MT Light" pitchFamily="18" charset="0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="" xmlns:a16="http://schemas.microsoft.com/office/drawing/2014/main" id="{641A5EC5-B473-4F7D-8526-E2F9ECFEBD32}"/>
              </a:ext>
            </a:extLst>
          </p:cNvPr>
          <p:cNvSpPr txBox="1"/>
          <p:nvPr/>
        </p:nvSpPr>
        <p:spPr>
          <a:xfrm>
            <a:off x="6660232" y="5515968"/>
            <a:ext cx="2271776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dirty="0"/>
              <a:t>https://commons.wikimedia.org/wiki/File:B_alexander_III2.jpg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el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de-DE" sz="2800">
                <a:latin typeface="Footlight MT Light" pitchFamily="18" charset="0"/>
              </a:rPr>
              <a:t>II.) Der Mann im Kyffhäuser: Barbarossa</a:t>
            </a:r>
            <a:br>
              <a:rPr lang="de-DE" sz="2800">
                <a:latin typeface="Footlight MT Light" pitchFamily="18" charset="0"/>
              </a:rPr>
            </a:br>
            <a:r>
              <a:rPr lang="de-DE" sz="2800">
                <a:latin typeface="Footlight MT Light" pitchFamily="18" charset="0"/>
              </a:rPr>
              <a:t>3.) Staufer und Welfen</a:t>
            </a:r>
            <a:endParaRPr lang="de-DE" sz="2800">
              <a:latin typeface="Eurostile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395288" y="1412875"/>
            <a:ext cx="8064500" cy="800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de-DE" sz="2800" b="1" dirty="0">
              <a:latin typeface="Footlight MT Light" panose="0204060206030A020304" pitchFamily="18" charset="0"/>
            </a:endParaRPr>
          </a:p>
          <a:p>
            <a:pPr>
              <a:defRPr/>
            </a:pPr>
            <a:endParaRPr lang="de-DE" dirty="0"/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1773238"/>
            <a:ext cx="745490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feld 1">
            <a:extLst>
              <a:ext uri="{FF2B5EF4-FFF2-40B4-BE49-F238E27FC236}">
                <a16:creationId xmlns="" xmlns:a16="http://schemas.microsoft.com/office/drawing/2014/main" id="{83C2458F-DAB6-4E45-A030-02A93E53824D}"/>
              </a:ext>
            </a:extLst>
          </p:cNvPr>
          <p:cNvSpPr txBox="1"/>
          <p:nvPr/>
        </p:nvSpPr>
        <p:spPr>
          <a:xfrm>
            <a:off x="6444208" y="6673334"/>
            <a:ext cx="2775119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dirty="0"/>
              <a:t>https://de.wikipedia.org/wiki/Datei:Ausschnitt_Stammbaum_Barbarossa.png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el 1"/>
          <p:cNvSpPr>
            <a:spLocks noGrp="1"/>
          </p:cNvSpPr>
          <p:nvPr>
            <p:ph type="title" idx="4294967295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de-DE" sz="2800">
                <a:latin typeface="Footlight MT Light" pitchFamily="18" charset="0"/>
              </a:rPr>
              <a:t>II.) Der Mann im Kyffhäuser: Barbarossa</a:t>
            </a:r>
            <a:br>
              <a:rPr lang="de-DE" sz="2800">
                <a:latin typeface="Footlight MT Light" pitchFamily="18" charset="0"/>
              </a:rPr>
            </a:br>
            <a:r>
              <a:rPr lang="de-DE" sz="2800">
                <a:latin typeface="Footlight MT Light" pitchFamily="18" charset="0"/>
              </a:rPr>
              <a:t>3.) Staufer und Welfen</a:t>
            </a:r>
            <a:endParaRPr lang="de-DE" sz="2800">
              <a:latin typeface="Eurostile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395288" y="1412875"/>
            <a:ext cx="8064500" cy="800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de-DE" sz="2800" b="1" dirty="0">
              <a:latin typeface="Footlight MT Light" panose="0204060206030A020304" pitchFamily="18" charset="0"/>
            </a:endParaRPr>
          </a:p>
          <a:p>
            <a:pPr>
              <a:defRPr/>
            </a:pPr>
            <a:endParaRPr lang="de-DE" dirty="0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24525" y="1844675"/>
            <a:ext cx="2808288" cy="193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Textfeld 1"/>
          <p:cNvSpPr txBox="1">
            <a:spLocks noChangeArrowheads="1"/>
          </p:cNvSpPr>
          <p:nvPr/>
        </p:nvSpPr>
        <p:spPr bwMode="auto">
          <a:xfrm>
            <a:off x="5795963" y="4149725"/>
            <a:ext cx="2808287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>
                <a:latin typeface="Footlight MT Light" pitchFamily="18" charset="0"/>
              </a:rPr>
              <a:t>Angeblicher Fußfall Barbarossas vor Heinrich dem Löwen. Sächsische Weltchronik, vor 1290</a:t>
            </a:r>
          </a:p>
        </p:txBody>
      </p:sp>
      <p:sp>
        <p:nvSpPr>
          <p:cNvPr id="21509" name="Text Box 7"/>
          <p:cNvSpPr txBox="1">
            <a:spLocks noChangeArrowheads="1"/>
          </p:cNvSpPr>
          <p:nvPr/>
        </p:nvSpPr>
        <p:spPr bwMode="auto">
          <a:xfrm>
            <a:off x="395288" y="1800225"/>
            <a:ext cx="5256212" cy="420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400">
                <a:latin typeface="Footlight MT Light" pitchFamily="18" charset="0"/>
              </a:rPr>
              <a:t>1156 </a:t>
            </a:r>
            <a:r>
              <a:rPr lang="de-DE" sz="2400" i="1">
                <a:latin typeface="Footlight MT Light" pitchFamily="18" charset="0"/>
              </a:rPr>
              <a:t>Privilegium minus</a:t>
            </a:r>
            <a:r>
              <a:rPr lang="de-DE" sz="2400">
                <a:latin typeface="Footlight MT Light" pitchFamily="18" charset="0"/>
              </a:rPr>
              <a:t> </a:t>
            </a:r>
          </a:p>
          <a:p>
            <a:r>
              <a:rPr lang="de-DE">
                <a:latin typeface="Footlight MT Light" pitchFamily="18" charset="0"/>
              </a:rPr>
              <a:t>Heinrich erhält Bayern zurück</a:t>
            </a:r>
          </a:p>
          <a:p>
            <a:r>
              <a:rPr lang="de-DE">
                <a:latin typeface="Footlight MT Light" pitchFamily="18" charset="0"/>
              </a:rPr>
              <a:t>Ausgleich mit den Babenbergern</a:t>
            </a:r>
          </a:p>
          <a:p>
            <a:r>
              <a:rPr lang="de-DE">
                <a:latin typeface="Footlight MT Light" pitchFamily="18" charset="0"/>
              </a:rPr>
              <a:t>Geburtsstunde des Erzherzogtums Österreich</a:t>
            </a:r>
          </a:p>
          <a:p>
            <a:endParaRPr lang="de-DE">
              <a:latin typeface="Footlight MT Light" pitchFamily="18" charset="0"/>
            </a:endParaRPr>
          </a:p>
          <a:p>
            <a:r>
              <a:rPr lang="de-DE" sz="2400">
                <a:latin typeface="Footlight MT Light" pitchFamily="18" charset="0"/>
              </a:rPr>
              <a:t>Der Prozess gegen Heinrich den Löwen</a:t>
            </a:r>
          </a:p>
          <a:p>
            <a:r>
              <a:rPr lang="de-DE">
                <a:latin typeface="Footlight MT Light" pitchFamily="18" charset="0"/>
              </a:rPr>
              <a:t>Heinrich der Löwe: Herzog von Bayern und Sachsen</a:t>
            </a:r>
          </a:p>
          <a:p>
            <a:r>
              <a:rPr lang="de-DE">
                <a:latin typeface="Footlight MT Light" pitchFamily="18" charset="0"/>
              </a:rPr>
              <a:t>Verweigerung der Heerfahrt</a:t>
            </a:r>
          </a:p>
          <a:p>
            <a:r>
              <a:rPr lang="de-DE">
                <a:latin typeface="Footlight MT Light" pitchFamily="18" charset="0"/>
              </a:rPr>
              <a:t>1180 Lehnrechtsprozess</a:t>
            </a:r>
          </a:p>
          <a:p>
            <a:r>
              <a:rPr lang="de-DE">
                <a:latin typeface="Footlight MT Light" pitchFamily="18" charset="0"/>
              </a:rPr>
              <a:t>Exil in England</a:t>
            </a:r>
          </a:p>
          <a:p>
            <a:endParaRPr lang="de-DE">
              <a:latin typeface="Footlight MT Light" pitchFamily="18" charset="0"/>
            </a:endParaRPr>
          </a:p>
          <a:p>
            <a:r>
              <a:rPr lang="de-DE" sz="2400">
                <a:latin typeface="Footlight MT Light" pitchFamily="18" charset="0"/>
              </a:rPr>
              <a:t>Exkurs: Lehnswesen</a:t>
            </a:r>
          </a:p>
          <a:p>
            <a:r>
              <a:rPr lang="de-DE">
                <a:latin typeface="Footlight MT Light" pitchFamily="18" charset="0"/>
              </a:rPr>
              <a:t>Lehen und Allod</a:t>
            </a:r>
          </a:p>
          <a:p>
            <a:r>
              <a:rPr lang="de-DE">
                <a:latin typeface="Footlight MT Light" pitchFamily="18" charset="0"/>
              </a:rPr>
              <a:t>Konstrukt und Wirklichkeit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="" xmlns:a16="http://schemas.microsoft.com/office/drawing/2014/main" id="{4DC65BE0-804F-4836-BEAF-ED4F0586183B}"/>
              </a:ext>
            </a:extLst>
          </p:cNvPr>
          <p:cNvSpPr txBox="1"/>
          <p:nvPr/>
        </p:nvSpPr>
        <p:spPr>
          <a:xfrm>
            <a:off x="5561573" y="3719790"/>
            <a:ext cx="313419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u="sng" dirty="0"/>
              <a:t>https://commons.wikimedia.org/wiki/File:Angeblicher_Fu%C3%9Ffall_Barbarossas.jpg</a:t>
            </a:r>
            <a:endParaRPr lang="de-DE" sz="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el 1"/>
          <p:cNvSpPr>
            <a:spLocks noGrp="1"/>
          </p:cNvSpPr>
          <p:nvPr>
            <p:ph type="title"/>
          </p:nvPr>
        </p:nvSpPr>
        <p:spPr>
          <a:xfrm>
            <a:off x="468313" y="-100013"/>
            <a:ext cx="8229600" cy="1143001"/>
          </a:xfrm>
        </p:spPr>
        <p:txBody>
          <a:bodyPr/>
          <a:lstStyle/>
          <a:p>
            <a:pPr eaLnBrk="1" hangingPunct="1"/>
            <a:r>
              <a:rPr lang="de-DE" sz="2800">
                <a:latin typeface="Footlight MT Light" pitchFamily="18" charset="0"/>
              </a:rPr>
              <a:t>II.) Der Mann im Kyffhäuser: Barbarossa</a:t>
            </a:r>
            <a:br>
              <a:rPr lang="de-DE" sz="2800">
                <a:latin typeface="Footlight MT Light" pitchFamily="18" charset="0"/>
              </a:rPr>
            </a:br>
            <a:r>
              <a:rPr lang="de-DE" sz="2800">
                <a:latin typeface="Footlight MT Light" pitchFamily="18" charset="0"/>
              </a:rPr>
              <a:t>4.) Barbarossa und Italien</a:t>
            </a:r>
            <a:endParaRPr lang="de-DE" sz="2800">
              <a:latin typeface="Eurostile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395288" y="1412875"/>
            <a:ext cx="8064500" cy="800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de-DE" sz="2800" b="1" dirty="0">
              <a:latin typeface="Footlight MT Light" panose="0204060206030A020304" pitchFamily="18" charset="0"/>
            </a:endParaRPr>
          </a:p>
          <a:p>
            <a:pPr>
              <a:defRPr/>
            </a:pPr>
            <a:endParaRPr lang="de-DE" dirty="0"/>
          </a:p>
        </p:txBody>
      </p:sp>
      <p:sp>
        <p:nvSpPr>
          <p:cNvPr id="22531" name="Text Box 5"/>
          <p:cNvSpPr txBox="1">
            <a:spLocks noChangeArrowheads="1"/>
          </p:cNvSpPr>
          <p:nvPr/>
        </p:nvSpPr>
        <p:spPr bwMode="auto">
          <a:xfrm>
            <a:off x="539750" y="1268413"/>
            <a:ext cx="8208963" cy="457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de-DE" sz="2400">
              <a:latin typeface="Footlight MT Light" pitchFamily="18" charset="0"/>
            </a:endParaRPr>
          </a:p>
          <a:p>
            <a:r>
              <a:rPr lang="de-DE" sz="2400">
                <a:latin typeface="Footlight MT Light" pitchFamily="18" charset="0"/>
              </a:rPr>
              <a:t>1158 Hoftag von Roncaglia</a:t>
            </a:r>
          </a:p>
          <a:p>
            <a:r>
              <a:rPr lang="de-DE">
                <a:latin typeface="Footlight MT Light" pitchFamily="18" charset="0"/>
              </a:rPr>
              <a:t>Friedrich I. lässt die Reichsrechte definieren</a:t>
            </a:r>
          </a:p>
          <a:p>
            <a:r>
              <a:rPr lang="de-DE">
                <a:latin typeface="Footlight MT Light" pitchFamily="18" charset="0"/>
              </a:rPr>
              <a:t>Die Stunde der Juristen</a:t>
            </a:r>
          </a:p>
          <a:p>
            <a:endParaRPr lang="de-DE">
              <a:latin typeface="Footlight MT Light" pitchFamily="18" charset="0"/>
            </a:endParaRPr>
          </a:p>
          <a:p>
            <a:r>
              <a:rPr lang="de-DE" sz="2400">
                <a:latin typeface="Footlight MT Light" pitchFamily="18" charset="0"/>
              </a:rPr>
              <a:t>1162 Zerstörung Mailands</a:t>
            </a:r>
          </a:p>
          <a:p>
            <a:r>
              <a:rPr lang="de-DE">
                <a:latin typeface="Footlight MT Light" pitchFamily="18" charset="0"/>
              </a:rPr>
              <a:t>Hegemon Mailand</a:t>
            </a:r>
          </a:p>
          <a:p>
            <a:r>
              <a:rPr lang="de-DE">
                <a:latin typeface="Footlight MT Light" pitchFamily="18" charset="0"/>
              </a:rPr>
              <a:t>Zerstörung und Reliquienraub</a:t>
            </a:r>
          </a:p>
          <a:p>
            <a:endParaRPr lang="de-DE">
              <a:latin typeface="Footlight MT Light" pitchFamily="18" charset="0"/>
            </a:endParaRPr>
          </a:p>
          <a:p>
            <a:r>
              <a:rPr lang="de-DE" sz="2400">
                <a:latin typeface="Footlight MT Light" pitchFamily="18" charset="0"/>
              </a:rPr>
              <a:t>Der Lombardenbund</a:t>
            </a:r>
          </a:p>
          <a:p>
            <a:r>
              <a:rPr lang="de-DE">
                <a:latin typeface="Footlight MT Light" pitchFamily="18" charset="0"/>
              </a:rPr>
              <a:t>1167 Vereinigung zweier Städtebünde </a:t>
            </a:r>
          </a:p>
          <a:p>
            <a:r>
              <a:rPr lang="de-DE">
                <a:latin typeface="Footlight MT Light" pitchFamily="18" charset="0"/>
              </a:rPr>
              <a:t>1169 Wiederaufbau Mailands</a:t>
            </a:r>
          </a:p>
          <a:p>
            <a:r>
              <a:rPr lang="de-DE">
                <a:latin typeface="Footlight MT Light" pitchFamily="18" charset="0"/>
              </a:rPr>
              <a:t>1176 Sieg bei Legnano</a:t>
            </a:r>
          </a:p>
          <a:p>
            <a:r>
              <a:rPr lang="de-DE">
                <a:latin typeface="Footlight MT Light" pitchFamily="18" charset="0"/>
              </a:rPr>
              <a:t>1183 Friede von Konstanz</a:t>
            </a:r>
          </a:p>
          <a:p>
            <a:r>
              <a:rPr lang="de-DE">
                <a:latin typeface="Footlight MT Light" pitchFamily="18" charset="0"/>
              </a:rPr>
              <a:t>Zerbricht an den Vorrangansprüchen Mailands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871</Words>
  <Application>Microsoft Office PowerPoint</Application>
  <PresentationFormat>Bildschirmpräsentation (4:3)</PresentationFormat>
  <Paragraphs>225</Paragraphs>
  <Slides>19</Slides>
  <Notes>19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4" baseType="lpstr">
      <vt:lpstr>Arial</vt:lpstr>
      <vt:lpstr>Calibri</vt:lpstr>
      <vt:lpstr>Eurostile</vt:lpstr>
      <vt:lpstr>Footlight MT Light</vt:lpstr>
      <vt:lpstr>Larissa</vt:lpstr>
      <vt:lpstr>Europa im Mittelalter Grundzüge der mittelalterlichen Geschichte vom vorläufigen Ende des weströmischen Kaisertums 476 bis zur Entdeckung Amerikas 1492</vt:lpstr>
      <vt:lpstr>I.) Der Aufstieg der Staufer 1.) Die regionalen Mächte am Ende der Salierzeit</vt:lpstr>
      <vt:lpstr>I.) Der Aufstieg der Staufer 2.) Der erste Versuch</vt:lpstr>
      <vt:lpstr>I.) Der Aufstieg der Staufer 3.) Konrad III.</vt:lpstr>
      <vt:lpstr>II.) Der Mann im Kyffhäuser: Barbarossa 1.) Kurzporträt: Barbarossa</vt:lpstr>
      <vt:lpstr>II.) Der Mann im Kyffhäuser: Barbarossa 2.) Barbarossa und die Päpste</vt:lpstr>
      <vt:lpstr>II.) Der Mann im Kyffhäuser: Barbarossa 3.) Staufer und Welfen</vt:lpstr>
      <vt:lpstr>II.) Der Mann im Kyffhäuser: Barbarossa 3.) Staufer und Welfen</vt:lpstr>
      <vt:lpstr>II.) Der Mann im Kyffhäuser: Barbarossa 4.) Barbarossa und Italien</vt:lpstr>
      <vt:lpstr>III.) Deutschland zwischen den beiden Friederichen 1.) Das Sizilienproblem</vt:lpstr>
      <vt:lpstr>III.) Deutschland zwischen den beiden Friederichen 1.) Das Sizilienproblem</vt:lpstr>
      <vt:lpstr>III.) Deutschland zwischen den beiden Friederichen 2.) Heinrich VI. und der Erbreichsplan</vt:lpstr>
      <vt:lpstr>III.) Deutschland zwischen den beiden Friederichen 3.) Staufer und Welfen: Die nächste Generation</vt:lpstr>
      <vt:lpstr>IV.) Das Staunen der Welt: Friedrich II. 1.) Kurzporträt: Das Kind von Jesi</vt:lpstr>
      <vt:lpstr>IV.) Das Staunen der Welt: Friedrich II. 2.) Friedrich und die Fürsten</vt:lpstr>
      <vt:lpstr>IV.) Das Staunen der Welt: Friedrich II. 3.)Friedrich und die Städte</vt:lpstr>
      <vt:lpstr>IV.) Das Staunen der Welt: Friedrich II. 4.)Friedrich und die Kirche</vt:lpstr>
      <vt:lpstr>IV.) Das Staunen der Welt: Friedrich II. 5.)Friedrich und Sizilien</vt:lpstr>
      <vt:lpstr>Bildnachweise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VL Europa im Zeitalter des Investiturstreits Europa im Zeitalter des Investiturstreits von der Syndode von Stri bis zum Wormser Konkordat 1046 -1122</dc:title>
  <dc:creator>admin</dc:creator>
  <cp:lastModifiedBy>Standard</cp:lastModifiedBy>
  <cp:revision>414</cp:revision>
  <cp:lastPrinted>2018-12-10T19:10:28Z</cp:lastPrinted>
  <dcterms:created xsi:type="dcterms:W3CDTF">2017-04-18T11:03:37Z</dcterms:created>
  <dcterms:modified xsi:type="dcterms:W3CDTF">2021-03-14T22:51:57Z</dcterms:modified>
</cp:coreProperties>
</file>