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650" r:id="rId3"/>
    <p:sldId id="995" r:id="rId4"/>
    <p:sldId id="996" r:id="rId5"/>
    <p:sldId id="997" r:id="rId6"/>
    <p:sldId id="998" r:id="rId7"/>
    <p:sldId id="1017" r:id="rId8"/>
    <p:sldId id="999" r:id="rId9"/>
    <p:sldId id="1018" r:id="rId10"/>
    <p:sldId id="1001" r:id="rId11"/>
    <p:sldId id="1002" r:id="rId12"/>
    <p:sldId id="1003" r:id="rId13"/>
    <p:sldId id="1004" r:id="rId14"/>
    <p:sldId id="1006" r:id="rId15"/>
    <p:sldId id="1019" r:id="rId16"/>
    <p:sldId id="1007" r:id="rId17"/>
    <p:sldId id="1020" r:id="rId18"/>
    <p:sldId id="1008" r:id="rId19"/>
    <p:sldId id="1021" r:id="rId20"/>
    <p:sldId id="1016" r:id="rId2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49F"/>
    <a:srgbClr val="006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3" autoAdjust="0"/>
    <p:restoredTop sz="95261" autoAdjust="0"/>
  </p:normalViewPr>
  <p:slideViewPr>
    <p:cSldViewPr>
      <p:cViewPr varScale="1">
        <p:scale>
          <a:sx n="85" d="100"/>
          <a:sy n="85" d="100"/>
        </p:scale>
        <p:origin x="1157" y="-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953186-D998-42E7-AB3D-21DBB642EFC5}" type="datetimeFigureOut">
              <a:rPr lang="de-DE"/>
              <a:pPr>
                <a:defRPr/>
              </a:pPr>
              <a:t>15.03.2021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633093-5C04-4DCE-80A2-270FF2BA10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315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DC70B-AFFB-4438-A02C-8907CF855E72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63A3A-B6EF-4948-97E6-AE92D02B48F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DAFDE-AB8D-4971-B044-EB818D4C8787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0E940-B654-4466-9942-9514C84588C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92628-EB5F-47C9-B73A-6DD40B5211E8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91F33-AFA9-481C-867E-87646ED380F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C0CA-74ED-487B-A119-66F318425812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F1541-934A-4AB6-9418-663CB57ED0D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8F7BE-A87F-4231-A6EB-00BE4B22E18B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DA915-92B4-450E-B32D-617BDDF4AE5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1A187-D70D-4559-A4B6-473261753CC4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549B9-A948-4CE9-8C6A-15CA7C6F5FF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3AC0-8945-4D8B-88E4-8770A76FA08C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03606-4088-4E4F-9325-F16F99766B8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8F5E-858E-4E71-A4FA-4C2FD9383309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FC77-EA76-4ADD-A717-ECBD1784C7D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B1B77-8CCB-47B1-9A35-B936861AAC32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EC1DA-CDF4-434D-A86E-5782528846E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ED569-F76F-45E3-B24C-86E59C26F850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06118-12FF-4D70-9401-FEB0CF47646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A86B6-03F2-4149-9EBE-15F4DB7659D1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0937C-B91E-42CF-A6A0-A7E9296ABD5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B01798-A8BB-48B9-BC45-DFEECBA75F73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65307D-4CA0-45F5-85DD-6BDC9A4D9AB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>
          <a:xfrm>
            <a:off x="107950" y="44797"/>
            <a:ext cx="8928100" cy="1223963"/>
          </a:xfrm>
        </p:spPr>
        <p:txBody>
          <a:bodyPr/>
          <a:lstStyle/>
          <a:p>
            <a:pPr eaLnBrk="1" hangingPunct="1"/>
            <a:r>
              <a:rPr lang="de-DE" sz="6000" b="1" u="sng" dirty="0">
                <a:solidFill>
                  <a:srgbClr val="948A54"/>
                </a:solidFill>
                <a:latin typeface="Footlight MT Light" pitchFamily="18" charset="0"/>
              </a:rPr>
              <a:t>Europa im Mittelalter</a:t>
            </a:r>
            <a:r>
              <a:rPr lang="de-DE" sz="6000" b="1" dirty="0">
                <a:solidFill>
                  <a:srgbClr val="948A54"/>
                </a:solidFill>
                <a:latin typeface="Footlight MT Light" pitchFamily="18" charset="0"/>
              </a:rPr>
              <a:t/>
            </a:r>
            <a:br>
              <a:rPr lang="de-DE" sz="6000" b="1" dirty="0">
                <a:solidFill>
                  <a:srgbClr val="948A54"/>
                </a:solidFill>
                <a:latin typeface="Footlight MT Light" pitchFamily="18" charset="0"/>
              </a:rPr>
            </a:br>
            <a:r>
              <a:rPr lang="de-DE" sz="2200" b="1" dirty="0">
                <a:solidFill>
                  <a:srgbClr val="948A54"/>
                </a:solidFill>
                <a:latin typeface="Footlight MT Light" pitchFamily="18" charset="0"/>
              </a:rPr>
              <a:t>Grundzüge der mittelalterlichen Geschichte vom vorläufigen Ende des weströmischen Kaisertums 476 bis zur Entdeckung Amerikas 1492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1188640" y="6429002"/>
            <a:ext cx="11809312" cy="9604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2800" b="1" dirty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[VL 14A</a:t>
            </a:r>
            <a:r>
              <a:rPr lang="de-DE" sz="2800" b="1" dirty="0" smtClean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]: </a:t>
            </a:r>
            <a:r>
              <a:rPr lang="de-DE" sz="2800" b="1" dirty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Die Kirche im Spätmittelalter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70CD4C6F-3CCB-48D0-B7BE-C36AFA5F0C2A}"/>
              </a:ext>
            </a:extLst>
          </p:cNvPr>
          <p:cNvSpPr/>
          <p:nvPr/>
        </p:nvSpPr>
        <p:spPr>
          <a:xfrm>
            <a:off x="2555776" y="6309320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https://commons.wikimedia.org/wiki/File:Pedro_Berruguete_Saint_Dominic_Presiding_over_an_Auto-da-fe_1495.jpg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0C737278-DCF3-456D-88CC-16089182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047" y="1543734"/>
            <a:ext cx="2903905" cy="47655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468313" y="-16192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III.) Theologie im Zeitalter der Scholastik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2.) Albertus Magnus und Thomas von Aquin</a:t>
            </a:r>
            <a:endParaRPr lang="de-DE" sz="2800" dirty="0">
              <a:latin typeface="Eurostile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292080" y="4941168"/>
            <a:ext cx="3503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de-DE" dirty="0">
                <a:latin typeface="Footlight MT Light" panose="0204060206030A020304" pitchFamily="18" charset="0"/>
              </a:rPr>
              <a:t>Albertus Magnus, Fresko (1352) in Treviso, Italien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04EE31C3-04FE-4967-A7B6-DAB4AE8D82AA}"/>
              </a:ext>
            </a:extLst>
          </p:cNvPr>
          <p:cNvSpPr/>
          <p:nvPr/>
        </p:nvSpPr>
        <p:spPr>
          <a:xfrm>
            <a:off x="6804248" y="4699226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 https://commons.wikimedia.org/wiki/File:AlbertusMagnus.jpg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E41736E9-9B99-4F27-AB56-408BC7A2E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296" y="1124744"/>
            <a:ext cx="3434705" cy="36154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F8A2E2FE-F0F4-47BA-BA8D-0036ABFDEF68}"/>
              </a:ext>
            </a:extLst>
          </p:cNvPr>
          <p:cNvSpPr txBox="1"/>
          <p:nvPr/>
        </p:nvSpPr>
        <p:spPr>
          <a:xfrm>
            <a:off x="172094" y="981075"/>
            <a:ext cx="4572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Albertus Magnus</a:t>
            </a: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*1200 †1280</a:t>
            </a:r>
          </a:p>
          <a:p>
            <a:pPr lvl="0"/>
            <a:endParaRPr lang="de-DE" sz="8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Aus schwäbischer Ritterfamilie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Studierte Recht in Padua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Aristoteliker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Studierte Theologie in Köln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Lehrt ab 1233 in den Ordensschulen der Dominikaner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Lebensmittelpunkt: Köln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Hl. (1931)</a:t>
            </a:r>
          </a:p>
          <a:p>
            <a:pPr lvl="0"/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Berühmtester Schüler:</a:t>
            </a:r>
          </a:p>
          <a:p>
            <a:pPr lvl="0"/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Thomas von Aquin (1225-1274)</a:t>
            </a:r>
          </a:p>
          <a:p>
            <a:pPr lvl="0"/>
            <a:endParaRPr lang="de-DE" sz="8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Südital. Grafenfamilie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Studierte in Neapel, Köln und Paris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Aristoteliker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Wirklichkeitsbezogene Lehre</a:t>
            </a:r>
            <a:endParaRPr lang="de-DE" dirty="0">
              <a:solidFill>
                <a:prstClr val="black"/>
              </a:solidFill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92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468313" y="-16192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III.) Theologie im Zeitalter der Scholastik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3.) Die Mystik</a:t>
            </a:r>
            <a:endParaRPr lang="de-DE" sz="2800" dirty="0">
              <a:latin typeface="Eurostile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5528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745472" y="5841835"/>
            <a:ext cx="2934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Footlight MT Light" panose="0204060206030A020304" pitchFamily="18" charset="0"/>
              </a:rPr>
              <a:t>Birgitta von Schweden (14. Jahrhundert)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E3FAE87B-1F2F-4526-B4E4-DAE9D199A6A9}"/>
              </a:ext>
            </a:extLst>
          </p:cNvPr>
          <p:cNvSpPr/>
          <p:nvPr/>
        </p:nvSpPr>
        <p:spPr>
          <a:xfrm>
            <a:off x="6588224" y="5657169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https://de.wikipedia.org/wiki/Datei:VisioBrigittaSchwedenDetail.jpg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FE6A92D4-AEB1-49F1-82CE-14E052E9DCC6}"/>
              </a:ext>
            </a:extLst>
          </p:cNvPr>
          <p:cNvSpPr txBox="1"/>
          <p:nvPr/>
        </p:nvSpPr>
        <p:spPr>
          <a:xfrm>
            <a:off x="179512" y="1268760"/>
            <a:ext cx="51125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Mystik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auf Erfahrung gegründete Gotteserkenntnis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Askese und Meditation, dann </a:t>
            </a:r>
            <a:r>
              <a:rPr lang="de-DE" i="1">
                <a:solidFill>
                  <a:prstClr val="black"/>
                </a:solidFill>
                <a:latin typeface="Footlight MT Light" pitchFamily="18" charset="0"/>
              </a:rPr>
              <a:t>unio mystica</a:t>
            </a:r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 (Vereinigung Gottes mit der Seele)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monastisch-mystische Theologie  -  Abgrenzung zur scholastisch-rationalen Theologie</a:t>
            </a:r>
          </a:p>
          <a:p>
            <a:pPr lvl="0"/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Frauenmystik (ab 12. Jh): Erlebnismystik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Leidensmystik im Umfeld d franziskanischen Bußbewegung</a:t>
            </a:r>
          </a:p>
          <a:p>
            <a:pPr lvl="0"/>
            <a:r>
              <a:rPr lang="de-DE" i="1">
                <a:solidFill>
                  <a:prstClr val="black"/>
                </a:solidFill>
                <a:latin typeface="Footlight MT Light" pitchFamily="18" charset="0"/>
              </a:rPr>
              <a:t>devotio moderna</a:t>
            </a:r>
          </a:p>
          <a:p>
            <a:pPr lvl="0"/>
            <a:endParaRPr lang="de-DE" i="1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Die Ostkirche</a:t>
            </a:r>
          </a:p>
          <a:p>
            <a:pPr lvl="0"/>
            <a:endParaRPr lang="de-DE" sz="8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Mystiker im Westen</a:t>
            </a:r>
          </a:p>
          <a:p>
            <a:pPr lvl="0"/>
            <a:endParaRPr lang="de-DE" sz="8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Bernhard von Clairvaux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Meister Eckhart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Hildegard von Bingen</a:t>
            </a:r>
            <a:endParaRPr lang="de-DE" dirty="0">
              <a:solidFill>
                <a:prstClr val="black"/>
              </a:solidFill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563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-201985" y="-161925"/>
            <a:ext cx="9598521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IV.) Avignon: die babylonische Gefangenschaft der Päpste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1.) Schon wieder ein Niedergang: Die Päpste in Avignon</a:t>
            </a:r>
            <a:endParaRPr lang="de-DE" sz="2800" dirty="0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71600" y="5772725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Footlight MT Light" panose="0204060206030A020304" pitchFamily="18" charset="0"/>
              </a:rPr>
              <a:t>Johannes XXII. in Avignon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D050CD6C-E966-433A-9949-37A04DE46B6C}"/>
              </a:ext>
            </a:extLst>
          </p:cNvPr>
          <p:cNvSpPr/>
          <p:nvPr/>
        </p:nvSpPr>
        <p:spPr>
          <a:xfrm>
            <a:off x="1907704" y="5565582"/>
            <a:ext cx="51600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/>
              <a:t>https://commons.wikimedia.org/wiki/File:Jean_d%27Andreas_presentant_spn_Commentaires_sur_les_Decretales_%C3%A0_Jean_XXII.jpg?uselang=fr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AB01EDE-0503-42EF-90D5-A53DF89C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768413"/>
            <a:ext cx="5232052" cy="4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72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-201985" y="-161925"/>
            <a:ext cx="9598521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IV.) Avignon: die babylonische Gefangenschaft der Päpste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2.) Der Armutsstreit</a:t>
            </a:r>
            <a:endParaRPr lang="de-DE" sz="2800" dirty="0">
              <a:latin typeface="Eurostile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163" y="836712"/>
            <a:ext cx="3513140" cy="454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227645" y="5445224"/>
            <a:ext cx="3870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latin typeface="Footlight MT Light" panose="0204060206030A020304" pitchFamily="18" charset="0"/>
              </a:rPr>
              <a:t>Marsilius</a:t>
            </a:r>
            <a:r>
              <a:rPr lang="de-DE" dirty="0">
                <a:latin typeface="Footlight MT Light" panose="0204060206030A020304" pitchFamily="18" charset="0"/>
              </a:rPr>
              <a:t> von Padua (unten Mitte) überreicht einer Gruppe von Gelehrten seinen </a:t>
            </a:r>
            <a:r>
              <a:rPr lang="de-DE" i="1" dirty="0">
                <a:latin typeface="Footlight MT Light" panose="0204060206030A020304" pitchFamily="18" charset="0"/>
              </a:rPr>
              <a:t>Defensor </a:t>
            </a:r>
            <a:r>
              <a:rPr lang="de-DE" i="1" dirty="0" err="1">
                <a:latin typeface="Footlight MT Light" panose="0204060206030A020304" pitchFamily="18" charset="0"/>
              </a:rPr>
              <a:t>pacis</a:t>
            </a:r>
            <a:r>
              <a:rPr lang="de-DE" dirty="0">
                <a:latin typeface="Footlight MT Light" panose="0204060206030A020304" pitchFamily="18" charset="0"/>
              </a:rPr>
              <a:t>. Links oben der Kaiser, rechts oben der Papst.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40F8131D-8C7C-4923-8085-4AF08ED3DFF5}"/>
              </a:ext>
            </a:extLst>
          </p:cNvPr>
          <p:cNvSpPr/>
          <p:nvPr/>
        </p:nvSpPr>
        <p:spPr>
          <a:xfrm>
            <a:off x="5724128" y="5293896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https://commons.wikimedia.org/wiki/File:Marsilius,_Defensor_pacis,_Paris,_Lat._14620.jpg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13B5493E-AC07-4722-AD39-4E89D8CE60F6}"/>
              </a:ext>
            </a:extLst>
          </p:cNvPr>
          <p:cNvSpPr txBox="1"/>
          <p:nvPr/>
        </p:nvSpPr>
        <p:spPr>
          <a:xfrm>
            <a:off x="346230" y="981474"/>
            <a:ext cx="438937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Die Positionen</a:t>
            </a:r>
          </a:p>
          <a:p>
            <a:pPr lvl="0"/>
            <a:endParaRPr lang="de-DE" sz="8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Eigentum ist Sünde (Jesus und die Aposteln hatten kein Eigentum)</a:t>
            </a:r>
          </a:p>
          <a:p>
            <a:pPr lvl="0"/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Gemeinschaftseigentum ist erlaubt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 </a:t>
            </a:r>
          </a:p>
          <a:p>
            <a:pPr lvl="0"/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Die Protagonisten</a:t>
            </a:r>
          </a:p>
          <a:p>
            <a:pPr lvl="0"/>
            <a:endParaRPr lang="de-DE" sz="8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Michael von Cesena, Wilhelm von Ockham</a:t>
            </a:r>
          </a:p>
          <a:p>
            <a:pPr lvl="0"/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Papst Johannes XXII.</a:t>
            </a:r>
          </a:p>
          <a:p>
            <a:pPr lvl="0"/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Die Spaltung der Franziskaner</a:t>
            </a:r>
          </a:p>
          <a:p>
            <a:pPr lvl="0"/>
            <a:endParaRPr lang="de-DE" sz="8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Spiritualen</a:t>
            </a:r>
          </a:p>
          <a:p>
            <a:pPr lvl="0"/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Konventualen</a:t>
            </a:r>
            <a:endParaRPr lang="de-DE" dirty="0">
              <a:solidFill>
                <a:prstClr val="black"/>
              </a:solidFill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63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-201985" y="-161925"/>
            <a:ext cx="9598521" cy="1143000"/>
          </a:xfrm>
        </p:spPr>
        <p:txBody>
          <a:bodyPr/>
          <a:lstStyle/>
          <a:p>
            <a:pPr eaLnBrk="1" hangingPunct="1"/>
            <a:r>
              <a:rPr lang="de-DE" sz="2800" dirty="0">
                <a:solidFill>
                  <a:prstClr val="black"/>
                </a:solidFill>
                <a:latin typeface="Footlight MT Light" pitchFamily="18" charset="0"/>
              </a:rPr>
              <a:t>IV.) Avignon: die babylonische Gefangenschaft der Päpste</a:t>
            </a:r>
            <a:r>
              <a:rPr lang="de-DE" sz="2800" dirty="0">
                <a:latin typeface="Footlight MT Light" pitchFamily="18" charset="0"/>
              </a:rPr>
              <a:t/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3.) Das Schisma</a:t>
            </a:r>
            <a:endParaRPr lang="de-DE" sz="2800" dirty="0">
              <a:latin typeface="Eurostile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96" y="836712"/>
            <a:ext cx="1063502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E2E13B29-87B4-4964-A252-3B40BB6AD17B}"/>
              </a:ext>
            </a:extLst>
          </p:cNvPr>
          <p:cNvSpPr/>
          <p:nvPr/>
        </p:nvSpPr>
        <p:spPr>
          <a:xfrm>
            <a:off x="7308304" y="2564904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https://de.wikipedia.org/wiki/Konzil_von_Konstanz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0311B218-C376-452B-8825-AF6DA93B2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57237"/>
            <a:ext cx="5844204" cy="449450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677FD5EC-AA5B-4101-9966-D10F76B7FA51}"/>
              </a:ext>
            </a:extLst>
          </p:cNvPr>
          <p:cNvSpPr/>
          <p:nvPr/>
        </p:nvSpPr>
        <p:spPr>
          <a:xfrm>
            <a:off x="3058305" y="6673334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https://commons.wikimedia.org/wiki/File:Western_schism_1378-1417_de.svg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180F7F68-C9A3-4871-B4F3-AC3C2396C150}"/>
              </a:ext>
            </a:extLst>
          </p:cNvPr>
          <p:cNvSpPr txBox="1"/>
          <p:nvPr/>
        </p:nvSpPr>
        <p:spPr>
          <a:xfrm>
            <a:off x="6300192" y="2906266"/>
            <a:ext cx="2016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u="sng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ootlight MT Light" pitchFamily="18" charset="0"/>
              </a:rPr>
              <a:t>Lösungswege</a:t>
            </a:r>
          </a:p>
          <a:p>
            <a:pPr lvl="0">
              <a:defRPr/>
            </a:pPr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>
              <a:defRPr/>
            </a:pPr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Via facti</a:t>
            </a:r>
          </a:p>
          <a:p>
            <a:pPr lvl="0">
              <a:defRPr/>
            </a:pPr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>
              <a:defRPr/>
            </a:pPr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Via cessionis</a:t>
            </a:r>
          </a:p>
          <a:p>
            <a:pPr lvl="0">
              <a:defRPr/>
            </a:pPr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>
              <a:defRPr/>
            </a:pPr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Via concilii</a:t>
            </a:r>
            <a:endParaRPr lang="de-DE" dirty="0">
              <a:solidFill>
                <a:prstClr val="black"/>
              </a:solidFill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17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el 1"/>
          <p:cNvSpPr>
            <a:spLocks noGrp="1"/>
          </p:cNvSpPr>
          <p:nvPr>
            <p:ph type="title"/>
          </p:nvPr>
        </p:nvSpPr>
        <p:spPr>
          <a:xfrm>
            <a:off x="-201613" y="-161925"/>
            <a:ext cx="9598026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V.) Vom Konziliarismus zum Renaissancepapsttum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Das Konstanzer Konzil 1414-1418</a:t>
            </a:r>
            <a:endParaRPr lang="de-DE" sz="2800">
              <a:latin typeface="Eurostile"/>
            </a:endParaRPr>
          </a:p>
        </p:txBody>
      </p:sp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9013" y="1412875"/>
            <a:ext cx="5651500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hteck 1"/>
          <p:cNvSpPr>
            <a:spLocks noChangeArrowheads="1"/>
          </p:cNvSpPr>
          <p:nvPr/>
        </p:nvSpPr>
        <p:spPr bwMode="auto">
          <a:xfrm>
            <a:off x="6137275" y="5445125"/>
            <a:ext cx="30067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Konzilssitzung im Konstanzer Münster (aus der Chronik des Konzils von Konstanz des Ulrich von Richental)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87313" y="1052513"/>
            <a:ext cx="3405187" cy="56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Einberufung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Johannes XXIII.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(treibende Kraft: Sigismund)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Teilnehmer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Geistl./weltl. Fürsten, Theologen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Größter Kongress des Mittelalters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Ablauf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Stimmrecht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4 bzw. 5 nationes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Begleitende Chronistik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(Journalismus!)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Causa fidei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 (Jan Hus)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Causa reformationis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Causa unionis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11B5A869-97D1-48B6-829D-B43566248A61}"/>
              </a:ext>
            </a:extLst>
          </p:cNvPr>
          <p:cNvSpPr/>
          <p:nvPr/>
        </p:nvSpPr>
        <p:spPr>
          <a:xfrm>
            <a:off x="6352192" y="5357813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https://commons.wikimedia.org/wiki/File:Richental_Konzilssitzung_Muenster.jpg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-201985" y="-161925"/>
            <a:ext cx="9598521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V.) Vom Konziliarismus zum Renaissancepapsttum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2.) Der Konziliarismus</a:t>
            </a:r>
            <a:endParaRPr lang="de-DE" sz="2800" dirty="0">
              <a:latin typeface="Eurostil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17" y="822489"/>
            <a:ext cx="580951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3995936" y="57800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dirty="0">
                <a:latin typeface="Footlight MT Light" panose="0204060206030A020304" pitchFamily="18" charset="0"/>
              </a:rPr>
              <a:t>Zweisprachige Unionsbulle von 1439 mit Unterschrift und Goldbulle des byzantinischen Kaisers.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644F3589-28CC-4D89-BA49-F867B537CFF1}"/>
              </a:ext>
            </a:extLst>
          </p:cNvPr>
          <p:cNvSpPr/>
          <p:nvPr/>
        </p:nvSpPr>
        <p:spPr>
          <a:xfrm>
            <a:off x="5364088" y="559534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https://commons.wikimedia.org/wiki/File:Union_1439.jpg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FDE67B61-5CEB-4D76-8FA4-4B61FAC94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2" y="1354991"/>
            <a:ext cx="320357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i="1" dirty="0" err="1">
                <a:latin typeface="Footlight MT Light" pitchFamily="18" charset="0"/>
              </a:rPr>
              <a:t>Haec</a:t>
            </a:r>
            <a:r>
              <a:rPr lang="de-DE" i="1" dirty="0">
                <a:latin typeface="Footlight MT Light" pitchFamily="18" charset="0"/>
              </a:rPr>
              <a:t> Sancta</a:t>
            </a:r>
          </a:p>
          <a:p>
            <a:endParaRPr lang="de-DE" i="1" dirty="0">
              <a:latin typeface="Footlight MT Light" pitchFamily="18" charset="0"/>
            </a:endParaRPr>
          </a:p>
          <a:p>
            <a:r>
              <a:rPr lang="de-DE" dirty="0">
                <a:latin typeface="Footlight MT Light" pitchFamily="18" charset="0"/>
              </a:rPr>
              <a:t>Die Idee regelmäßiger Konzilien</a:t>
            </a:r>
          </a:p>
          <a:p>
            <a:endParaRPr lang="de-DE" dirty="0">
              <a:latin typeface="Footlight MT Light" pitchFamily="18" charset="0"/>
            </a:endParaRPr>
          </a:p>
          <a:p>
            <a:r>
              <a:rPr lang="de-DE" dirty="0">
                <a:latin typeface="Footlight MT Light" pitchFamily="18" charset="0"/>
              </a:rPr>
              <a:t>Konstanz 1414-18</a:t>
            </a:r>
          </a:p>
          <a:p>
            <a:endParaRPr lang="de-DE" dirty="0">
              <a:latin typeface="Footlight MT Light" pitchFamily="18" charset="0"/>
            </a:endParaRPr>
          </a:p>
          <a:p>
            <a:r>
              <a:rPr lang="de-DE" dirty="0">
                <a:latin typeface="Footlight MT Light" pitchFamily="18" charset="0"/>
              </a:rPr>
              <a:t>Pavia/Siena 1423/24</a:t>
            </a:r>
          </a:p>
          <a:p>
            <a:endParaRPr lang="de-DE" dirty="0">
              <a:latin typeface="Footlight MT Light" pitchFamily="18" charset="0"/>
            </a:endParaRPr>
          </a:p>
          <a:p>
            <a:r>
              <a:rPr lang="de-DE" dirty="0">
                <a:latin typeface="Footlight MT Light" pitchFamily="18" charset="0"/>
              </a:rPr>
              <a:t>Basel-Ferrara-Florenz 1431-49</a:t>
            </a:r>
          </a:p>
          <a:p>
            <a:endParaRPr lang="de-DE" dirty="0">
              <a:latin typeface="Footlight MT Light" pitchFamily="18" charset="0"/>
            </a:endParaRPr>
          </a:p>
          <a:p>
            <a:endParaRPr lang="de-DE" dirty="0"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1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/>
          <p:cNvSpPr>
            <a:spLocks noGrp="1"/>
          </p:cNvSpPr>
          <p:nvPr>
            <p:ph type="title"/>
          </p:nvPr>
        </p:nvSpPr>
        <p:spPr>
          <a:xfrm>
            <a:off x="-201613" y="-161925"/>
            <a:ext cx="9598026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V.) Vom Konziliarismus zum Renaissancepapsttum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Die Renaissancepäpste</a:t>
            </a:r>
            <a:endParaRPr lang="de-DE" sz="2800">
              <a:latin typeface="Eurostile"/>
            </a:endParaRP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788988"/>
            <a:ext cx="8280400" cy="5534025"/>
          </a:xfrm>
          <a:prstGeom prst="rect">
            <a:avLst/>
          </a:prstGeom>
          <a:noFill/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DDE95159-A006-4D76-83C8-5954A1C2725B}"/>
              </a:ext>
            </a:extLst>
          </p:cNvPr>
          <p:cNvSpPr txBox="1"/>
          <p:nvPr/>
        </p:nvSpPr>
        <p:spPr>
          <a:xfrm>
            <a:off x="3851920" y="6294482"/>
            <a:ext cx="510267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http://www.projekte.kunstgeschichte.uni-muenchen.de/arch_complete_vers/40-ren-barock-architektur/studieneinheiten/lektion_11/XI_1_05x.htm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-201985" y="-161925"/>
            <a:ext cx="9598521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V.) Vom Konziliarismus zum Renaissancepapsttum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3.) Die Renaissancepäpste</a:t>
            </a:r>
            <a:endParaRPr lang="de-DE" sz="2800" dirty="0">
              <a:latin typeface="Eurostile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98" y="872344"/>
            <a:ext cx="7095553" cy="474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8E50C3CB-FAA1-44E2-8FD8-E4D3CBF58EC3}"/>
              </a:ext>
            </a:extLst>
          </p:cNvPr>
          <p:cNvSpPr/>
          <p:nvPr/>
        </p:nvSpPr>
        <p:spPr>
          <a:xfrm>
            <a:off x="5808502" y="5568574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https://commons.wikimedia.org/wiki/File:Chapelle_sixtine2.jpg</a:t>
            </a:r>
          </a:p>
        </p:txBody>
      </p:sp>
      <p:sp>
        <p:nvSpPr>
          <p:cNvPr id="6" name="Rechteck 1">
            <a:extLst>
              <a:ext uri="{FF2B5EF4-FFF2-40B4-BE49-F238E27FC236}">
                <a16:creationId xmlns="" xmlns:a16="http://schemas.microsoft.com/office/drawing/2014/main" id="{DD4C6E23-810C-47AE-BB60-E2409EBC4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305425"/>
            <a:ext cx="77755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None/>
            </a:pPr>
            <a:endParaRPr lang="de-DE" sz="2400" dirty="0">
              <a:latin typeface="Footlight MT Light" pitchFamily="18" charset="0"/>
            </a:endParaRPr>
          </a:p>
          <a:p>
            <a:pPr marL="285750" indent="-285750">
              <a:buFont typeface="Arial" charset="0"/>
              <a:buNone/>
            </a:pPr>
            <a:r>
              <a:rPr lang="de-DE" sz="2400" dirty="0">
                <a:latin typeface="Footlight MT Light" pitchFamily="18" charset="0"/>
              </a:rPr>
              <a:t>Der </a:t>
            </a:r>
            <a:r>
              <a:rPr lang="de-DE" sz="2400" dirty="0" err="1">
                <a:latin typeface="Footlight MT Light" pitchFamily="18" charset="0"/>
              </a:rPr>
              <a:t>Humanistenpapst</a:t>
            </a:r>
            <a:r>
              <a:rPr lang="de-DE" sz="2400" dirty="0">
                <a:latin typeface="Footlight MT Light" pitchFamily="18" charset="0"/>
              </a:rPr>
              <a:t>: Pius II. (Enea Silvio Piccolomini)</a:t>
            </a:r>
          </a:p>
          <a:p>
            <a:pPr marL="285750" indent="-285750">
              <a:buFont typeface="Arial" charset="0"/>
              <a:buNone/>
            </a:pPr>
            <a:r>
              <a:rPr lang="de-DE" sz="2400" dirty="0">
                <a:latin typeface="Footlight MT Light" pitchFamily="18" charset="0"/>
              </a:rPr>
              <a:t>Die Renaissancefürsten auf dem Papstthron: </a:t>
            </a:r>
          </a:p>
          <a:p>
            <a:pPr marL="285750" indent="-285750">
              <a:buFont typeface="Arial" charset="0"/>
              <a:buNone/>
            </a:pPr>
            <a:r>
              <a:rPr lang="de-DE" sz="2400" dirty="0">
                <a:latin typeface="Footlight MT Light" pitchFamily="18" charset="0"/>
              </a:rPr>
              <a:t>Sixtus IV., Innozenz VIII., Julius II.</a:t>
            </a:r>
          </a:p>
        </p:txBody>
      </p:sp>
    </p:spTree>
    <p:extLst>
      <p:ext uri="{BB962C8B-B14F-4D97-AF65-F5344CB8AC3E}">
        <p14:creationId xmlns:p14="http://schemas.microsoft.com/office/powerpoint/2010/main" val="3178763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 idx="4294967295"/>
          </p:nvPr>
        </p:nvSpPr>
        <p:spPr>
          <a:xfrm>
            <a:off x="-201613" y="-161925"/>
            <a:ext cx="9598026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V.) Vom Konziliarismus zum Renaissancepapsttum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Die Renaissancepäpste</a:t>
            </a:r>
            <a:endParaRPr lang="de-DE" sz="2800">
              <a:latin typeface="Eurostile"/>
            </a:endParaRPr>
          </a:p>
        </p:txBody>
      </p:sp>
      <p:sp>
        <p:nvSpPr>
          <p:cNvPr id="32770" name="Rechteck 1"/>
          <p:cNvSpPr>
            <a:spLocks noChangeArrowheads="1"/>
          </p:cNvSpPr>
          <p:nvPr/>
        </p:nvSpPr>
        <p:spPr bwMode="auto">
          <a:xfrm>
            <a:off x="2592388" y="1171575"/>
            <a:ext cx="4572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Der Borgia-Papst: Alexander VI.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</p:txBody>
      </p:sp>
      <p:pic>
        <p:nvPicPr>
          <p:cNvPr id="32771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2263" y="1700213"/>
            <a:ext cx="3714750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6B9B69F0-BEA7-4464-81E8-8D55AE798A17}"/>
              </a:ext>
            </a:extLst>
          </p:cNvPr>
          <p:cNvSpPr txBox="1"/>
          <p:nvPr/>
        </p:nvSpPr>
        <p:spPr>
          <a:xfrm>
            <a:off x="4297363" y="6610350"/>
            <a:ext cx="25495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/>
              <a:t>https://commons.wikimedia.org/wiki/File:Pope_Alexander_Vi.jpg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468313" y="-16192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I.) Der Höhepunkt päpstlicher Macht: Innozenz III.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1.) Lateran IV.</a:t>
            </a:r>
            <a:endParaRPr lang="de-DE" sz="2800" dirty="0">
              <a:latin typeface="Eurostile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20688"/>
            <a:ext cx="2688467" cy="387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5670376" y="4549676"/>
            <a:ext cx="3438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Footlight MT Light" panose="0204060206030A020304" pitchFamily="18" charset="0"/>
              </a:rPr>
              <a:t>Papst Innozenz III. übergibt dem vor ihm knienden Abt </a:t>
            </a:r>
            <a:r>
              <a:rPr lang="de-DE" dirty="0" err="1">
                <a:latin typeface="Footlight MT Light" panose="0204060206030A020304" pitchFamily="18" charset="0"/>
              </a:rPr>
              <a:t>Arnaldus</a:t>
            </a:r>
            <a:r>
              <a:rPr lang="de-DE" dirty="0">
                <a:latin typeface="Footlight MT Light" panose="0204060206030A020304" pitchFamily="18" charset="0"/>
              </a:rPr>
              <a:t> von </a:t>
            </a:r>
            <a:r>
              <a:rPr lang="de-DE" dirty="0" err="1">
                <a:latin typeface="Footlight MT Light" panose="0204060206030A020304" pitchFamily="18" charset="0"/>
              </a:rPr>
              <a:t>Cîteaux</a:t>
            </a:r>
            <a:r>
              <a:rPr lang="de-DE" dirty="0">
                <a:latin typeface="Footlight MT Light" panose="0204060206030A020304" pitchFamily="18" charset="0"/>
              </a:rPr>
              <a:t> eine Sammlung seiner Predigten. In einer Abschrift der </a:t>
            </a:r>
            <a:r>
              <a:rPr lang="de-DE" dirty="0" err="1">
                <a:latin typeface="Footlight MT Light" panose="0204060206030A020304" pitchFamily="18" charset="0"/>
              </a:rPr>
              <a:t>Sermones</a:t>
            </a:r>
            <a:r>
              <a:rPr lang="de-DE" dirty="0">
                <a:latin typeface="Footlight MT Light" panose="0204060206030A020304" pitchFamily="18" charset="0"/>
              </a:rPr>
              <a:t> aus der ersten Hälfte des 13. Jahrhunderts ist es die letzte der vier ganzseitigen Titelminiaturen.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8313" y="764704"/>
            <a:ext cx="504056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200" dirty="0">
                <a:solidFill>
                  <a:prstClr val="black"/>
                </a:solidFill>
                <a:latin typeface="Footlight MT Light" pitchFamily="18" charset="0"/>
              </a:rPr>
              <a:t>Teilnehmer:</a:t>
            </a:r>
          </a:p>
          <a:p>
            <a:pPr lvl="0"/>
            <a:r>
              <a:rPr lang="de-DE" sz="800" dirty="0">
                <a:solidFill>
                  <a:prstClr val="black"/>
                </a:solidFill>
                <a:latin typeface="Footlight MT Light" pitchFamily="18" charset="0"/>
              </a:rPr>
              <a:t> </a:t>
            </a:r>
          </a:p>
          <a:p>
            <a:pPr lvl="0"/>
            <a:r>
              <a:rPr lang="de-DE" dirty="0">
                <a:solidFill>
                  <a:prstClr val="black"/>
                </a:solidFill>
                <a:latin typeface="Footlight MT Light" pitchFamily="18" charset="0"/>
              </a:rPr>
              <a:t> 800 Äbte, 400 Bischöfe, weltliche Fürsten</a:t>
            </a:r>
          </a:p>
          <a:p>
            <a:pPr lvl="0"/>
            <a:endParaRPr lang="de-DE" sz="2000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200" dirty="0">
                <a:solidFill>
                  <a:prstClr val="black"/>
                </a:solidFill>
                <a:latin typeface="Footlight MT Light" pitchFamily="18" charset="0"/>
              </a:rPr>
              <a:t>Zahl:</a:t>
            </a:r>
          </a:p>
          <a:p>
            <a:pPr lvl="0"/>
            <a:endParaRPr lang="de-DE" sz="800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dirty="0">
                <a:solidFill>
                  <a:prstClr val="black"/>
                </a:solidFill>
                <a:latin typeface="Footlight MT Light" pitchFamily="18" charset="0"/>
              </a:rPr>
              <a:t> über 1000 Personen</a:t>
            </a:r>
          </a:p>
          <a:p>
            <a:pPr lvl="0"/>
            <a:endParaRPr lang="de-DE" sz="2000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200" dirty="0">
                <a:solidFill>
                  <a:prstClr val="black"/>
                </a:solidFill>
                <a:latin typeface="Footlight MT Light" pitchFamily="18" charset="0"/>
              </a:rPr>
              <a:t>aus:</a:t>
            </a:r>
          </a:p>
          <a:p>
            <a:pPr lvl="0"/>
            <a:endParaRPr lang="de-DE" sz="800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dirty="0">
                <a:solidFill>
                  <a:prstClr val="black"/>
                </a:solidFill>
                <a:latin typeface="Footlight MT Light" pitchFamily="18" charset="0"/>
              </a:rPr>
              <a:t> Lateineuropa, Romania</a:t>
            </a:r>
          </a:p>
          <a:p>
            <a:pPr lvl="0"/>
            <a:endParaRPr lang="de-DE" sz="2400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200" dirty="0">
                <a:solidFill>
                  <a:prstClr val="black"/>
                </a:solidFill>
                <a:latin typeface="Footlight MT Light" pitchFamily="18" charset="0"/>
              </a:rPr>
              <a:t>Einberufung und Leitung:</a:t>
            </a:r>
          </a:p>
          <a:p>
            <a:pPr lvl="0"/>
            <a:endParaRPr lang="de-DE" sz="800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dirty="0">
                <a:solidFill>
                  <a:prstClr val="black"/>
                </a:solidFill>
                <a:latin typeface="Footlight MT Light" pitchFamily="18" charset="0"/>
              </a:rPr>
              <a:t> Papst Innozenz III.</a:t>
            </a:r>
          </a:p>
          <a:p>
            <a:pPr lvl="0"/>
            <a:endParaRPr lang="de-DE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200" dirty="0">
                <a:solidFill>
                  <a:prstClr val="black"/>
                </a:solidFill>
                <a:latin typeface="Footlight MT Light" pitchFamily="18" charset="0"/>
              </a:rPr>
              <a:t>Themen (u.a.)</a:t>
            </a:r>
          </a:p>
          <a:p>
            <a:pPr lvl="0"/>
            <a:endParaRPr lang="de-DE" sz="800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dirty="0">
                <a:solidFill>
                  <a:prstClr val="black"/>
                </a:solidFill>
                <a:latin typeface="Footlight MT Light" pitchFamily="18" charset="0"/>
              </a:rPr>
              <a:t>Wiedergewinnung d. Hl. Landes, </a:t>
            </a:r>
            <a:r>
              <a:rPr lang="de-DE" dirty="0" err="1">
                <a:solidFill>
                  <a:prstClr val="black"/>
                </a:solidFill>
                <a:latin typeface="Footlight MT Light" pitchFamily="18" charset="0"/>
              </a:rPr>
              <a:t>Albigenserkriege</a:t>
            </a:r>
            <a:r>
              <a:rPr lang="de-DE" dirty="0">
                <a:solidFill>
                  <a:prstClr val="black"/>
                </a:solidFill>
                <a:latin typeface="Footlight MT Light" pitchFamily="18" charset="0"/>
              </a:rPr>
              <a:t>, Seelsorge, Kirchliche Wahlen, Eherecht, Judengesetze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A48580BA-7B5E-42FD-A085-2E9B710E6129}"/>
              </a:ext>
            </a:extLst>
          </p:cNvPr>
          <p:cNvSpPr/>
          <p:nvPr/>
        </p:nvSpPr>
        <p:spPr>
          <a:xfrm>
            <a:off x="5436096" y="4428545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https://commons.wikimedia.org/wiki/File:Papst_Innozenz_%C3%BCbergibt_eine_Sammlung_Predigten.jpg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Bildnachweise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/>
            </a:r>
            <a:br>
              <a:rPr lang="de-DE" sz="2800" dirty="0">
                <a:latin typeface="Footlight MT Light" pitchFamily="18" charset="0"/>
              </a:rPr>
            </a:br>
            <a:endParaRPr lang="de-DE" sz="2800" i="1" dirty="0">
              <a:latin typeface="Eurostile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4EEDECA1-E3E2-47AA-897B-7519432E67F9}"/>
              </a:ext>
            </a:extLst>
          </p:cNvPr>
          <p:cNvSpPr txBox="1"/>
          <p:nvPr/>
        </p:nvSpPr>
        <p:spPr>
          <a:xfrm>
            <a:off x="282352" y="801280"/>
            <a:ext cx="8579296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Footlight MT Light" panose="0204060206030A020304" pitchFamily="18" charset="0"/>
              </a:rPr>
              <a:t>VL 14a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https://commons.wikimedia.org/wiki/File:Pedro_Berruguete_Saint_Dominic_Presiding_over_an_Auto-da-fe_1495.jpg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https://commons.wikimedia.org/wiki/File:Papst_Innozenz_%C3%BCbergibt_eine_Sammlung_Predigten.jpg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https://www.rothenburg-tourismus.de/blog/trauer-entsetzen-und-jubel-in-rom-und-rothenburg/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https://commons.wikimedia.org/wiki/File:Berruguete_ordeal.jpg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http://www.dormitio.net/hintergrund/liturgie/ikonen/segen/index.html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https://commons.wikimedia.org/wiki/File:Croix_de_l_Ordre_du_Saint-Sepulcre.svg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https://commons.wikimedia.org/wiki/File:Cross-Pattee-red.svg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https://commons.wikimedia.org/wiki/File:Insignia_Germany_Order_Teutonic.svg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https://www.kunstgeschichte.uni-mainz.de/kunstgeschichte/bettelorden/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https://commons.wikimedia.org/wiki/File:AlbertusMagnus.jpg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https://de.wikipedia.org/wiki/Datei:VisioBrigittaSchwedenDetail.jpg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https://commons.wikimedia.org/wiki/File:Jean_d%27Andreas_presentant_spn_Commentaires_sur_les_Decretales_%C3%A0_Jean_XXII.jpg?uselang=fr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https://commons.wikimedia.org/wiki/File:Marsilius,_Defensor_pacis,_Paris,_Lat._14620.jpg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https://commons.wikimedia.org/wiki/File:Western_schism_1378-1417_de.svg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https://de.wikipedia.org/wiki/Konzil_von_Konstanz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https://commons.wikimedia.org/wiki/File:Richental_Konzilssitzung_Muenster.jpg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https://commons.wikimedia.org/wiki/File:Union_1439.jpg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http://www.projekte.kunstgeschichte.uni-muenchen.de/arch_complete_vers/40-ren-barock-architektur/studieneinheiten/lektion_11/XI_1_05x.htm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https://commons.wikimedia.org/wiki/File:Chapelle_sixtine2.jpg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https://commons.wikimedia.org/wiki/File:Pope_Alexander_Vi.jpg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015584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468313" y="-16192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I.) Der Höhepunkt päpstlicher Macht: Innozenz III.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2.) Die Juristenpäpste</a:t>
            </a:r>
            <a:endParaRPr lang="de-DE" sz="2800" dirty="0">
              <a:latin typeface="Eurostile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253161" y="5230941"/>
            <a:ext cx="4999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Footlight MT Light" panose="0204060206030A020304" pitchFamily="18" charset="0"/>
              </a:rPr>
              <a:t>Päpstliche Gerichtsentscheidung Innozenz III. (1206)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28" y="1776812"/>
            <a:ext cx="5019760" cy="334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6EF81F12-7DD3-4065-8227-1C8B809B4D8D}"/>
              </a:ext>
            </a:extLst>
          </p:cNvPr>
          <p:cNvSpPr/>
          <p:nvPr/>
        </p:nvSpPr>
        <p:spPr>
          <a:xfrm>
            <a:off x="5724128" y="5081189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https://www.rothenburg-tourismus.de/blog/trauer-entsetzen-und-jubel-in-rom-und-rothenburg/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6D6B378F-4843-4B8A-B619-69967EC63AB9}"/>
              </a:ext>
            </a:extLst>
          </p:cNvPr>
          <p:cNvSpPr txBox="1"/>
          <p:nvPr/>
        </p:nvSpPr>
        <p:spPr>
          <a:xfrm>
            <a:off x="107504" y="1114119"/>
            <a:ext cx="38944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dirty="0">
                <a:solidFill>
                  <a:prstClr val="black"/>
                </a:solidFill>
                <a:latin typeface="Footlight MT Light" pitchFamily="18" charset="0"/>
              </a:rPr>
              <a:t>Das kanonische Recht</a:t>
            </a:r>
          </a:p>
          <a:p>
            <a:pPr lvl="0"/>
            <a:endParaRPr lang="de-DE" sz="2400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000" dirty="0" err="1">
                <a:solidFill>
                  <a:prstClr val="black"/>
                </a:solidFill>
                <a:latin typeface="Footlight MT Light" pitchFamily="18" charset="0"/>
              </a:rPr>
              <a:t>Decretum</a:t>
            </a:r>
            <a:r>
              <a:rPr lang="de-DE" sz="2000" dirty="0">
                <a:solidFill>
                  <a:prstClr val="black"/>
                </a:solidFill>
                <a:latin typeface="Footlight MT Light" pitchFamily="18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Footlight MT Light" pitchFamily="18" charset="0"/>
              </a:rPr>
              <a:t>Gratiani</a:t>
            </a:r>
            <a:r>
              <a:rPr lang="de-DE" sz="2000" dirty="0">
                <a:solidFill>
                  <a:prstClr val="black"/>
                </a:solidFill>
                <a:latin typeface="Footlight MT Light" pitchFamily="18" charset="0"/>
              </a:rPr>
              <a:t> (1140)</a:t>
            </a:r>
          </a:p>
          <a:p>
            <a:pPr lvl="0"/>
            <a:r>
              <a:rPr lang="de-DE" sz="2000" dirty="0">
                <a:solidFill>
                  <a:prstClr val="black"/>
                </a:solidFill>
                <a:latin typeface="Footlight MT Light" pitchFamily="18" charset="0"/>
              </a:rPr>
              <a:t>Liber Extra (1234)</a:t>
            </a:r>
          </a:p>
          <a:p>
            <a:pPr lvl="0"/>
            <a:r>
              <a:rPr lang="de-DE" sz="2000" dirty="0">
                <a:solidFill>
                  <a:prstClr val="black"/>
                </a:solidFill>
                <a:latin typeface="Footlight MT Light" pitchFamily="18" charset="0"/>
              </a:rPr>
              <a:t>Liber Sextus (1298)</a:t>
            </a:r>
          </a:p>
          <a:p>
            <a:pPr lvl="0"/>
            <a:r>
              <a:rPr lang="de-DE" sz="2000" dirty="0" err="1">
                <a:solidFill>
                  <a:prstClr val="black"/>
                </a:solidFill>
                <a:latin typeface="Footlight MT Light" pitchFamily="18" charset="0"/>
              </a:rPr>
              <a:t>Clementinae</a:t>
            </a:r>
            <a:r>
              <a:rPr lang="de-DE" sz="2000" dirty="0">
                <a:solidFill>
                  <a:prstClr val="black"/>
                </a:solidFill>
                <a:latin typeface="Footlight MT Light" pitchFamily="18" charset="0"/>
              </a:rPr>
              <a:t> (1317)</a:t>
            </a:r>
          </a:p>
          <a:p>
            <a:pPr lvl="0"/>
            <a:endParaRPr lang="de-DE" sz="2000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endParaRPr lang="de-DE" sz="2000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400" dirty="0">
                <a:solidFill>
                  <a:prstClr val="black"/>
                </a:solidFill>
                <a:latin typeface="Footlight MT Light" pitchFamily="18" charset="0"/>
              </a:rPr>
              <a:t>Die Juristenpäpste</a:t>
            </a:r>
          </a:p>
          <a:p>
            <a:pPr lvl="0"/>
            <a:endParaRPr lang="de-DE" sz="2000" dirty="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000" dirty="0">
                <a:solidFill>
                  <a:prstClr val="black"/>
                </a:solidFill>
                <a:latin typeface="Footlight MT Light" pitchFamily="18" charset="0"/>
              </a:rPr>
              <a:t>Innozenz III. 1198-1216</a:t>
            </a:r>
          </a:p>
          <a:p>
            <a:pPr lvl="0"/>
            <a:r>
              <a:rPr lang="de-DE" sz="2000" dirty="0">
                <a:solidFill>
                  <a:prstClr val="black"/>
                </a:solidFill>
                <a:latin typeface="Footlight MT Light" pitchFamily="18" charset="0"/>
              </a:rPr>
              <a:t>Gregor IX. 1227-41</a:t>
            </a:r>
          </a:p>
          <a:p>
            <a:pPr lvl="0"/>
            <a:r>
              <a:rPr lang="de-DE" sz="2000" dirty="0">
                <a:solidFill>
                  <a:prstClr val="black"/>
                </a:solidFill>
                <a:latin typeface="Footlight MT Light" pitchFamily="18" charset="0"/>
              </a:rPr>
              <a:t>Innozenz IV. 1241-54</a:t>
            </a:r>
          </a:p>
          <a:p>
            <a:pPr lvl="0"/>
            <a:r>
              <a:rPr lang="de-DE" sz="1600" dirty="0">
                <a:solidFill>
                  <a:prstClr val="black"/>
                </a:solidFill>
                <a:latin typeface="Footlight MT Light" pitchFamily="18" charset="0"/>
              </a:rPr>
              <a:t>(</a:t>
            </a:r>
            <a:r>
              <a:rPr lang="de-DE" sz="1600" dirty="0" err="1">
                <a:solidFill>
                  <a:prstClr val="black"/>
                </a:solidFill>
                <a:latin typeface="Footlight MT Light" pitchFamily="18" charset="0"/>
              </a:rPr>
              <a:t>Sinibaldo</a:t>
            </a:r>
            <a:r>
              <a:rPr lang="de-DE" sz="1600" dirty="0">
                <a:solidFill>
                  <a:prstClr val="black"/>
                </a:solidFill>
                <a:latin typeface="Footlight MT Light" pitchFamily="18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Footlight MT Light" pitchFamily="18" charset="0"/>
              </a:rPr>
              <a:t>Fieschi</a:t>
            </a:r>
            <a:r>
              <a:rPr lang="de-DE" sz="1600" dirty="0">
                <a:solidFill>
                  <a:prstClr val="black"/>
                </a:solidFill>
                <a:latin typeface="Footlight MT Light" pitchFamily="18" charset="0"/>
              </a:rPr>
              <a:t>)</a:t>
            </a:r>
          </a:p>
          <a:p>
            <a:pPr lvl="0"/>
            <a:r>
              <a:rPr lang="de-DE" sz="2000" dirty="0">
                <a:solidFill>
                  <a:prstClr val="black"/>
                </a:solidFill>
                <a:latin typeface="Footlight MT Light" pitchFamily="18" charset="0"/>
              </a:rPr>
              <a:t>u.a.</a:t>
            </a:r>
          </a:p>
        </p:txBody>
      </p:sp>
    </p:spTree>
    <p:extLst>
      <p:ext uri="{BB962C8B-B14F-4D97-AF65-F5344CB8AC3E}">
        <p14:creationId xmlns:p14="http://schemas.microsoft.com/office/powerpoint/2010/main" val="315163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468313" y="-16192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I.) Der Höhepunkt päpstlicher Macht: Innozenz III.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3.) Die Inquisition</a:t>
            </a:r>
            <a:endParaRPr lang="de-DE" sz="2800" dirty="0">
              <a:latin typeface="Eurostile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32656"/>
            <a:ext cx="3096344" cy="479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436095" y="5103674"/>
            <a:ext cx="3816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Footlight MT Light" panose="0204060206030A020304" pitchFamily="18" charset="0"/>
              </a:rPr>
              <a:t>Der </a:t>
            </a:r>
            <a:r>
              <a:rPr lang="de-DE" dirty="0" err="1">
                <a:latin typeface="Footlight MT Light" panose="0204060206030A020304" pitchFamily="18" charset="0"/>
              </a:rPr>
              <a:t>Albigenserkreuzzug</a:t>
            </a:r>
            <a:r>
              <a:rPr lang="de-DE" dirty="0">
                <a:latin typeface="Footlight MT Light" panose="0204060206030A020304" pitchFamily="18" charset="0"/>
              </a:rPr>
              <a:t> (1209 bis 1229) war ein von Papst Innozenz III. initiierter Kreuzzug gegen die von der katholischen Kirche als ketzerisch betrachtete Glaubensgemeinschaft der Katharer in </a:t>
            </a:r>
            <a:r>
              <a:rPr lang="de-DE" dirty="0" err="1">
                <a:latin typeface="Footlight MT Light" panose="0204060206030A020304" pitchFamily="18" charset="0"/>
              </a:rPr>
              <a:t>Okzitanien</a:t>
            </a:r>
            <a:r>
              <a:rPr lang="de-DE" dirty="0">
                <a:latin typeface="Footlight MT Light" panose="0204060206030A020304" pitchFamily="18" charset="0"/>
              </a:rPr>
              <a:t>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0AE223BB-9551-4317-A45D-D3AAA46EC795}"/>
              </a:ext>
            </a:extLst>
          </p:cNvPr>
          <p:cNvSpPr/>
          <p:nvPr/>
        </p:nvSpPr>
        <p:spPr>
          <a:xfrm>
            <a:off x="6858000" y="5039655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https://commons.wikimedia.org/wiki/File:Berruguete_ordeal.jpg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62133F4-D739-4DEA-87E2-4F76C75DD4FB}"/>
              </a:ext>
            </a:extLst>
          </p:cNvPr>
          <p:cNvSpPr txBox="1"/>
          <p:nvPr/>
        </p:nvSpPr>
        <p:spPr>
          <a:xfrm>
            <a:off x="107503" y="966725"/>
            <a:ext cx="532859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Einführung durch Innozenz III.</a:t>
            </a:r>
          </a:p>
          <a:p>
            <a:pPr lvl="0"/>
            <a:endParaRPr lang="de-DE" sz="24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Ursprünglich: Disziplinarverfahren gegen Kleriker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Untersuchungsprinzip statt Anklageprinzip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Rationalisierung des Prozessrechts (Zurückdrängung von Reinigungseid und Gottesurteil)</a:t>
            </a:r>
          </a:p>
          <a:p>
            <a:pPr lvl="0"/>
            <a:endParaRPr lang="de-DE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Einsatz gegen Häretiker</a:t>
            </a:r>
          </a:p>
          <a:p>
            <a:pPr lvl="0"/>
            <a:endParaRPr lang="de-DE" sz="24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Zulassung der Folter (Innozenz IV.)</a:t>
            </a:r>
          </a:p>
          <a:p>
            <a:pPr lvl="0"/>
            <a:endParaRPr lang="de-DE" sz="24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sz="2000">
                <a:solidFill>
                  <a:prstClr val="black"/>
                </a:solidFill>
                <a:latin typeface="Footlight MT Light" pitchFamily="18" charset="0"/>
              </a:rPr>
              <a:t>Aber: Verteidigungsrechte der Angeklagten bleiben</a:t>
            </a:r>
          </a:p>
          <a:p>
            <a:pPr lvl="0"/>
            <a:r>
              <a:rPr lang="de-DE" sz="2000">
                <a:solidFill>
                  <a:prstClr val="black"/>
                </a:solidFill>
                <a:latin typeface="Footlight MT Light" pitchFamily="18" charset="0"/>
              </a:rPr>
              <a:t>Anders: summarisches Verfahren in den Hexenprozessen (ab 15. Jh.) </a:t>
            </a:r>
          </a:p>
          <a:p>
            <a:pPr lvl="0"/>
            <a:r>
              <a:rPr lang="de-DE" sz="2000">
                <a:solidFill>
                  <a:prstClr val="black"/>
                </a:solidFill>
                <a:latin typeface="Footlight MT Light" pitchFamily="18" charset="0"/>
              </a:rPr>
              <a:t>Sonderfall: Spanische Inquisition</a:t>
            </a:r>
            <a:endParaRPr lang="de-DE" sz="2000" dirty="0">
              <a:solidFill>
                <a:prstClr val="black"/>
              </a:solidFill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1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468313" y="-16192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II.) Das Mönchtum im Spätmittelalter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1.) Das </a:t>
            </a:r>
            <a:r>
              <a:rPr lang="de-DE" sz="2800" dirty="0" err="1">
                <a:latin typeface="Footlight MT Light" pitchFamily="18" charset="0"/>
              </a:rPr>
              <a:t>benediktinische</a:t>
            </a:r>
            <a:r>
              <a:rPr lang="de-DE" sz="2800" dirty="0">
                <a:latin typeface="Footlight MT Light" pitchFamily="18" charset="0"/>
              </a:rPr>
              <a:t> Mönchtum</a:t>
            </a:r>
            <a:endParaRPr lang="de-DE" sz="2800" dirty="0">
              <a:latin typeface="Eurostile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983" y="980728"/>
            <a:ext cx="3885610" cy="50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379728" y="6093296"/>
            <a:ext cx="3366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Footlight MT Light" panose="0204060206030A020304" pitchFamily="18" charset="0"/>
              </a:rPr>
              <a:t> Christus Pantokrator mit dem heiligen Benedikt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D439CEA6-5AA3-4A72-80FB-69DF0BF4D584}"/>
              </a:ext>
            </a:extLst>
          </p:cNvPr>
          <p:cNvSpPr/>
          <p:nvPr/>
        </p:nvSpPr>
        <p:spPr>
          <a:xfrm>
            <a:off x="6588224" y="5963030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http://www.dormitio.net/hintergrund/liturgie/ikonen/segen/index.html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2FD16EE7-48EB-48B3-ABD1-CFE0275C39D5}"/>
              </a:ext>
            </a:extLst>
          </p:cNvPr>
          <p:cNvSpPr txBox="1"/>
          <p:nvPr/>
        </p:nvSpPr>
        <p:spPr>
          <a:xfrm>
            <a:off x="337192" y="1167827"/>
            <a:ext cx="4248472" cy="4550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000" b="1" u="sng">
                <a:solidFill>
                  <a:prstClr val="black"/>
                </a:solidFill>
                <a:latin typeface="Footlight MT Light" pitchFamily="18" charset="0"/>
              </a:rPr>
              <a:t>Reformen</a:t>
            </a:r>
          </a:p>
          <a:p>
            <a:pPr lvl="0"/>
            <a:endParaRPr lang="de-DE" sz="2000" b="1" u="sng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i="1" u="sng">
                <a:solidFill>
                  <a:prstClr val="black"/>
                </a:solidFill>
                <a:latin typeface="Footlight MT Light" pitchFamily="18" charset="0"/>
              </a:rPr>
              <a:t>10. Jahrhundert:</a:t>
            </a: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Cluny, Gorze, Fleury</a:t>
            </a:r>
          </a:p>
          <a:p>
            <a:pPr lvl="0"/>
            <a:r>
              <a:rPr lang="de-DE" sz="2000">
                <a:solidFill>
                  <a:prstClr val="black"/>
                </a:solidFill>
                <a:latin typeface="Footlight MT Light" pitchFamily="18" charset="0"/>
              </a:rPr>
              <a:t>Erneuerung des benediktinische Mönchtums</a:t>
            </a:r>
          </a:p>
          <a:p>
            <a:pPr lvl="0"/>
            <a:endParaRPr lang="de-DE" sz="20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i="1" u="sng">
                <a:solidFill>
                  <a:prstClr val="black"/>
                </a:solidFill>
                <a:latin typeface="Footlight MT Light" pitchFamily="18" charset="0"/>
              </a:rPr>
              <a:t>11./12. Jahrhundert:</a:t>
            </a: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Zisterzienser, Karthäuser, u.a.</a:t>
            </a:r>
          </a:p>
          <a:p>
            <a:pPr lvl="0"/>
            <a:r>
              <a:rPr lang="de-DE" sz="2000">
                <a:solidFill>
                  <a:prstClr val="black"/>
                </a:solidFill>
                <a:latin typeface="Footlight MT Light" pitchFamily="18" charset="0"/>
              </a:rPr>
              <a:t>Neue Organisationsform: Orden</a:t>
            </a:r>
          </a:p>
          <a:p>
            <a:pPr lvl="0"/>
            <a:endParaRPr lang="de-DE" sz="2000">
              <a:solidFill>
                <a:prstClr val="black"/>
              </a:solidFill>
              <a:latin typeface="Footlight MT Light" pitchFamily="18" charset="0"/>
            </a:endParaRPr>
          </a:p>
          <a:p>
            <a:pPr lvl="0"/>
            <a:r>
              <a:rPr lang="de-DE" i="1" u="sng">
                <a:solidFill>
                  <a:prstClr val="black"/>
                </a:solidFill>
                <a:latin typeface="Footlight MT Light" pitchFamily="18" charset="0"/>
              </a:rPr>
              <a:t>13. Jahrhundert:</a:t>
            </a:r>
          </a:p>
          <a:p>
            <a:pPr lvl="0"/>
            <a:r>
              <a:rPr lang="de-DE" sz="2400">
                <a:solidFill>
                  <a:prstClr val="black"/>
                </a:solidFill>
                <a:latin typeface="Footlight MT Light" pitchFamily="18" charset="0"/>
              </a:rPr>
              <a:t>Keine Benediktiner: die Bettelorden</a:t>
            </a:r>
            <a:endParaRPr lang="de-DE" sz="2400" dirty="0">
              <a:solidFill>
                <a:prstClr val="black"/>
              </a:solidFill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2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468313" y="-16192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II.) Das Mönchtum im Spätmittelalter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2.) Die Ritterorden</a:t>
            </a:r>
            <a:endParaRPr lang="de-DE" sz="2800" dirty="0">
              <a:latin typeface="Eurostile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833E5AEF-211B-4609-A741-B4BDC5988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2476500" cy="2857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8FC89D51-DD22-4A39-A23B-9E0CE8A26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96952"/>
            <a:ext cx="3466356" cy="34663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6A1A22D2-1AD0-4C25-977A-F6F2BE0CC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340768"/>
            <a:ext cx="3024336" cy="302433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DDC8AD32-7237-4D77-AA0B-8629AB515D81}"/>
              </a:ext>
            </a:extLst>
          </p:cNvPr>
          <p:cNvSpPr txBox="1"/>
          <p:nvPr/>
        </p:nvSpPr>
        <p:spPr>
          <a:xfrm>
            <a:off x="444317" y="436510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Footlight MT Light" panose="0204060206030A020304" pitchFamily="18" charset="0"/>
              </a:rPr>
              <a:t>Wappen des deutschen Ordens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F8BC016D-A124-4C40-AC3E-1B4C1519367D}"/>
              </a:ext>
            </a:extLst>
          </p:cNvPr>
          <p:cNvSpPr txBox="1"/>
          <p:nvPr/>
        </p:nvSpPr>
        <p:spPr>
          <a:xfrm>
            <a:off x="2603823" y="6463308"/>
            <a:ext cx="3370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Footlight MT Light" panose="0204060206030A020304" pitchFamily="18" charset="0"/>
              </a:rPr>
              <a:t>Wappen des Ordens des heiligen Grabes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="" xmlns:a16="http://schemas.microsoft.com/office/drawing/2014/main" id="{8E444A8B-6C63-4109-A955-7A575FBBFD38}"/>
              </a:ext>
            </a:extLst>
          </p:cNvPr>
          <p:cNvSpPr txBox="1"/>
          <p:nvPr/>
        </p:nvSpPr>
        <p:spPr>
          <a:xfrm>
            <a:off x="6649860" y="4432409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Footlight MT Light" panose="0204060206030A020304" pitchFamily="18" charset="0"/>
              </a:rPr>
              <a:t>Wappen des Templer Ordens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="" xmlns:a16="http://schemas.microsoft.com/office/drawing/2014/main" id="{FF011BD9-2C8C-4BD0-AA85-F25AF90768E6}"/>
              </a:ext>
            </a:extLst>
          </p:cNvPr>
          <p:cNvSpPr/>
          <p:nvPr/>
        </p:nvSpPr>
        <p:spPr>
          <a:xfrm>
            <a:off x="2843808" y="626753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https://commons.wikimedia.org/wiki/File:Croix_de_l_Ordre_du_Saint-Sepulcre.svg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="" xmlns:a16="http://schemas.microsoft.com/office/drawing/2014/main" id="{DAF46216-86D4-4DBF-A724-A5BA3C2059E8}"/>
              </a:ext>
            </a:extLst>
          </p:cNvPr>
          <p:cNvSpPr/>
          <p:nvPr/>
        </p:nvSpPr>
        <p:spPr>
          <a:xfrm>
            <a:off x="6588224" y="415932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https://commons.wikimedia.org/wiki/File:Cross-Pattee-red.svg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="" xmlns:a16="http://schemas.microsoft.com/office/drawing/2014/main" id="{3781177E-BCAE-42BC-B063-5DD83D0F7080}"/>
              </a:ext>
            </a:extLst>
          </p:cNvPr>
          <p:cNvSpPr/>
          <p:nvPr/>
        </p:nvSpPr>
        <p:spPr>
          <a:xfrm>
            <a:off x="222394" y="4087447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/>
              <a:t>https://commons.wikimedia.org/wiki/File:Insignia_Germany_Order_Teutonic.svg</a:t>
            </a:r>
          </a:p>
        </p:txBody>
      </p:sp>
    </p:spTree>
    <p:extLst>
      <p:ext uri="{BB962C8B-B14F-4D97-AF65-F5344CB8AC3E}">
        <p14:creationId xmlns:p14="http://schemas.microsoft.com/office/powerpoint/2010/main" val="54258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/>
          <p:cNvSpPr>
            <a:spLocks noGrp="1"/>
          </p:cNvSpPr>
          <p:nvPr>
            <p:ph type="title" idx="4294967295"/>
          </p:nvPr>
        </p:nvSpPr>
        <p:spPr>
          <a:xfrm>
            <a:off x="468313" y="-16192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Das Mönchtum im Spätmittelalter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Die Ritterorden</a:t>
            </a:r>
            <a:endParaRPr lang="de-DE" sz="2800">
              <a:latin typeface="Eurostile"/>
            </a:endParaRPr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095375" y="1365250"/>
            <a:ext cx="4094163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Templer: 1120-1312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Johanniter (Hospitaliter, später: Malteser)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Deutscher Orden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Lazarusorden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Spanische Ritterorden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Kleinere Ritterorden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Sonderfall: Orden vom Heiligen Grab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Abgrenzung: weltliche Ritterorden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468313" y="-16192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II.) Das Mönchtum im Spätmittelalter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3.) Die Bettelorden</a:t>
            </a:r>
            <a:endParaRPr lang="de-DE" sz="2800" dirty="0">
              <a:latin typeface="Eurostile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27" y="1124744"/>
            <a:ext cx="5794001" cy="372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802335" y="4941168"/>
            <a:ext cx="56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Footlight MT Light" panose="0204060206030A020304" pitchFamily="18" charset="0"/>
              </a:rPr>
              <a:t>Franziskaner und Benediktiner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3AC716AA-64B6-46B2-BC34-FA20E57280F8}"/>
              </a:ext>
            </a:extLst>
          </p:cNvPr>
          <p:cNvSpPr/>
          <p:nvPr/>
        </p:nvSpPr>
        <p:spPr>
          <a:xfrm>
            <a:off x="5004048" y="4797683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https://www.kunstgeschichte.uni-mainz.de/kunstgeschichte/bettelorden/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FD5B7294-F7B7-411D-861F-8AAA59A09728}"/>
              </a:ext>
            </a:extLst>
          </p:cNvPr>
          <p:cNvSpPr txBox="1"/>
          <p:nvPr/>
        </p:nvSpPr>
        <p:spPr>
          <a:xfrm>
            <a:off x="239340" y="5551413"/>
            <a:ext cx="7294265" cy="958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OP (</a:t>
            </a:r>
            <a:r>
              <a:rPr lang="de-DE" i="1">
                <a:solidFill>
                  <a:prstClr val="black"/>
                </a:solidFill>
                <a:latin typeface="Footlight MT Light" pitchFamily="18" charset="0"/>
              </a:rPr>
              <a:t>ordo fratrum praedicatorum</a:t>
            </a:r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, Dominikaner; „</a:t>
            </a:r>
            <a:r>
              <a:rPr lang="de-DE" i="1">
                <a:solidFill>
                  <a:prstClr val="black"/>
                </a:solidFill>
                <a:latin typeface="Footlight MT Light" pitchFamily="18" charset="0"/>
              </a:rPr>
              <a:t>domini canes</a:t>
            </a:r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“)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OFM (</a:t>
            </a:r>
            <a:r>
              <a:rPr lang="de-DE" i="1">
                <a:solidFill>
                  <a:prstClr val="black"/>
                </a:solidFill>
                <a:latin typeface="Footlight MT Light" pitchFamily="18" charset="0"/>
              </a:rPr>
              <a:t>ordo fratrum minorum</a:t>
            </a:r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, Franziskaner)</a:t>
            </a:r>
          </a:p>
          <a:p>
            <a:pPr lvl="0"/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OESA (</a:t>
            </a:r>
            <a:r>
              <a:rPr lang="de-DE" i="1">
                <a:solidFill>
                  <a:prstClr val="black"/>
                </a:solidFill>
                <a:latin typeface="Footlight MT Light" pitchFamily="18" charset="0"/>
              </a:rPr>
              <a:t>ordo fratrum eremitarum S. Augustini</a:t>
            </a:r>
            <a:r>
              <a:rPr lang="de-DE">
                <a:solidFill>
                  <a:prstClr val="black"/>
                </a:solidFill>
                <a:latin typeface="Footlight MT Light" pitchFamily="18" charset="0"/>
              </a:rPr>
              <a:t>, Augustinereremiten)</a:t>
            </a:r>
            <a:endParaRPr lang="de-DE" dirty="0">
              <a:solidFill>
                <a:prstClr val="black"/>
              </a:solidFill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58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>
          <a:xfrm>
            <a:off x="468313" y="-16192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Theologie im Zeitalter der Scholastik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Die Bettelordenstheologie</a:t>
            </a:r>
            <a:endParaRPr lang="de-DE" sz="2800">
              <a:latin typeface="Eurostile"/>
            </a:endParaRPr>
          </a:p>
        </p:txBody>
      </p:sp>
      <p:sp>
        <p:nvSpPr>
          <p:cNvPr id="23554" name="Rechteck 1"/>
          <p:cNvSpPr>
            <a:spLocks noChangeArrowheads="1"/>
          </p:cNvSpPr>
          <p:nvPr/>
        </p:nvSpPr>
        <p:spPr bwMode="auto">
          <a:xfrm>
            <a:off x="7092950" y="5157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985963" y="1625600"/>
            <a:ext cx="47466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Bettelorden bevorzugen Städte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Anders: benediktinisches Mönchtum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Besonders beliebt: Universitätsstädte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Bedeutung von Predigt und Studium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Studium generale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+mn-cs"/>
              </a:rPr>
              <a:t>Bettelordenslehrstühle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989</Words>
  <Application>Microsoft Office PowerPoint</Application>
  <PresentationFormat>Bildschirmpräsentation (4:3)</PresentationFormat>
  <Paragraphs>261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Eurostile</vt:lpstr>
      <vt:lpstr>Footlight MT Light</vt:lpstr>
      <vt:lpstr>Larissa</vt:lpstr>
      <vt:lpstr>Europa im Mittelalter Grundzüge der mittelalterlichen Geschichte vom vorläufigen Ende des weströmischen Kaisertums 476 bis zur Entdeckung Amerikas 1492</vt:lpstr>
      <vt:lpstr>I.) Der Höhepunkt päpstlicher Macht: Innozenz III. 1.) Lateran IV.</vt:lpstr>
      <vt:lpstr>I.) Der Höhepunkt päpstlicher Macht: Innozenz III. 2.) Die Juristenpäpste</vt:lpstr>
      <vt:lpstr>I.) Der Höhepunkt päpstlicher Macht: Innozenz III. 3.) Die Inquisition</vt:lpstr>
      <vt:lpstr>II.) Das Mönchtum im Spätmittelalter 1.) Das benediktinische Mönchtum</vt:lpstr>
      <vt:lpstr>II.) Das Mönchtum im Spätmittelalter 2.) Die Ritterorden</vt:lpstr>
      <vt:lpstr>II.) Das Mönchtum im Spätmittelalter 2.) Die Ritterorden</vt:lpstr>
      <vt:lpstr>II.) Das Mönchtum im Spätmittelalter 3.) Die Bettelorden</vt:lpstr>
      <vt:lpstr>III.) Theologie im Zeitalter der Scholastik 1.) Die Bettelordenstheologie</vt:lpstr>
      <vt:lpstr>III.) Theologie im Zeitalter der Scholastik 2.) Albertus Magnus und Thomas von Aquin</vt:lpstr>
      <vt:lpstr>III.) Theologie im Zeitalter der Scholastik 3.) Die Mystik</vt:lpstr>
      <vt:lpstr>IV.) Avignon: die babylonische Gefangenschaft der Päpste 1.) Schon wieder ein Niedergang: Die Päpste in Avignon</vt:lpstr>
      <vt:lpstr>IV.) Avignon: die babylonische Gefangenschaft der Päpste 2.) Der Armutsstreit</vt:lpstr>
      <vt:lpstr>IV.) Avignon: die babylonische Gefangenschaft der Päpste 3.) Das Schisma</vt:lpstr>
      <vt:lpstr>V.) Vom Konziliarismus zum Renaissancepapsttum 1.) Das Konstanzer Konzil 1414-1418</vt:lpstr>
      <vt:lpstr>V.) Vom Konziliarismus zum Renaissancepapsttum 2.) Der Konziliarismus</vt:lpstr>
      <vt:lpstr>V.) Vom Konziliarismus zum Renaissancepapsttum 3.) Die Renaissancepäpste</vt:lpstr>
      <vt:lpstr>V.) Vom Konziliarismus zum Renaissancepapsttum 3.) Die Renaissancepäpste</vt:lpstr>
      <vt:lpstr>V.) Vom Konziliarismus zum Renaissancepapsttum 3.) Die Renaissancepäpste</vt:lpstr>
      <vt:lpstr>Bildnachweise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 Europa im Zeitalter des Investiturstreits Europa im Zeitalter des Investiturstreits von der Syndode von Stri bis zum Wormser Konkordat 1046 -1122</dc:title>
  <dc:creator>admin</dc:creator>
  <cp:lastModifiedBy>Standard</cp:lastModifiedBy>
  <cp:revision>441</cp:revision>
  <dcterms:created xsi:type="dcterms:W3CDTF">2017-04-18T11:03:37Z</dcterms:created>
  <dcterms:modified xsi:type="dcterms:W3CDTF">2021-03-15T15:28:17Z</dcterms:modified>
</cp:coreProperties>
</file>