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715" r:id="rId3"/>
    <p:sldId id="650" r:id="rId4"/>
    <p:sldId id="716" r:id="rId5"/>
    <p:sldId id="729" r:id="rId6"/>
    <p:sldId id="730" r:id="rId7"/>
    <p:sldId id="731" r:id="rId8"/>
    <p:sldId id="706" r:id="rId9"/>
    <p:sldId id="717" r:id="rId10"/>
    <p:sldId id="732" r:id="rId11"/>
    <p:sldId id="718" r:id="rId12"/>
    <p:sldId id="733" r:id="rId13"/>
    <p:sldId id="734" r:id="rId14"/>
    <p:sldId id="707" r:id="rId15"/>
    <p:sldId id="735" r:id="rId16"/>
    <p:sldId id="736" r:id="rId17"/>
    <p:sldId id="722" r:id="rId18"/>
    <p:sldId id="708" r:id="rId19"/>
    <p:sldId id="709" r:id="rId20"/>
    <p:sldId id="724" r:id="rId21"/>
    <p:sldId id="725" r:id="rId22"/>
    <p:sldId id="723" r:id="rId23"/>
    <p:sldId id="737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4" autoAdjust="0"/>
    <p:restoredTop sz="95267" autoAdjust="0"/>
  </p:normalViewPr>
  <p:slideViewPr>
    <p:cSldViewPr>
      <p:cViewPr varScale="1">
        <p:scale>
          <a:sx n="85" d="100"/>
          <a:sy n="8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576B39-D57B-441F-8876-C3F4653B7F02}" type="datetimeFigureOut">
              <a:rPr lang="de-DE"/>
              <a:pPr>
                <a:defRPr/>
              </a:pPr>
              <a:t>10.03.2021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CCBAE5-5165-4C39-BFC4-3D3CA459D0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280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B009-E317-447F-B03A-D90156965947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F259-3A3E-4C55-9E20-B0D02DD267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8537-EEED-4359-A9F9-D8F737C470CC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5E11-C147-4395-83F7-127B035A064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D73F-5846-4090-8AB5-7A077E69E5D4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B678-2B38-4C5A-810B-86F59CCFB4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3BFD-9AC9-4ADD-9480-8AD3B53C1942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E946-1AF2-414B-8363-9243AAE0801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50AD-AB30-4E16-AD7E-5A93B9D6C4DC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097C-6336-41A7-9C3E-153ED817A31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2A87-366E-45DD-8E77-D58216045605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1F25-0385-4677-B9C8-5C7FED0E94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FA32-378F-4624-92E6-8C2678C3D4D6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523F-FEA7-4D43-9E29-FD4E55BD27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D870-2CEA-4D81-824F-8ED3693C7CF9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FD66-7601-4ED7-A20E-FA482354CF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DA26-7B60-433E-97C9-26600B9EDBE4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9C07-B88A-4FD9-B881-0A4DA377E0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F1572-3A95-4641-A33B-3DDD53E14E12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55EC-F742-4488-8B3D-E045C16E8B3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47E6C-AC33-449D-A468-6B2F27C7A37C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8904-0C96-4AED-A4FC-19255E99E0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98DB68-6943-4C13-9C21-8E6BFF4D8F7A}" type="datetimeFigureOut">
              <a:rPr lang="de-DE"/>
              <a:pPr>
                <a:defRPr/>
              </a:pPr>
              <a:t>10.03.2021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8491FD-5D2D-4296-AB12-340058370B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lovis_riceve_dalla_colomba_(spirito_santo)_la_santa_crema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iers_de_sous_d'or_de_Dagobert_Ier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eio.org/site/assets/files/8043/merowinger_5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academic.com/pictures/dewiki/114/reino_de_los_visigodos-de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org/slide/1325689/3/images/41/Die+Westgoten+in+Spanien+%E2%80%93+das+Reich+von+Toledo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Recared.jpg" TargetMode="External"/><Relationship Id="rId4" Type="http://schemas.openxmlformats.org/officeDocument/2006/relationships/hyperlink" Target="https://commons.wikimedia.org/wiki/File:Leovigildo_rey_visigodo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eio.org/site/assets/files/8039/merowinger_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511#/media/Datei:Droysens-20b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eio.org/site/assets/files/8040/merowinger_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950" y="549275"/>
            <a:ext cx="8928100" cy="1223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6000" b="1" u="sng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Europa im Mittelalter</a:t>
            </a:r>
            <a: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/>
            </a:r>
            <a:br>
              <a:rPr lang="de-DE" sz="60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</a:br>
            <a:r>
              <a:rPr lang="de-DE" sz="2400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Grundzüge der mittelalterlichen Geschichte vom vorläufigen Ende des weströmischen Kaisertums 476 bis zur Entdeckung Amerikas 1492</a:t>
            </a:r>
            <a:endParaRPr lang="de-DE" sz="2000" b="1" dirty="0">
              <a:solidFill>
                <a:schemeClr val="bg2">
                  <a:lumMod val="5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7" y="5909798"/>
            <a:ext cx="7921625" cy="671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03A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]: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Franken und Westgoten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193"/>
            <a:ext cx="3528392" cy="381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5D07D474-66A0-4B5E-AD77-5003A32605BA}"/>
              </a:ext>
            </a:extLst>
          </p:cNvPr>
          <p:cNvSpPr txBox="1"/>
          <p:nvPr/>
        </p:nvSpPr>
        <p:spPr>
          <a:xfrm>
            <a:off x="2627784" y="5817465"/>
            <a:ext cx="38427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hlinkClick r:id="rId3"/>
              </a:rPr>
              <a:t>https://commons.wikimedia.org/wiki/File:Clovis_riceve_dalla_colomba_(spirito_santo)_la_santa_crema.jpg</a:t>
            </a:r>
            <a:r>
              <a:rPr lang="de-DE" sz="6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2.1) Die starken Könige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Exkurs: Brunhild (</a:t>
            </a:r>
            <a:r>
              <a:rPr lang="de-DE" sz="2800" i="1" dirty="0" err="1">
                <a:latin typeface="Footlight MT Light" panose="0204060206030A020304" pitchFamily="18" charset="0"/>
              </a:rPr>
              <a:t>Brunichildis</a:t>
            </a:r>
            <a:r>
              <a:rPr lang="de-DE" sz="2800" dirty="0">
                <a:latin typeface="Footlight MT Light" panose="0204060206030A020304" pitchFamily="18" charset="0"/>
              </a:rPr>
              <a:t>)</a:t>
            </a:r>
          </a:p>
          <a:p>
            <a:r>
              <a:rPr lang="de-DE" sz="2800" b="1" dirty="0">
                <a:latin typeface="Footlight MT Light" panose="0204060206030A020304" pitchFamily="18" charset="0"/>
              </a:rPr>
              <a:t>        </a:t>
            </a:r>
            <a:r>
              <a:rPr lang="de-DE" sz="2400" i="1" dirty="0">
                <a:latin typeface="Footlight MT Light" panose="0204060206030A020304" pitchFamily="18" charset="0"/>
              </a:rPr>
              <a:t>Rache für die Schwester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Dagobert I. „le Grand“</a:t>
            </a:r>
            <a:endParaRPr lang="de-DE" sz="2800" b="1" dirty="0">
              <a:latin typeface="Footlight MT Light" panose="0204060206030A020304" pitchFamily="18" charset="0"/>
            </a:endParaRPr>
          </a:p>
          <a:p>
            <a:r>
              <a:rPr lang="de-DE" sz="2800" dirty="0">
                <a:latin typeface="Footlight MT Light" panose="0204060206030A020304" pitchFamily="18" charset="0"/>
              </a:rPr>
              <a:t>           (629 – 639)</a:t>
            </a:r>
          </a:p>
          <a:p>
            <a:r>
              <a:rPr lang="de-DE" sz="2400" i="1" dirty="0">
                <a:latin typeface="Footlight MT Light" panose="0204060206030A020304" pitchFamily="18" charset="0"/>
              </a:rPr>
              <a:t>Der letzte „starke“ König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789040"/>
            <a:ext cx="4711525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BDE9051-83A7-487D-8645-B92ED22854AD}"/>
              </a:ext>
            </a:extLst>
          </p:cNvPr>
          <p:cNvSpPr txBox="1"/>
          <p:nvPr/>
        </p:nvSpPr>
        <p:spPr>
          <a:xfrm>
            <a:off x="6004691" y="6281936"/>
            <a:ext cx="31518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hlinkClick r:id="rId3"/>
              </a:rPr>
              <a:t>https://commons.wikimedia.org/wiki/File:Tiers_de_sous_d%27or_de_Dagobert_Ier.jpg</a:t>
            </a:r>
            <a:r>
              <a:rPr lang="de-DE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343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2.2) Die schwachen Könige</a:t>
            </a:r>
            <a:endParaRPr lang="de-DE" sz="2800" dirty="0">
              <a:latin typeface="Eurostile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7638"/>
            <a:ext cx="7416824" cy="48916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7DCC315-386D-4CD7-A83B-4B5877018FFA}"/>
              </a:ext>
            </a:extLst>
          </p:cNvPr>
          <p:cNvSpPr txBox="1"/>
          <p:nvPr/>
        </p:nvSpPr>
        <p:spPr>
          <a:xfrm>
            <a:off x="6525504" y="6216987"/>
            <a:ext cx="22333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>
                <a:hlinkClick r:id="rId3"/>
              </a:rPr>
              <a:t>http://www.kleio.org/site/assets/files/8043/merowinger_5.jpg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38828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2.2) Die schwachen Könige</a:t>
            </a:r>
            <a:endParaRPr lang="de-DE" sz="2800" dirty="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Footlight MT Light" panose="0204060206030A020304" pitchFamily="18" charset="0"/>
              </a:rPr>
              <a:t>Konsensgebundenheit der Königsherrschaft</a:t>
            </a: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Machtkämpfe des </a:t>
            </a:r>
            <a:r>
              <a:rPr lang="de-DE" dirty="0" err="1">
                <a:latin typeface="Footlight MT Light" panose="0204060206030A020304" pitchFamily="18" charset="0"/>
              </a:rPr>
              <a:t>neustrischen</a:t>
            </a:r>
            <a:r>
              <a:rPr lang="de-DE" dirty="0">
                <a:latin typeface="Footlight MT Light" panose="0204060206030A020304" pitchFamily="18" charset="0"/>
              </a:rPr>
              <a:t> und </a:t>
            </a:r>
            <a:r>
              <a:rPr lang="de-DE" dirty="0" err="1">
                <a:latin typeface="Footlight MT Light" panose="0204060206030A020304" pitchFamily="18" charset="0"/>
              </a:rPr>
              <a:t>austrasischen</a:t>
            </a:r>
            <a:r>
              <a:rPr lang="de-DE" dirty="0">
                <a:latin typeface="Footlight MT Light" panose="0204060206030A020304" pitchFamily="18" charset="0"/>
              </a:rPr>
              <a:t> Adels</a:t>
            </a: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Der „Staatsstreich“ des Hausmeiers </a:t>
            </a:r>
            <a:r>
              <a:rPr lang="de-DE" dirty="0" err="1">
                <a:latin typeface="Footlight MT Light" panose="0204060206030A020304" pitchFamily="18" charset="0"/>
              </a:rPr>
              <a:t>Grimoald</a:t>
            </a:r>
            <a:endParaRPr lang="de-DE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7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2.2) Die Hausmeier</a:t>
            </a:r>
            <a:endParaRPr lang="de-DE" sz="2800" dirty="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>
                <a:latin typeface="Footlight MT Light" panose="0204060206030A020304" pitchFamily="18" charset="0"/>
              </a:rPr>
              <a:t>Maior</a:t>
            </a:r>
            <a:r>
              <a:rPr lang="de-DE" i="1" dirty="0">
                <a:latin typeface="Footlight MT Light" panose="0204060206030A020304" pitchFamily="18" charset="0"/>
              </a:rPr>
              <a:t> </a:t>
            </a:r>
            <a:r>
              <a:rPr lang="de-DE" i="1" dirty="0" err="1">
                <a:latin typeface="Footlight MT Light" panose="0204060206030A020304" pitchFamily="18" charset="0"/>
              </a:rPr>
              <a:t>domus</a:t>
            </a:r>
            <a:endParaRPr lang="de-DE" i="1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de-DE" sz="2400" dirty="0">
                <a:latin typeface="Footlight MT Light" panose="0204060206030A020304" pitchFamily="18" charset="0"/>
              </a:rPr>
              <a:t>Erst Verwaltungschef des Königs, dann Repräsentant des Adels</a:t>
            </a:r>
          </a:p>
          <a:p>
            <a:pPr marL="0" indent="0">
              <a:buNone/>
            </a:pPr>
            <a:endParaRPr lang="de-DE" sz="20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de-DE" dirty="0" err="1">
                <a:latin typeface="Footlight MT Light" panose="0204060206030A020304" pitchFamily="18" charset="0"/>
              </a:rPr>
              <a:t>Ebroin</a:t>
            </a:r>
            <a:r>
              <a:rPr lang="de-DE" dirty="0">
                <a:latin typeface="Footlight MT Light" panose="0204060206030A020304" pitchFamily="18" charset="0"/>
              </a:rPr>
              <a:t> (</a:t>
            </a:r>
            <a:r>
              <a:rPr lang="de-DE" dirty="0" err="1">
                <a:latin typeface="Footlight MT Light" panose="0204060206030A020304" pitchFamily="18" charset="0"/>
              </a:rPr>
              <a:t>Neustrien</a:t>
            </a:r>
            <a:r>
              <a:rPr lang="de-DE" dirty="0">
                <a:latin typeface="Footlight MT Light" panose="0204060206030A020304" pitchFamily="18" charset="0"/>
              </a:rPr>
              <a:t>)</a:t>
            </a:r>
          </a:p>
          <a:p>
            <a:pPr marL="0" indent="0">
              <a:buNone/>
            </a:pPr>
            <a:endParaRPr lang="de-DE" sz="20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de-DE" dirty="0" err="1">
                <a:latin typeface="Footlight MT Light" panose="0204060206030A020304" pitchFamily="18" charset="0"/>
              </a:rPr>
              <a:t>Pippin</a:t>
            </a:r>
            <a:r>
              <a:rPr lang="de-DE" dirty="0">
                <a:latin typeface="Footlight MT Light" panose="0204060206030A020304" pitchFamily="18" charset="0"/>
              </a:rPr>
              <a:t> der Mittlere (od.: </a:t>
            </a:r>
            <a:r>
              <a:rPr lang="de-DE" dirty="0" err="1">
                <a:latin typeface="Footlight MT Light" panose="0204060206030A020304" pitchFamily="18" charset="0"/>
              </a:rPr>
              <a:t>Pippin</a:t>
            </a:r>
            <a:r>
              <a:rPr lang="de-DE" dirty="0">
                <a:latin typeface="Footlight MT Light" panose="0204060206030A020304" pitchFamily="18" charset="0"/>
              </a:rPr>
              <a:t> von </a:t>
            </a:r>
            <a:r>
              <a:rPr lang="de-DE" dirty="0" err="1">
                <a:latin typeface="Footlight MT Light" panose="0204060206030A020304" pitchFamily="18" charset="0"/>
              </a:rPr>
              <a:t>Herstal</a:t>
            </a:r>
            <a:r>
              <a:rPr lang="de-DE" dirty="0">
                <a:latin typeface="Footlight MT Light" panose="0204060206030A020304" pitchFamily="18" charset="0"/>
              </a:rPr>
              <a:t>)</a:t>
            </a:r>
          </a:p>
          <a:p>
            <a:pPr marL="0" indent="0">
              <a:buNone/>
            </a:pPr>
            <a:r>
              <a:rPr lang="de-DE" sz="2400" dirty="0">
                <a:latin typeface="Footlight MT Light" panose="0204060206030A020304" pitchFamily="18" charset="0"/>
              </a:rPr>
              <a:t>687 Schlacht von </a:t>
            </a:r>
            <a:r>
              <a:rPr lang="de-DE" sz="2400" dirty="0" err="1">
                <a:latin typeface="Footlight MT Light" panose="0204060206030A020304" pitchFamily="18" charset="0"/>
              </a:rPr>
              <a:t>Tertry</a:t>
            </a:r>
            <a:r>
              <a:rPr lang="de-DE" sz="2400" dirty="0">
                <a:latin typeface="Footlight MT Light" panose="0204060206030A020304" pitchFamily="18" charset="0"/>
              </a:rPr>
              <a:t>: </a:t>
            </a:r>
            <a:r>
              <a:rPr lang="de-DE" sz="2400" dirty="0" err="1">
                <a:latin typeface="Footlight MT Light" panose="0204060206030A020304" pitchFamily="18" charset="0"/>
              </a:rPr>
              <a:t>Pippin</a:t>
            </a:r>
            <a:r>
              <a:rPr lang="de-DE" sz="2400" dirty="0">
                <a:latin typeface="Footlight MT Light" panose="0204060206030A020304" pitchFamily="18" charset="0"/>
              </a:rPr>
              <a:t> (</a:t>
            </a:r>
            <a:r>
              <a:rPr lang="de-DE" sz="2400" dirty="0" err="1">
                <a:latin typeface="Footlight MT Light" panose="0204060206030A020304" pitchFamily="18" charset="0"/>
              </a:rPr>
              <a:t>Austrasien</a:t>
            </a:r>
            <a:r>
              <a:rPr lang="de-DE" sz="2400" dirty="0">
                <a:latin typeface="Footlight MT Light" panose="0204060206030A020304" pitchFamily="18" charset="0"/>
              </a:rPr>
              <a:t>) beherrscht das Frankenreich (einschl. </a:t>
            </a:r>
            <a:r>
              <a:rPr lang="de-DE" sz="2400" dirty="0" err="1">
                <a:latin typeface="Footlight MT Light" panose="0204060206030A020304" pitchFamily="18" charset="0"/>
              </a:rPr>
              <a:t>Neustrien</a:t>
            </a:r>
            <a:r>
              <a:rPr lang="de-DE" sz="2400" dirty="0">
                <a:latin typeface="Footlight MT Light" panose="0204060206030A020304" pitchFamily="18" charset="0"/>
              </a:rPr>
              <a:t>)</a:t>
            </a:r>
          </a:p>
          <a:p>
            <a:pPr marL="0" indent="0">
              <a:buNone/>
            </a:pPr>
            <a:r>
              <a:rPr lang="de-DE" sz="2400" dirty="0">
                <a:latin typeface="Footlight MT Light" panose="0204060206030A020304" pitchFamily="18" charset="0"/>
              </a:rPr>
              <a:t>Beginn der Herrschaft der </a:t>
            </a:r>
            <a:r>
              <a:rPr lang="de-DE" sz="2400" dirty="0" err="1">
                <a:latin typeface="Footlight MT Light" panose="0204060206030A020304" pitchFamily="18" charset="0"/>
              </a:rPr>
              <a:t>Arnulfinger-Pippiniden</a:t>
            </a:r>
            <a:r>
              <a:rPr lang="de-DE" sz="2400" dirty="0">
                <a:latin typeface="Footlight MT Light" panose="0204060206030A020304" pitchFamily="18" charset="0"/>
              </a:rPr>
              <a:t> (später: Karolinger)</a:t>
            </a:r>
          </a:p>
        </p:txBody>
      </p:sp>
    </p:spTree>
    <p:extLst>
      <p:ext uri="{BB962C8B-B14F-4D97-AF65-F5344CB8AC3E}">
        <p14:creationId xmlns:p14="http://schemas.microsoft.com/office/powerpoint/2010/main" val="160107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Westgoten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Das </a:t>
            </a:r>
            <a:r>
              <a:rPr lang="de-DE" sz="2800" dirty="0" err="1">
                <a:latin typeface="Footlight MT Light" pitchFamily="18" charset="0"/>
              </a:rPr>
              <a:t>Tolosanische</a:t>
            </a:r>
            <a:r>
              <a:rPr lang="de-DE" sz="2800" dirty="0">
                <a:latin typeface="Footlight MT Light" pitchFamily="18" charset="0"/>
              </a:rPr>
              <a:t> Reich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01420"/>
            <a:ext cx="6048672" cy="572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8F4EC7B4-03E2-4379-8830-8C14D5F5E5FD}"/>
              </a:ext>
            </a:extLst>
          </p:cNvPr>
          <p:cNvSpPr txBox="1"/>
          <p:nvPr/>
        </p:nvSpPr>
        <p:spPr>
          <a:xfrm>
            <a:off x="4860032" y="6673334"/>
            <a:ext cx="28476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3"/>
              </a:rPr>
              <a:t>https://deacademic.com/pictures/dewiki/114/reino_de_los_visigodos-de.svg</a:t>
            </a:r>
            <a:r>
              <a:rPr lang="de-DE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82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Westgoten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Das </a:t>
            </a:r>
            <a:r>
              <a:rPr lang="de-DE" sz="2800" dirty="0" err="1">
                <a:latin typeface="Footlight MT Light" pitchFamily="18" charset="0"/>
              </a:rPr>
              <a:t>Tolosanische</a:t>
            </a:r>
            <a:r>
              <a:rPr lang="de-DE" sz="2800" dirty="0">
                <a:latin typeface="Footlight MT Light" pitchFamily="18" charset="0"/>
              </a:rPr>
              <a:t> Reich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r>
              <a:rPr lang="de-DE" sz="2400" i="1" dirty="0">
                <a:latin typeface="Footlight MT Light" panose="0204060206030A020304" pitchFamily="18" charset="0"/>
              </a:rPr>
              <a:t>Exkurs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>
                <a:latin typeface="Footlight MT Light" panose="0204060206030A020304" pitchFamily="18" charset="0"/>
              </a:rPr>
              <a:t>König </a:t>
            </a:r>
            <a:r>
              <a:rPr lang="de-DE" sz="2400" dirty="0" err="1">
                <a:latin typeface="Footlight MT Light" panose="0204060206030A020304" pitchFamily="18" charset="0"/>
              </a:rPr>
              <a:t>Eurich</a:t>
            </a:r>
            <a:r>
              <a:rPr lang="de-DE" sz="2400" dirty="0">
                <a:latin typeface="Footlight MT Light" panose="0204060206030A020304" pitchFamily="18" charset="0"/>
              </a:rPr>
              <a:t> (466-484) und seine Gesetze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 err="1">
                <a:latin typeface="Footlight MT Light" panose="0204060206030A020304" pitchFamily="18" charset="0"/>
              </a:rPr>
              <a:t>Prätorianeredikt</a:t>
            </a:r>
            <a:r>
              <a:rPr lang="de-DE" sz="2400" dirty="0">
                <a:latin typeface="Footlight MT Light" panose="0204060206030A020304" pitchFamily="18" charset="0"/>
              </a:rPr>
              <a:t> für die romanische Bevölkerung</a:t>
            </a:r>
          </a:p>
        </p:txBody>
      </p:sp>
    </p:spTree>
    <p:extLst>
      <p:ext uri="{BB962C8B-B14F-4D97-AF65-F5344CB8AC3E}">
        <p14:creationId xmlns:p14="http://schemas.microsoft.com/office/powerpoint/2010/main" val="23533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Westgoten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1.) Das </a:t>
            </a:r>
            <a:r>
              <a:rPr lang="de-DE" sz="2800" dirty="0" err="1">
                <a:latin typeface="Footlight MT Light" pitchFamily="18" charset="0"/>
              </a:rPr>
              <a:t>Tolosanische</a:t>
            </a:r>
            <a:r>
              <a:rPr lang="de-DE" sz="2800" dirty="0">
                <a:latin typeface="Footlight MT Light" pitchFamily="18" charset="0"/>
              </a:rPr>
              <a:t> Reich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r>
              <a:rPr lang="de-DE" sz="2400" i="1" dirty="0">
                <a:latin typeface="Footlight MT Light" panose="0204060206030A020304" pitchFamily="18" charset="0"/>
              </a:rPr>
              <a:t>Nach </a:t>
            </a:r>
            <a:r>
              <a:rPr lang="de-DE" sz="2400" i="1" dirty="0" err="1">
                <a:latin typeface="Footlight MT Light" panose="0204060206030A020304" pitchFamily="18" charset="0"/>
              </a:rPr>
              <a:t>Vouillé</a:t>
            </a:r>
            <a:r>
              <a:rPr lang="de-DE" sz="2400" i="1" dirty="0">
                <a:latin typeface="Footlight MT Light" panose="0204060206030A020304" pitchFamily="18" charset="0"/>
              </a:rPr>
              <a:t> 507: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dirty="0" err="1">
                <a:latin typeface="Footlight MT Light" panose="0204060206030A020304" pitchFamily="18" charset="0"/>
              </a:rPr>
              <a:t>Theoderich</a:t>
            </a:r>
            <a:r>
              <a:rPr lang="de-DE" sz="2400" dirty="0">
                <a:latin typeface="Footlight MT Light" panose="0204060206030A020304" pitchFamily="18" charset="0"/>
              </a:rPr>
              <a:t> d. Gr. (Ostgotenkönig) übernimmt Regentschaft für seinen Enkel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i="1" dirty="0">
                <a:latin typeface="Footlight MT Light" panose="0204060206030A020304" pitchFamily="18" charset="0"/>
              </a:rPr>
              <a:t>Nach den Amalern: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i="1" dirty="0">
                <a:latin typeface="Footlight MT Light" panose="0204060206030A020304" pitchFamily="18" charset="0"/>
              </a:rPr>
              <a:t>Flavius</a:t>
            </a:r>
            <a:r>
              <a:rPr lang="de-DE" sz="2400" dirty="0">
                <a:latin typeface="Footlight MT Light" panose="0204060206030A020304" pitchFamily="18" charset="0"/>
              </a:rPr>
              <a:t> </a:t>
            </a:r>
            <a:r>
              <a:rPr lang="de-DE" sz="2400" dirty="0" err="1">
                <a:latin typeface="Footlight MT Light" panose="0204060206030A020304" pitchFamily="18" charset="0"/>
              </a:rPr>
              <a:t>Theudis</a:t>
            </a:r>
            <a:r>
              <a:rPr lang="de-DE" sz="2400" dirty="0">
                <a:latin typeface="Footlight MT Light" panose="0204060206030A020304" pitchFamily="18" charset="0"/>
              </a:rPr>
              <a:t> (531-548)</a:t>
            </a:r>
          </a:p>
          <a:p>
            <a:endParaRPr lang="de-DE" sz="2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44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Westgoten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Reorganisation in Spanien und Konversion</a:t>
            </a:r>
            <a:endParaRPr lang="de-DE" sz="2800" dirty="0">
              <a:latin typeface="Eurostile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83791"/>
            <a:ext cx="7560840" cy="567063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1EBAD12A-9EC2-4769-A47C-F4E8A1DBBC67}"/>
              </a:ext>
            </a:extLst>
          </p:cNvPr>
          <p:cNvSpPr txBox="1"/>
          <p:nvPr/>
        </p:nvSpPr>
        <p:spPr>
          <a:xfrm>
            <a:off x="4122631" y="6710404"/>
            <a:ext cx="43845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hlinkClick r:id="rId3"/>
              </a:rPr>
              <a:t>https://slideplayer.org/slide/1325689/3/images/41/Die+Westgoten+in+Spanien+%E2%80%93+das+Reich+von+Toledo.jpg</a:t>
            </a:r>
            <a:r>
              <a:rPr lang="de-DE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02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Westgoten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2.) Reorganisation in Spanien und Konversion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Verdrängung der Sueben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Footlight MT Light" panose="0204060206030A020304" pitchFamily="18" charset="0"/>
              </a:rPr>
              <a:t>Liuva</a:t>
            </a:r>
            <a:r>
              <a:rPr lang="de-DE" sz="2800" dirty="0">
                <a:latin typeface="Footlight MT Light" panose="0204060206030A020304" pitchFamily="18" charset="0"/>
              </a:rPr>
              <a:t> (567 – 572)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Footlight MT Light" panose="0204060206030A020304" pitchFamily="18" charset="0"/>
              </a:rPr>
              <a:t>Leovigild</a:t>
            </a:r>
            <a:r>
              <a:rPr lang="de-DE" sz="2800" dirty="0">
                <a:latin typeface="Footlight MT Light" panose="0204060206030A020304" pitchFamily="18" charset="0"/>
              </a:rPr>
              <a:t> (568 – 586)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Footlight MT Light" panose="0204060206030A020304" pitchFamily="18" charset="0"/>
              </a:rPr>
              <a:t>Rekkared</a:t>
            </a:r>
            <a:r>
              <a:rPr lang="de-DE" sz="2800" dirty="0">
                <a:latin typeface="Footlight MT Light" panose="0204060206030A020304" pitchFamily="18" charset="0"/>
              </a:rPr>
              <a:t> (586 – 601)</a:t>
            </a:r>
          </a:p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52" y="4563729"/>
            <a:ext cx="4561148" cy="229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725" y="1077588"/>
            <a:ext cx="1683402" cy="350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6D36400D-6D8D-4835-A10B-D23BA89C3ACF}"/>
              </a:ext>
            </a:extLst>
          </p:cNvPr>
          <p:cNvSpPr txBox="1"/>
          <p:nvPr/>
        </p:nvSpPr>
        <p:spPr>
          <a:xfrm>
            <a:off x="7656547" y="4039391"/>
            <a:ext cx="125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4"/>
              </a:rPr>
              <a:t>https://commons.wikimedia.org/wiki/File:Leovigildo_rey_visigodo.jpg</a:t>
            </a:r>
            <a:r>
              <a:rPr lang="de-DE" sz="6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1E7073D7-0AF3-4B9E-BFAB-65D4CED0239D}"/>
              </a:ext>
            </a:extLst>
          </p:cNvPr>
          <p:cNvSpPr txBox="1"/>
          <p:nvPr/>
        </p:nvSpPr>
        <p:spPr>
          <a:xfrm>
            <a:off x="7637264" y="4408723"/>
            <a:ext cx="1259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hlinkClick r:id="rId5"/>
              </a:rPr>
              <a:t>https://commons.wikimedia.org/wiki/File:Recared.jpg</a:t>
            </a:r>
            <a:r>
              <a:rPr lang="de-DE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318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Westgoten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Das Reich von Toledo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Königtum: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Footlight MT Light" panose="0204060206030A020304" pitchFamily="18" charset="0"/>
              </a:rPr>
              <a:t>Sakralität</a:t>
            </a:r>
            <a:r>
              <a:rPr lang="de-DE" sz="2800" dirty="0">
                <a:latin typeface="Footlight MT Light" panose="0204060206030A020304" pitchFamily="18" charset="0"/>
              </a:rPr>
              <a:t> und byzantinisches Vorbild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Erbfolge oder Wahl?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Adel und </a:t>
            </a:r>
            <a:r>
              <a:rPr lang="de-DE" sz="2800" dirty="0" err="1">
                <a:latin typeface="Footlight MT Light" panose="0204060206030A020304" pitchFamily="18" charset="0"/>
              </a:rPr>
              <a:t>Gefolgschaften</a:t>
            </a:r>
            <a:endParaRPr lang="de-DE" sz="2800" dirty="0">
              <a:latin typeface="Footlight MT Light" panose="0204060206030A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67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1.1) Das merowingische Königtum</a:t>
            </a:r>
            <a:endParaRPr lang="de-DE" sz="2800" dirty="0">
              <a:latin typeface="Eurostile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89" y="1600200"/>
            <a:ext cx="6400222" cy="4525963"/>
          </a:xfrm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DEC430FF-E515-4A7B-A7FC-31EBED45C32D}"/>
              </a:ext>
            </a:extLst>
          </p:cNvPr>
          <p:cNvSpPr txBox="1"/>
          <p:nvPr/>
        </p:nvSpPr>
        <p:spPr>
          <a:xfrm>
            <a:off x="6012160" y="6165304"/>
            <a:ext cx="22333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>
                <a:hlinkClick r:id="rId3"/>
              </a:rPr>
              <a:t>http://www.kleio.org/site/assets/files/8039/merowinger_1.jpg</a:t>
            </a:r>
            <a:r>
              <a:rPr lang="de-DE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301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Westgoten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Das Reich von Toledo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Kirche: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Konzilien als Reichsversammlungen</a:t>
            </a:r>
          </a:p>
          <a:p>
            <a:pPr lvl="1"/>
            <a:r>
              <a:rPr lang="de-DE" sz="2800" dirty="0">
                <a:latin typeface="Footlight MT Light" panose="0204060206030A020304" pitchFamily="18" charset="0"/>
              </a:rPr>
              <a:t>	Zum Beispiel: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516 Tarragona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546 Lérida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548 Valencia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569 </a:t>
            </a:r>
            <a:r>
              <a:rPr lang="de-DE" sz="2800" dirty="0" err="1">
                <a:latin typeface="Footlight MT Light" panose="0204060206030A020304" pitchFamily="18" charset="0"/>
              </a:rPr>
              <a:t>Lugo</a:t>
            </a:r>
            <a:endParaRPr lang="de-DE" sz="2800" dirty="0">
              <a:latin typeface="Footlight MT Light" panose="0204060206030A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592 2. Konzil von Zaragoza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lvl="2"/>
            <a:r>
              <a:rPr lang="de-DE" sz="2800" dirty="0">
                <a:latin typeface="Footlight MT Light" panose="0204060206030A020304" pitchFamily="18" charset="0"/>
              </a:rPr>
              <a:t>sowie </a:t>
            </a:r>
            <a:r>
              <a:rPr lang="de-DE" sz="2800" u="sng" dirty="0">
                <a:latin typeface="Footlight MT Light" panose="0204060206030A020304" pitchFamily="18" charset="0"/>
              </a:rPr>
              <a:t>18</a:t>
            </a:r>
            <a:r>
              <a:rPr lang="de-DE" sz="2800" dirty="0">
                <a:latin typeface="Footlight MT Light" panose="0204060206030A020304" pitchFamily="18" charset="0"/>
              </a:rPr>
              <a:t> </a:t>
            </a:r>
            <a:r>
              <a:rPr lang="de-DE" sz="2800" dirty="0" err="1">
                <a:latin typeface="Footlight MT Light" panose="0204060206030A020304" pitchFamily="18" charset="0"/>
              </a:rPr>
              <a:t>Konzilien</a:t>
            </a:r>
            <a:r>
              <a:rPr lang="de-DE" sz="2800" dirty="0">
                <a:latin typeface="Footlight MT Light" panose="0204060206030A020304" pitchFamily="18" charset="0"/>
              </a:rPr>
              <a:t> in Toledo </a:t>
            </a:r>
            <a:r>
              <a:rPr lang="de-DE" sz="2400" dirty="0">
                <a:latin typeface="Footlight MT Light" panose="0204060206030A020304" pitchFamily="18" charset="0"/>
              </a:rPr>
              <a:t>(z.B.: 3. </a:t>
            </a:r>
            <a:r>
              <a:rPr lang="de-DE" sz="2400" dirty="0" err="1">
                <a:latin typeface="Footlight MT Light" panose="0204060206030A020304" pitchFamily="18" charset="0"/>
              </a:rPr>
              <a:t>Toletanum</a:t>
            </a:r>
            <a:r>
              <a:rPr lang="de-DE" sz="2400" dirty="0">
                <a:latin typeface="Footlight MT Light" panose="0204060206030A020304" pitchFamily="18" charset="0"/>
              </a:rPr>
              <a:t> 589)</a:t>
            </a:r>
          </a:p>
          <a:p>
            <a:pPr lvl="1"/>
            <a:endParaRPr lang="de-DE" sz="2800" dirty="0">
              <a:latin typeface="Footlight MT Light" panose="0204060206030A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378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Westgoten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Das Reich von Toledo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sz="2800" dirty="0">
              <a:latin typeface="Footlight MT Light" panose="0204060206030A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5786"/>
            <a:ext cx="4869522" cy="541678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104286" y="1125786"/>
            <a:ext cx="25640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Footlight MT Light" panose="0204060206030A020304" pitchFamily="18" charset="0"/>
              </a:rPr>
              <a:t>Isidor von Sevilla (†636)</a:t>
            </a:r>
          </a:p>
          <a:p>
            <a:endParaRPr lang="de-DE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Footlight MT Light" panose="0204060206030A020304" pitchFamily="18" charset="0"/>
              </a:rPr>
              <a:t>Bischof von Sevilla als Nachfolger seines Bruders Leander</a:t>
            </a:r>
          </a:p>
          <a:p>
            <a:r>
              <a:rPr lang="de-DE" sz="1400" dirty="0">
                <a:latin typeface="Footlight MT Light" panose="0204060206030A020304" pitchFamily="18" charset="0"/>
              </a:rPr>
              <a:t>(katholisch-romanische Ober-schicht)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Footlight MT Light" panose="0204060206030A020304" pitchFamily="18" charset="0"/>
              </a:rPr>
              <a:t>Hauptwerk: </a:t>
            </a:r>
            <a:r>
              <a:rPr lang="de-DE" dirty="0" err="1">
                <a:latin typeface="Footlight MT Light" panose="0204060206030A020304" pitchFamily="18" charset="0"/>
              </a:rPr>
              <a:t>Etymologiae</a:t>
            </a:r>
            <a:endParaRPr lang="de-DE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Footlight MT Light" panose="0204060206030A020304" pitchFamily="18" charset="0"/>
              </a:rPr>
              <a:t>Wichtiger Vermittler spätantiker Bildung für Europa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35B41DA7-570F-4D00-A25B-995746B5A3EE}"/>
              </a:ext>
            </a:extLst>
          </p:cNvPr>
          <p:cNvSpPr txBox="1"/>
          <p:nvPr/>
        </p:nvSpPr>
        <p:spPr>
          <a:xfrm>
            <a:off x="2843808" y="6451049"/>
            <a:ext cx="23599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https://commons.wikimedia.org/wiki/File:Isidor_von_Sevilla.jpeg</a:t>
            </a:r>
          </a:p>
        </p:txBody>
      </p:sp>
    </p:spTree>
    <p:extLst>
      <p:ext uri="{BB962C8B-B14F-4D97-AF65-F5344CB8AC3E}">
        <p14:creationId xmlns:p14="http://schemas.microsoft.com/office/powerpoint/2010/main" val="3037681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II.) Die Westgoten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Das Reich von Toledo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anose="0204060206030A020304" pitchFamily="18" charset="0"/>
              </a:rPr>
              <a:t>Recht: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anose="0204060206030A020304" pitchFamily="18" charset="0"/>
              </a:rPr>
              <a:t>Vom Personalitätsprinzip zum Territorialitätsprinzip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Footlight MT Light" panose="0204060206030A020304" pitchFamily="18" charset="0"/>
              </a:rPr>
              <a:t>Chindasvinth</a:t>
            </a:r>
            <a:r>
              <a:rPr lang="de-DE" sz="2400" dirty="0">
                <a:latin typeface="Footlight MT Light" panose="0204060206030A020304" pitchFamily="18" charset="0"/>
              </a:rPr>
              <a:t> (642-653)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Footlight MT Light" panose="0204060206030A020304" pitchFamily="18" charset="0"/>
              </a:rPr>
              <a:t>Rekkesvinth</a:t>
            </a:r>
            <a:r>
              <a:rPr lang="de-DE" sz="2400" dirty="0">
                <a:latin typeface="Footlight MT Light" panose="0204060206030A020304" pitchFamily="18" charset="0"/>
              </a:rPr>
              <a:t> (653-672)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anose="0204060206030A020304" pitchFamily="18" charset="0"/>
              </a:rPr>
              <a:t>Innere Konflikte: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anose="0204060206030A020304" pitchFamily="18" charset="0"/>
              </a:rPr>
              <a:t>Morbus </a:t>
            </a:r>
            <a:r>
              <a:rPr lang="de-DE" sz="2400" dirty="0" err="1">
                <a:latin typeface="Footlight MT Light" panose="0204060206030A020304" pitchFamily="18" charset="0"/>
              </a:rPr>
              <a:t>Gothicus</a:t>
            </a:r>
            <a:r>
              <a:rPr lang="de-DE" sz="2400" dirty="0">
                <a:latin typeface="Footlight MT Light" panose="0204060206030A020304" pitchFamily="18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>
                <a:latin typeface="Footlight MT Light" panose="0204060206030A020304" pitchFamily="18" charset="0"/>
              </a:rPr>
              <a:t>Rebellionen</a:t>
            </a:r>
          </a:p>
          <a:p>
            <a:pPr lvl="1"/>
            <a:endParaRPr lang="de-DE" sz="2400" dirty="0">
              <a:latin typeface="Footlight MT Light" panose="0204060206030A020304" pitchFamily="18" charset="0"/>
            </a:endParaRPr>
          </a:p>
          <a:p>
            <a:pPr lvl="1"/>
            <a:r>
              <a:rPr lang="de-DE" sz="2400" dirty="0">
                <a:latin typeface="Footlight MT Light" panose="0204060206030A020304" pitchFamily="18" charset="0"/>
              </a:rPr>
              <a:t>Das Ende der Westgoten: Die Schlacht am </a:t>
            </a:r>
            <a:r>
              <a:rPr lang="de-DE" sz="2400" dirty="0" err="1">
                <a:latin typeface="Footlight MT Light" panose="0204060206030A020304" pitchFamily="18" charset="0"/>
              </a:rPr>
              <a:t>Guadalete</a:t>
            </a:r>
            <a:r>
              <a:rPr lang="de-DE" sz="2400" dirty="0">
                <a:latin typeface="Footlight MT Light" panose="0204060206030A020304" pitchFamily="18" charset="0"/>
              </a:rPr>
              <a:t> 711</a:t>
            </a:r>
          </a:p>
          <a:p>
            <a:pPr lvl="1"/>
            <a:endParaRPr lang="de-DE" sz="2400" dirty="0">
              <a:latin typeface="Footlight MT Light" panose="0204060206030A020304" pitchFamily="18" charset="0"/>
            </a:endParaRPr>
          </a:p>
          <a:p>
            <a:pPr lvl="1"/>
            <a:r>
              <a:rPr lang="de-DE" sz="2400" dirty="0">
                <a:latin typeface="Footlight MT Light" panose="0204060206030A020304" pitchFamily="18" charset="0"/>
              </a:rPr>
              <a:t>Der Beginn der Reconquista: Die „Schlacht“ von Covadonga ca.716-722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446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395288" y="-27384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br>
              <a:rPr lang="de-DE" sz="2800" dirty="0">
                <a:latin typeface="Footlight MT Light" pitchFamily="18" charset="0"/>
              </a:rPr>
            </a:br>
            <a:endParaRPr lang="de-DE" sz="2800" dirty="0">
              <a:latin typeface="Footlight MT Light" pitchFamily="18" charset="0"/>
            </a:endParaRPr>
          </a:p>
        </p:txBody>
      </p:sp>
      <p:sp>
        <p:nvSpPr>
          <p:cNvPr id="25602" name="Inhaltsplatzhalter 2"/>
          <p:cNvSpPr>
            <a:spLocks noGrp="1"/>
          </p:cNvSpPr>
          <p:nvPr>
            <p:ph idx="1"/>
          </p:nvPr>
        </p:nvSpPr>
        <p:spPr>
          <a:xfrm>
            <a:off x="107504" y="1671638"/>
            <a:ext cx="8928992" cy="5070475"/>
          </a:xfrm>
        </p:spPr>
        <p:txBody>
          <a:bodyPr/>
          <a:lstStyle/>
          <a:p>
            <a:pPr eaLnBrk="1" hangingPunct="1"/>
            <a:endParaRPr lang="de-DE" sz="2800" dirty="0">
              <a:latin typeface="Cambria" pitchFamily="18" charset="0"/>
            </a:endParaRPr>
          </a:p>
          <a:p>
            <a:pPr eaLnBrk="1" hangingPunct="1"/>
            <a:endParaRPr lang="de-DE" sz="28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  <a:p>
            <a:pPr eaLnBrk="1" hangingPunct="1"/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908720"/>
            <a:ext cx="8085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Footlight MT Light" panose="0204060206030A020304" pitchFamily="18" charset="0"/>
              </a:rPr>
              <a:t>VL 3a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https://commons.wikimedia.org/wiki/File:Clovis_riceve_dalla_colomba_(spirito_santo)_la_santa_crema.jpg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http://www.kleio.org/site/assets/files/8039/merowinger_1.jpg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https://de.wikipedia.org/wiki/511#/media/Datei:Droysens-20b.jpg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http://www.kleio.org/site/assets/files/8040/merowinger_2.jpg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https://commons.wikimedia.org/wiki/File:Tiers_de_sous_d%27or_de_Dagobert_Ier.jpg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http://www.kleio.org/site/assets/files/8043/merowinger_5.jpg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https://deacademic.com/pictures/dewiki/114/reino_de_los_visigodos-de.svg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https://slideplayer.org/slide/1325689/3/images/41/Die+Westgoten+in+Spanien+%E2%80%93+das+Reich+von+Toledo.jpg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https://commons.wikimedia.org/wiki/File:Leovigildo_rey_visigodo.jpg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https://commons.wikimedia.org/wiki/File:Recared.jpg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Footlight MT Light" panose="0204060206030A020304" pitchFamily="18" charset="0"/>
              </a:rPr>
              <a:t>https://commons.wikimedia.org/wiki/File:Isidor_von_Sevilla.jpeg</a:t>
            </a:r>
          </a:p>
          <a:p>
            <a:r>
              <a:rPr lang="de-DE" sz="2400" dirty="0" smtClean="0">
                <a:latin typeface="Footlight MT Light" panose="0204060206030A020304" pitchFamily="18" charset="0"/>
              </a:rPr>
              <a:t> </a:t>
            </a:r>
            <a:endParaRPr lang="de-DE" sz="2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7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1.1) Das merowingische Königtum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6368" y="1352168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>
                <a:latin typeface="Footlight MT Light" pitchFamily="18" charset="0"/>
              </a:rPr>
              <a:t>Das Königsheil</a:t>
            </a:r>
            <a:endParaRPr lang="de-DE" sz="2800" i="1" dirty="0"/>
          </a:p>
          <a:p>
            <a:endParaRPr lang="de-DE" sz="2800" dirty="0">
              <a:latin typeface="Footlight MT Light" panose="0204060206030A020304" pitchFamily="18" charset="0"/>
            </a:endParaRPr>
          </a:p>
          <a:p>
            <a:endParaRPr lang="de-DE" sz="2800" dirty="0">
              <a:latin typeface="Footlight MT Light" panose="0204060206030A020304" pitchFamily="18" charset="0"/>
            </a:endParaRPr>
          </a:p>
          <a:p>
            <a:r>
              <a:rPr lang="de-DE" sz="2800" dirty="0">
                <a:latin typeface="Footlight MT Light" panose="0204060206030A020304" pitchFamily="18" charset="0"/>
              </a:rPr>
              <a:t>- Vom archaischen Sakralkönigtum zum Heerkönigtum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r>
              <a:rPr lang="de-DE" sz="2800" dirty="0">
                <a:latin typeface="Footlight MT Light" panose="0204060206030A020304" pitchFamily="18" charset="0"/>
              </a:rPr>
              <a:t>- Herkunftssagen</a:t>
            </a:r>
          </a:p>
          <a:p>
            <a:endParaRPr lang="de-DE" sz="2800" dirty="0">
              <a:latin typeface="Footlight MT Light" panose="0204060206030A020304" pitchFamily="18" charset="0"/>
            </a:endParaRPr>
          </a:p>
          <a:p>
            <a:endParaRPr lang="de-DE" sz="2800" dirty="0">
              <a:latin typeface="Footlight MT Light" panose="0204060206030A020304" pitchFamily="18" charset="0"/>
            </a:endParaRPr>
          </a:p>
          <a:p>
            <a:r>
              <a:rPr lang="de-DE" sz="2800" dirty="0">
                <a:latin typeface="Footlight MT Light" panose="0204060206030A020304" pitchFamily="18" charset="0"/>
              </a:rPr>
              <a:t>- Troja-Mythos (</a:t>
            </a:r>
            <a:r>
              <a:rPr lang="de-DE" sz="2800" i="1" dirty="0" err="1">
                <a:latin typeface="Footlight MT Light" panose="0204060206030A020304" pitchFamily="18" charset="0"/>
              </a:rPr>
              <a:t>origo</a:t>
            </a:r>
            <a:r>
              <a:rPr lang="de-DE" sz="2800" i="1" dirty="0">
                <a:latin typeface="Footlight MT Light" panose="0204060206030A020304" pitchFamily="18" charset="0"/>
              </a:rPr>
              <a:t> </a:t>
            </a:r>
            <a:r>
              <a:rPr lang="de-DE" sz="2800" i="1" dirty="0" err="1">
                <a:latin typeface="Footlight MT Light" panose="0204060206030A020304" pitchFamily="18" charset="0"/>
              </a:rPr>
              <a:t>gentis</a:t>
            </a:r>
            <a:r>
              <a:rPr lang="de-DE" sz="2800" i="1" dirty="0">
                <a:latin typeface="Footlight MT Light" panose="0204060206030A020304" pitchFamily="18" charset="0"/>
              </a:rPr>
              <a:t> </a:t>
            </a:r>
            <a:r>
              <a:rPr lang="de-DE" sz="2800" dirty="0">
                <a:latin typeface="Footlight MT Light" panose="0204060206030A020304" pitchFamily="18" charset="0"/>
              </a:rPr>
              <a:t>der Franken)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0728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1.1) Das merowingische Königtum </a:t>
            </a:r>
            <a:endParaRPr lang="de-DE" sz="2800" dirty="0">
              <a:latin typeface="Eurostile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336704" cy="556318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E3B9038B-00BF-41B0-92A6-B61AB6D75F77}"/>
              </a:ext>
            </a:extLst>
          </p:cNvPr>
          <p:cNvSpPr txBox="1"/>
          <p:nvPr/>
        </p:nvSpPr>
        <p:spPr>
          <a:xfrm>
            <a:off x="5580112" y="6608610"/>
            <a:ext cx="2382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>
                <a:hlinkClick r:id="rId3"/>
              </a:rPr>
              <a:t>https://de.wikipedia.org/wiki/511#/media/Datei:Droysens-20b.jpg</a:t>
            </a:r>
            <a:endParaRPr lang="de-DE" sz="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20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1.2) Gesellschaftsstruktur</a:t>
            </a:r>
            <a:endParaRPr lang="de-DE" sz="2800" dirty="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Footlight MT Light" panose="0204060206030A020304" pitchFamily="18" charset="0"/>
              </a:rPr>
              <a:t>Romanen und Germanen</a:t>
            </a: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Adel bei den Franken?</a:t>
            </a:r>
          </a:p>
          <a:p>
            <a:endParaRPr lang="de-DE" dirty="0">
              <a:latin typeface="Footlight MT Light" panose="0204060206030A020304" pitchFamily="18" charset="0"/>
            </a:endParaRPr>
          </a:p>
          <a:p>
            <a:r>
              <a:rPr lang="de-DE" dirty="0">
                <a:latin typeface="Footlight MT Light" panose="0204060206030A020304" pitchFamily="18" charset="0"/>
              </a:rPr>
              <a:t>Fränkischer „Adel“: königliche Gefolgschaft</a:t>
            </a:r>
          </a:p>
          <a:p>
            <a:r>
              <a:rPr lang="de-DE" dirty="0">
                <a:latin typeface="Footlight MT Light" panose="0204060206030A020304" pitchFamily="18" charset="0"/>
              </a:rPr>
              <a:t>Romanischer </a:t>
            </a:r>
            <a:r>
              <a:rPr lang="de-DE" dirty="0" err="1">
                <a:latin typeface="Footlight MT Light" panose="0204060206030A020304" pitchFamily="18" charset="0"/>
              </a:rPr>
              <a:t>Senatorialadel</a:t>
            </a:r>
            <a:endParaRPr lang="de-DE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5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1.2</a:t>
            </a:r>
            <a:r>
              <a:rPr lang="de-DE" sz="2800">
                <a:latin typeface="Footlight MT Light" pitchFamily="18" charset="0"/>
              </a:rPr>
              <a:t>) Gesellschaftsstruktur</a:t>
            </a:r>
            <a:endParaRPr lang="de-DE" sz="2800" dirty="0">
              <a:latin typeface="Eurostile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800" dirty="0">
              <a:latin typeface="Footlight MT Light" panose="0204060206030A020304" pitchFamily="18" charset="0"/>
            </a:endParaRPr>
          </a:p>
          <a:p>
            <a:r>
              <a:rPr lang="de-DE" sz="2800" dirty="0">
                <a:latin typeface="Footlight MT Light" panose="0204060206030A020304" pitchFamily="18" charset="0"/>
              </a:rPr>
              <a:t>Das </a:t>
            </a:r>
            <a:r>
              <a:rPr lang="de-DE" sz="2800" dirty="0" err="1">
                <a:latin typeface="Footlight MT Light" panose="0204060206030A020304" pitchFamily="18" charset="0"/>
              </a:rPr>
              <a:t>Edictum</a:t>
            </a:r>
            <a:r>
              <a:rPr lang="de-DE" sz="2800" dirty="0">
                <a:latin typeface="Footlight MT Light" panose="0204060206030A020304" pitchFamily="18" charset="0"/>
              </a:rPr>
              <a:t> </a:t>
            </a:r>
            <a:r>
              <a:rPr lang="de-DE" sz="2800" dirty="0" err="1">
                <a:latin typeface="Footlight MT Light" panose="0204060206030A020304" pitchFamily="18" charset="0"/>
              </a:rPr>
              <a:t>Chlotharii</a:t>
            </a:r>
            <a:r>
              <a:rPr lang="de-DE" sz="2800" dirty="0">
                <a:latin typeface="Footlight MT Light" panose="0204060206030A020304" pitchFamily="18" charset="0"/>
              </a:rPr>
              <a:t> (Edikt von Paris) 614</a:t>
            </a:r>
          </a:p>
          <a:p>
            <a:endParaRPr lang="de-DE" sz="2800" dirty="0">
              <a:latin typeface="Footlight MT Light" panose="0204060206030A020304" pitchFamily="18" charset="0"/>
            </a:endParaRPr>
          </a:p>
          <a:p>
            <a:r>
              <a:rPr lang="de-DE" sz="2800" dirty="0">
                <a:latin typeface="Footlight MT Light" panose="0204060206030A020304" pitchFamily="18" charset="0"/>
              </a:rPr>
              <a:t>Kein Gesetzbuch </a:t>
            </a:r>
            <a:r>
              <a:rPr lang="de-DE" sz="2400" dirty="0">
                <a:latin typeface="Footlight MT Light" panose="0204060206030A020304" pitchFamily="18" charset="0"/>
              </a:rPr>
              <a:t>(wie Codex </a:t>
            </a:r>
            <a:r>
              <a:rPr lang="de-DE" sz="2400" dirty="0" err="1">
                <a:latin typeface="Footlight MT Light" panose="0204060206030A020304" pitchFamily="18" charset="0"/>
              </a:rPr>
              <a:t>Iustiniani</a:t>
            </a:r>
            <a:r>
              <a:rPr lang="de-DE" sz="2400" dirty="0">
                <a:latin typeface="Footlight MT Light" panose="0204060206030A020304" pitchFamily="18" charset="0"/>
              </a:rPr>
              <a:t>, Lex </a:t>
            </a:r>
            <a:r>
              <a:rPr lang="de-DE" sz="2400" dirty="0" err="1">
                <a:latin typeface="Footlight MT Light" panose="0204060206030A020304" pitchFamily="18" charset="0"/>
              </a:rPr>
              <a:t>Salica</a:t>
            </a:r>
            <a:r>
              <a:rPr lang="de-DE" sz="2400" dirty="0">
                <a:latin typeface="Footlight MT Light" panose="0204060206030A020304" pitchFamily="18" charset="0"/>
              </a:rPr>
              <a:t> etc.)</a:t>
            </a:r>
          </a:p>
          <a:p>
            <a:endParaRPr lang="de-DE" sz="2800" dirty="0">
              <a:latin typeface="Footlight MT Light" panose="0204060206030A020304" pitchFamily="18" charset="0"/>
            </a:endParaRPr>
          </a:p>
          <a:p>
            <a:r>
              <a:rPr lang="de-DE" sz="2800" dirty="0">
                <a:latin typeface="Footlight MT Light" panose="0204060206030A020304" pitchFamily="18" charset="0"/>
              </a:rPr>
              <a:t>Verfassungsdokument </a:t>
            </a:r>
            <a:r>
              <a:rPr lang="de-DE" sz="2400" dirty="0">
                <a:latin typeface="Footlight MT Light" panose="0204060206030A020304" pitchFamily="18" charset="0"/>
              </a:rPr>
              <a:t>(regelt Verhältnis König – Adel)</a:t>
            </a:r>
          </a:p>
          <a:p>
            <a:endParaRPr lang="de-DE" sz="2800" dirty="0">
              <a:latin typeface="Footlight MT Light" panose="0204060206030A020304" pitchFamily="18" charset="0"/>
            </a:endParaRPr>
          </a:p>
          <a:p>
            <a:r>
              <a:rPr lang="de-DE" sz="2800" dirty="0">
                <a:latin typeface="Footlight MT Light" panose="0204060206030A020304" pitchFamily="18" charset="0"/>
              </a:rPr>
              <a:t>Grafen müssen aus dem Amtsbezirk stammen</a:t>
            </a:r>
          </a:p>
        </p:txBody>
      </p:sp>
    </p:spTree>
    <p:extLst>
      <p:ext uri="{BB962C8B-B14F-4D97-AF65-F5344CB8AC3E}">
        <p14:creationId xmlns:p14="http://schemas.microsoft.com/office/powerpoint/2010/main" val="2057349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1.3</a:t>
            </a:r>
            <a:r>
              <a:rPr lang="de-DE" sz="2800">
                <a:latin typeface="Footlight MT Light" pitchFamily="18" charset="0"/>
              </a:rPr>
              <a:t>) Kirche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Bischöfe: romanische Oberschicht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Verwaltungs- und Herrschaftsaufgaben in den Städten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Footlight MT Light" panose="0204060206030A020304" pitchFamily="18" charset="0"/>
              </a:rPr>
              <a:t>„spätmerowingische Bischofsstaaten“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65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1.3) Kirche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Footlight MT Light" panose="0204060206030A020304" pitchFamily="18" charset="0"/>
              </a:rPr>
              <a:t>Synoden des </a:t>
            </a:r>
            <a:r>
              <a:rPr lang="de-DE" sz="2400" b="1" dirty="0" err="1">
                <a:latin typeface="Footlight MT Light" panose="0204060206030A020304" pitchFamily="18" charset="0"/>
              </a:rPr>
              <a:t>Merowingerreiches</a:t>
            </a:r>
            <a:endParaRPr lang="de-DE" sz="2400" b="1" dirty="0">
              <a:latin typeface="Footlight MT Light" panose="0204060206030A020304" pitchFamily="18" charset="0"/>
            </a:endParaRPr>
          </a:p>
          <a:p>
            <a:endParaRPr lang="de-DE" sz="2400" b="1" dirty="0">
              <a:latin typeface="Footlight MT Light" panose="0204060206030A020304" pitchFamily="18" charset="0"/>
            </a:endParaRPr>
          </a:p>
          <a:p>
            <a:r>
              <a:rPr lang="de-DE" sz="2400" b="1" dirty="0">
                <a:latin typeface="Footlight MT Light" panose="0204060206030A020304" pitchFamily="18" charset="0"/>
              </a:rPr>
              <a:t>511</a:t>
            </a:r>
            <a:r>
              <a:rPr lang="de-DE" sz="2400" dirty="0">
                <a:latin typeface="Footlight MT Light" panose="0204060206030A020304" pitchFamily="18" charset="0"/>
              </a:rPr>
              <a:t>	Orleans </a:t>
            </a:r>
          </a:p>
          <a:p>
            <a:r>
              <a:rPr lang="de-DE" sz="2400" b="1" dirty="0">
                <a:latin typeface="Footlight MT Light" panose="0204060206030A020304" pitchFamily="18" charset="0"/>
              </a:rPr>
              <a:t>517</a:t>
            </a:r>
            <a:r>
              <a:rPr lang="de-DE" sz="2400" dirty="0">
                <a:latin typeface="Footlight MT Light" panose="0204060206030A020304" pitchFamily="18" charset="0"/>
              </a:rPr>
              <a:t>	</a:t>
            </a:r>
            <a:r>
              <a:rPr lang="de-DE" sz="2400" dirty="0" err="1">
                <a:latin typeface="Footlight MT Light" panose="0204060206030A020304" pitchFamily="18" charset="0"/>
              </a:rPr>
              <a:t>Epaon</a:t>
            </a:r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b="1" dirty="0">
                <a:latin typeface="Footlight MT Light" panose="0204060206030A020304" pitchFamily="18" charset="0"/>
              </a:rPr>
              <a:t>529</a:t>
            </a:r>
            <a:r>
              <a:rPr lang="de-DE" sz="2400" dirty="0">
                <a:latin typeface="Footlight MT Light" panose="0204060206030A020304" pitchFamily="18" charset="0"/>
              </a:rPr>
              <a:t>	Orange</a:t>
            </a:r>
          </a:p>
          <a:p>
            <a:r>
              <a:rPr lang="de-DE" sz="2400" b="1" dirty="0">
                <a:latin typeface="Footlight MT Light" panose="0204060206030A020304" pitchFamily="18" charset="0"/>
              </a:rPr>
              <a:t>535</a:t>
            </a:r>
            <a:r>
              <a:rPr lang="de-DE" sz="2400" dirty="0">
                <a:latin typeface="Footlight MT Light" panose="0204060206030A020304" pitchFamily="18" charset="0"/>
              </a:rPr>
              <a:t>	</a:t>
            </a:r>
            <a:r>
              <a:rPr lang="de-DE" sz="2400" dirty="0" err="1">
                <a:latin typeface="Footlight MT Light" panose="0204060206030A020304" pitchFamily="18" charset="0"/>
              </a:rPr>
              <a:t>Clermont</a:t>
            </a:r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b="1" dirty="0">
                <a:latin typeface="Footlight MT Light" panose="0204060206030A020304" pitchFamily="18" charset="0"/>
              </a:rPr>
              <a:t>538</a:t>
            </a:r>
            <a:r>
              <a:rPr lang="de-DE" sz="2400" dirty="0">
                <a:latin typeface="Footlight MT Light" panose="0204060206030A020304" pitchFamily="18" charset="0"/>
              </a:rPr>
              <a:t>	Orleans</a:t>
            </a:r>
          </a:p>
          <a:p>
            <a:r>
              <a:rPr lang="de-DE" sz="2400" b="1" dirty="0">
                <a:latin typeface="Footlight MT Light" panose="0204060206030A020304" pitchFamily="18" charset="0"/>
              </a:rPr>
              <a:t>549</a:t>
            </a:r>
            <a:r>
              <a:rPr lang="de-DE" sz="2400" dirty="0">
                <a:latin typeface="Footlight MT Light" panose="0204060206030A020304" pitchFamily="18" charset="0"/>
              </a:rPr>
              <a:t>	Orleans</a:t>
            </a:r>
          </a:p>
          <a:p>
            <a:r>
              <a:rPr lang="de-DE" sz="2400" b="1" dirty="0">
                <a:latin typeface="Footlight MT Light" panose="0204060206030A020304" pitchFamily="18" charset="0"/>
              </a:rPr>
              <a:t>554</a:t>
            </a:r>
            <a:r>
              <a:rPr lang="de-DE" sz="2400" dirty="0">
                <a:latin typeface="Footlight MT Light" panose="0204060206030A020304" pitchFamily="18" charset="0"/>
              </a:rPr>
              <a:t>	Arles</a:t>
            </a:r>
          </a:p>
          <a:p>
            <a:r>
              <a:rPr lang="de-DE" sz="2400" b="1" dirty="0">
                <a:latin typeface="Footlight MT Light" panose="0204060206030A020304" pitchFamily="18" charset="0"/>
              </a:rPr>
              <a:t>573</a:t>
            </a:r>
            <a:r>
              <a:rPr lang="de-DE" sz="2400" dirty="0">
                <a:latin typeface="Footlight MT Light" panose="0204060206030A020304" pitchFamily="18" charset="0"/>
              </a:rPr>
              <a:t>	</a:t>
            </a:r>
            <a:r>
              <a:rPr lang="de-DE" sz="2400" dirty="0" err="1">
                <a:latin typeface="Footlight MT Light" panose="0204060206030A020304" pitchFamily="18" charset="0"/>
              </a:rPr>
              <a:t>Auxerre</a:t>
            </a:r>
            <a:endParaRPr lang="de-DE" sz="2400" dirty="0">
              <a:latin typeface="Footlight MT Light" panose="0204060206030A020304" pitchFamily="18" charset="0"/>
            </a:endParaRPr>
          </a:p>
          <a:p>
            <a:r>
              <a:rPr lang="de-DE" sz="2400" b="1" dirty="0">
                <a:latin typeface="Footlight MT Light" panose="0204060206030A020304" pitchFamily="18" charset="0"/>
              </a:rPr>
              <a:t>583</a:t>
            </a:r>
            <a:r>
              <a:rPr lang="de-DE" sz="2400" dirty="0">
                <a:latin typeface="Footlight MT Light" panose="0204060206030A020304" pitchFamily="18" charset="0"/>
              </a:rPr>
              <a:t>	Lyon</a:t>
            </a:r>
          </a:p>
          <a:p>
            <a:r>
              <a:rPr lang="de-DE" sz="2400" b="1" dirty="0">
                <a:latin typeface="Footlight MT Light" panose="0204060206030A020304" pitchFamily="18" charset="0"/>
              </a:rPr>
              <a:t>585</a:t>
            </a:r>
            <a:r>
              <a:rPr lang="de-DE" sz="2400" dirty="0">
                <a:latin typeface="Footlight MT Light" panose="0204060206030A020304" pitchFamily="18" charset="0"/>
              </a:rPr>
              <a:t>	Macon </a:t>
            </a:r>
          </a:p>
          <a:p>
            <a:r>
              <a:rPr lang="de-DE" sz="2400" b="1" dirty="0">
                <a:latin typeface="Footlight MT Light" panose="0204060206030A020304" pitchFamily="18" charset="0"/>
              </a:rPr>
              <a:t>590</a:t>
            </a:r>
            <a:r>
              <a:rPr lang="de-DE" sz="2400" dirty="0">
                <a:latin typeface="Footlight MT Light" panose="0204060206030A020304" pitchFamily="18" charset="0"/>
              </a:rPr>
              <a:t>	Metz </a:t>
            </a:r>
          </a:p>
          <a:p>
            <a:r>
              <a:rPr lang="de-DE" sz="2400" b="1" dirty="0">
                <a:latin typeface="Footlight MT Light" panose="0204060206030A020304" pitchFamily="18" charset="0"/>
              </a:rPr>
              <a:t>…</a:t>
            </a:r>
            <a:endParaRPr lang="de-DE" sz="24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82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Die Franken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2.1) Die starken Könige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376" y="1370464"/>
            <a:ext cx="8568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Footlight MT Light" panose="0204060206030A020304" pitchFamily="18" charset="0"/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51912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893DC54B-3CBD-429D-AEA1-ED3E0D464F2C}"/>
              </a:ext>
            </a:extLst>
          </p:cNvPr>
          <p:cNvSpPr txBox="1"/>
          <p:nvPr/>
        </p:nvSpPr>
        <p:spPr>
          <a:xfrm>
            <a:off x="6910696" y="6525344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u="sng" dirty="0">
                <a:hlinkClick r:id="rId3"/>
              </a:rPr>
              <a:t>http://www.kleio.org/site/assets/files/8040/merowinger_2.jpg</a:t>
            </a:r>
            <a:endParaRPr lang="de-DE" sz="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3144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Bildschirmpräsentation (4:3)</PresentationFormat>
  <Paragraphs>191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Die Franken 1.1) Das merowingische Königtum</vt:lpstr>
      <vt:lpstr>I.) Die Franken 1.1) Das merowingische Königtum</vt:lpstr>
      <vt:lpstr>I.) Die Franken 1.1) Das merowingische Königtum </vt:lpstr>
      <vt:lpstr>I.) Die Franken 1.2) Gesellschaftsstruktur</vt:lpstr>
      <vt:lpstr>I.) Die Franken 1.2) Gesellschaftsstruktur</vt:lpstr>
      <vt:lpstr>I.) Die Franken 1.3) Kirche</vt:lpstr>
      <vt:lpstr>I.) Die Franken 1.3) Kirche</vt:lpstr>
      <vt:lpstr>I.) Die Franken 2.1) Die starken Könige</vt:lpstr>
      <vt:lpstr>I.) Die Franken 2.1) Die starken Könige</vt:lpstr>
      <vt:lpstr>I.) Die Franken 2.2) Die schwachen Könige</vt:lpstr>
      <vt:lpstr>I.) Die Franken 2.2) Die schwachen Könige</vt:lpstr>
      <vt:lpstr>I.) Die Franken 2.2) Die Hausmeier</vt:lpstr>
      <vt:lpstr>II.) Die Westgoten 1.) Das Tolosanische Reich</vt:lpstr>
      <vt:lpstr>II.) Die Westgoten 1.) Das Tolosanische Reich</vt:lpstr>
      <vt:lpstr>II.) Die Westgoten 1.) Das Tolosanische Reich</vt:lpstr>
      <vt:lpstr>II.) Die Westgoten 2.) Reorganisation in Spanien und Konversion</vt:lpstr>
      <vt:lpstr>II.) Die Westgoten 2.) Reorganisation in Spanien und Konversion</vt:lpstr>
      <vt:lpstr>II.) Die Westgoten 3.) Das Reich von Toledo</vt:lpstr>
      <vt:lpstr>II.) Die Westgoten 3.) Das Reich von Toledo</vt:lpstr>
      <vt:lpstr>II.) Die Westgoten 3.) Das Reich von Toledo</vt:lpstr>
      <vt:lpstr>II.) Die Westgoten 3.) Das Reich von Toledo</vt:lpstr>
      <vt:lpstr>Bildnachweise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301</cp:revision>
  <dcterms:created xsi:type="dcterms:W3CDTF">2017-04-18T11:03:37Z</dcterms:created>
  <dcterms:modified xsi:type="dcterms:W3CDTF">2021-03-10T21:07:25Z</dcterms:modified>
</cp:coreProperties>
</file>