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670" r:id="rId3"/>
    <p:sldId id="710" r:id="rId4"/>
    <p:sldId id="711" r:id="rId5"/>
    <p:sldId id="712" r:id="rId6"/>
    <p:sldId id="727" r:id="rId7"/>
    <p:sldId id="714" r:id="rId8"/>
    <p:sldId id="728" r:id="rId9"/>
    <p:sldId id="737" r:id="rId1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49F"/>
    <a:srgbClr val="006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64" autoAdjust="0"/>
    <p:restoredTop sz="95267" autoAdjust="0"/>
  </p:normalViewPr>
  <p:slideViewPr>
    <p:cSldViewPr>
      <p:cViewPr varScale="1">
        <p:scale>
          <a:sx n="85" d="100"/>
          <a:sy n="85" d="100"/>
        </p:scale>
        <p:origin x="130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9576B39-D57B-441F-8876-C3F4653B7F02}" type="datetimeFigureOut">
              <a:rPr lang="de-DE"/>
              <a:pPr>
                <a:defRPr/>
              </a:pPr>
              <a:t>10.03.2021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CCBAE5-5165-4C39-BFC4-3D3CA459D05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72807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1B009-E317-447F-B03A-D90156965947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3F259-3A3E-4C55-9E20-B0D02DD267B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8537-EEED-4359-A9F9-D8F737C470CC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35E11-C147-4395-83F7-127B035A064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7D73F-5846-4090-8AB5-7A077E69E5D4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0B678-2B38-4C5A-810B-86F59CCFB42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C3BFD-9AC9-4ADD-9480-8AD3B53C1942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AE946-1AF2-414B-8363-9243AAE0801F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550AD-AB30-4E16-AD7E-5A93B9D6C4DC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8097C-6336-41A7-9C3E-153ED817A31A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32A87-366E-45DD-8E77-D58216045605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01F25-0385-4677-B9C8-5C7FED0E94B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AFA32-378F-4624-92E6-8C2678C3D4D6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E523F-FEA7-4D43-9E29-FD4E55BD2740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5D870-2CEA-4D81-824F-8ED3693C7CF9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FD66-7601-4ED7-A20E-FA482354CF1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9DA26-7B60-433E-97C9-26600B9EDBE4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29C07-B88A-4FD9-B881-0A4DA377E0C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F1572-3A95-4641-A33B-3DDD53E14E12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555EC-F742-4488-8B3D-E045C16E8B36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47E6C-AC33-449D-A468-6B2F27C7A37C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88904-0C96-4AED-A4FC-19255E99E050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98DB68-6943-4C13-9C21-8E6BFF4D8F7A}" type="datetimeFigureOut">
              <a:rPr lang="de-DE"/>
              <a:pPr>
                <a:defRPr/>
              </a:pPr>
              <a:t>10.03.2021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8491FD-5D2D-4296-AB12-340058370BA8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ittelaltergazette.de/mag/wp-content/uploads/2013/03/geburt-von-mohammed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950" y="549275"/>
            <a:ext cx="8928100" cy="12239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6000" b="1" u="sng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Europa im Mittelalter</a:t>
            </a:r>
            <a:r>
              <a:rPr lang="de-DE" sz="60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/>
            </a:r>
            <a:br>
              <a:rPr lang="de-DE" sz="60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</a:br>
            <a:r>
              <a:rPr lang="de-DE" sz="24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Grundzüge der mittelalterlichen Geschichte vom vorläufigen Ende des weströmischen Kaisertums 476 bis zur Entdeckung Amerikas 1492</a:t>
            </a:r>
            <a:endParaRPr lang="de-DE" sz="2000" b="1" dirty="0">
              <a:solidFill>
                <a:schemeClr val="bg2">
                  <a:lumMod val="50000"/>
                </a:schemeClr>
              </a:solidFill>
              <a:latin typeface="Footlight MT Light" panose="0204060206030A020304" pitchFamily="18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187" y="5909798"/>
            <a:ext cx="7921625" cy="6715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[VL </a:t>
            </a:r>
            <a:r>
              <a:rPr lang="de-DE" b="1" dirty="0" smtClean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03B] : Der Islam </a:t>
            </a:r>
            <a:endParaRPr lang="de-DE" b="1" dirty="0">
              <a:solidFill>
                <a:schemeClr val="bg2">
                  <a:lumMod val="50000"/>
                </a:schemeClr>
              </a:solidFill>
              <a:latin typeface="Footlight MT Light" panose="0204060206030A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24" y="2018679"/>
            <a:ext cx="8887777" cy="3605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2472707" y="5661828"/>
            <a:ext cx="419858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u="sng" dirty="0">
                <a:hlinkClick r:id="rId3"/>
              </a:rPr>
              <a:t>http://mittelaltergazette.de/mag/wp-content/uploads/2013/03/geburt-von-mohammed.jpg</a:t>
            </a:r>
            <a:endParaRPr lang="de-DE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/>
          </p:nvPr>
        </p:nvSpPr>
        <p:spPr>
          <a:xfrm>
            <a:off x="395288" y="-27384"/>
            <a:ext cx="8229600" cy="1143000"/>
          </a:xfrm>
        </p:spPr>
        <p:txBody>
          <a:bodyPr/>
          <a:lstStyle/>
          <a:p>
            <a:pPr eaLnBrk="1" hangingPunct="1"/>
            <a:r>
              <a:rPr lang="de-DE" sz="2800" dirty="0">
                <a:latin typeface="Footlight MT Light" pitchFamily="18" charset="0"/>
              </a:rPr>
              <a:t>I.) Die Arabische Halbinsel vor Mohammed </a:t>
            </a:r>
            <a:br>
              <a:rPr lang="de-DE" sz="2800" dirty="0">
                <a:latin typeface="Footlight MT Light" pitchFamily="18" charset="0"/>
              </a:rPr>
            </a:br>
            <a:endParaRPr lang="de-DE" sz="2800" dirty="0">
              <a:latin typeface="Footlight MT Light" pitchFamily="18" charset="0"/>
            </a:endParaRPr>
          </a:p>
        </p:txBody>
      </p:sp>
      <p:sp>
        <p:nvSpPr>
          <p:cNvPr id="25602" name="Inhaltsplatzhalter 2"/>
          <p:cNvSpPr>
            <a:spLocks noGrp="1"/>
          </p:cNvSpPr>
          <p:nvPr>
            <p:ph idx="1"/>
          </p:nvPr>
        </p:nvSpPr>
        <p:spPr>
          <a:xfrm>
            <a:off x="107504" y="1671638"/>
            <a:ext cx="8928992" cy="5070475"/>
          </a:xfrm>
        </p:spPr>
        <p:txBody>
          <a:bodyPr/>
          <a:lstStyle/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</p:txBody>
      </p:sp>
      <p:sp>
        <p:nvSpPr>
          <p:cNvPr id="2" name="Textfeld 1"/>
          <p:cNvSpPr txBox="1"/>
          <p:nvPr/>
        </p:nvSpPr>
        <p:spPr>
          <a:xfrm>
            <a:off x="297496" y="1684532"/>
            <a:ext cx="84251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Footlight MT Light" panose="0204060206030A020304" pitchFamily="18" charset="0"/>
              </a:rPr>
              <a:t>Politik: Rom und Persien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dirty="0">
                <a:latin typeface="Footlight MT Light" panose="0204060206030A020304" pitchFamily="18" charset="0"/>
              </a:rPr>
              <a:t>Gesellschaft: Stammesstrukturen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dirty="0">
                <a:latin typeface="Footlight MT Light" panose="0204060206030A020304" pitchFamily="18" charset="0"/>
              </a:rPr>
              <a:t>Wirtschaft: Halbnomaden und Händler</a:t>
            </a: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dirty="0">
                <a:latin typeface="Footlight MT Light" panose="0204060206030A020304" pitchFamily="18" charset="0"/>
              </a:rPr>
              <a:t>Religion: Stammeskulte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/>
          </p:nvPr>
        </p:nvSpPr>
        <p:spPr>
          <a:xfrm>
            <a:off x="395288" y="-27384"/>
            <a:ext cx="8229600" cy="1143000"/>
          </a:xfrm>
        </p:spPr>
        <p:txBody>
          <a:bodyPr/>
          <a:lstStyle/>
          <a:p>
            <a:pPr eaLnBrk="1" hangingPunct="1"/>
            <a:r>
              <a:rPr lang="de-DE" sz="2800" dirty="0">
                <a:latin typeface="Footlight MT Light" pitchFamily="18" charset="0"/>
              </a:rPr>
              <a:t>II.) Mohammed und der neue Glaube</a:t>
            </a:r>
            <a:br>
              <a:rPr lang="de-DE" sz="2800" dirty="0">
                <a:latin typeface="Footlight MT Light" pitchFamily="18" charset="0"/>
              </a:rPr>
            </a:br>
            <a:endParaRPr lang="de-DE" sz="2800" dirty="0">
              <a:latin typeface="Footlight MT Light" pitchFamily="18" charset="0"/>
            </a:endParaRPr>
          </a:p>
        </p:txBody>
      </p:sp>
      <p:sp>
        <p:nvSpPr>
          <p:cNvPr id="25602" name="Inhaltsplatzhalter 2"/>
          <p:cNvSpPr>
            <a:spLocks noGrp="1"/>
          </p:cNvSpPr>
          <p:nvPr>
            <p:ph idx="1"/>
          </p:nvPr>
        </p:nvSpPr>
        <p:spPr>
          <a:xfrm>
            <a:off x="45592" y="980291"/>
            <a:ext cx="8928992" cy="5070475"/>
          </a:xfrm>
        </p:spPr>
        <p:txBody>
          <a:bodyPr/>
          <a:lstStyle/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marL="0" indent="0" eaLnBrk="1" hangingPunct="1">
              <a:buNone/>
            </a:pPr>
            <a:endParaRPr lang="de-DE" sz="2400" dirty="0"/>
          </a:p>
          <a:p>
            <a:pPr eaLnBrk="1" hangingPunct="1"/>
            <a:endParaRPr lang="de-DE" sz="2400" dirty="0"/>
          </a:p>
        </p:txBody>
      </p:sp>
      <p:sp>
        <p:nvSpPr>
          <p:cNvPr id="2" name="Textfeld 1"/>
          <p:cNvSpPr txBox="1"/>
          <p:nvPr/>
        </p:nvSpPr>
        <p:spPr>
          <a:xfrm>
            <a:off x="189608" y="1268759"/>
            <a:ext cx="864096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Footlight MT Light" panose="0204060206030A020304" pitchFamily="18" charset="0"/>
              </a:rPr>
              <a:t>Hedschra 622</a:t>
            </a:r>
          </a:p>
          <a:p>
            <a:endParaRPr lang="de-DE" sz="3200" dirty="0">
              <a:latin typeface="Footlight MT Light" panose="0204060206030A020304" pitchFamily="18" charset="0"/>
            </a:endParaRPr>
          </a:p>
          <a:p>
            <a:r>
              <a:rPr lang="de-DE" sz="2700" dirty="0">
                <a:latin typeface="Footlight MT Light" panose="0204060206030A020304" pitchFamily="18" charset="0"/>
              </a:rPr>
              <a:t>- Umzug Mohammeds von Mekka nach Medina (</a:t>
            </a:r>
            <a:r>
              <a:rPr lang="de-DE" sz="2700" dirty="0" err="1">
                <a:latin typeface="Footlight MT Light" panose="0204060206030A020304" pitchFamily="18" charset="0"/>
              </a:rPr>
              <a:t>Yathrib</a:t>
            </a:r>
            <a:r>
              <a:rPr lang="de-DE" sz="2700" dirty="0">
                <a:latin typeface="Footlight MT Light" panose="0204060206030A020304" pitchFamily="18" charset="0"/>
              </a:rPr>
              <a:t>)</a:t>
            </a:r>
          </a:p>
          <a:p>
            <a:endParaRPr lang="de-DE" sz="2700" dirty="0">
              <a:latin typeface="Footlight MT Light" panose="0204060206030A020304" pitchFamily="18" charset="0"/>
            </a:endParaRPr>
          </a:p>
          <a:p>
            <a:r>
              <a:rPr lang="de-DE" sz="2700" dirty="0">
                <a:latin typeface="Footlight MT Light" panose="0204060206030A020304" pitchFamily="18" charset="0"/>
              </a:rPr>
              <a:t>- Mohammed als Vermittler und politisch-religiöser Führer</a:t>
            </a:r>
          </a:p>
          <a:p>
            <a:endParaRPr lang="de-DE" sz="3200" dirty="0">
              <a:latin typeface="Footlight MT Light" panose="0204060206030A020304" pitchFamily="18" charset="0"/>
            </a:endParaRPr>
          </a:p>
          <a:p>
            <a:endParaRPr lang="de-DE" sz="3200" dirty="0">
              <a:latin typeface="Footlight MT Light" panose="0204060206030A020304" pitchFamily="18" charset="0"/>
            </a:endParaRPr>
          </a:p>
          <a:p>
            <a:r>
              <a:rPr lang="de-DE" sz="3200" dirty="0">
                <a:latin typeface="Footlight MT Light" panose="0204060206030A020304" pitchFamily="18" charset="0"/>
              </a:rPr>
              <a:t>Exkurs: Die islamische Zeitrechnung</a:t>
            </a:r>
          </a:p>
          <a:p>
            <a:pPr algn="ctr"/>
            <a:endParaRPr lang="de-DE" sz="28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634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/>
          </p:nvPr>
        </p:nvSpPr>
        <p:spPr>
          <a:xfrm>
            <a:off x="395288" y="-27384"/>
            <a:ext cx="8229600" cy="1143000"/>
          </a:xfrm>
        </p:spPr>
        <p:txBody>
          <a:bodyPr/>
          <a:lstStyle/>
          <a:p>
            <a:pPr eaLnBrk="1" hangingPunct="1"/>
            <a:r>
              <a:rPr lang="de-DE" sz="2800" dirty="0">
                <a:latin typeface="Footlight MT Light" pitchFamily="18" charset="0"/>
              </a:rPr>
              <a:t>III.) Die Expansion</a:t>
            </a:r>
            <a:br>
              <a:rPr lang="de-DE" sz="2800" dirty="0">
                <a:latin typeface="Footlight MT Light" pitchFamily="18" charset="0"/>
              </a:rPr>
            </a:br>
            <a:r>
              <a:rPr lang="de-DE" sz="2800" dirty="0">
                <a:latin typeface="Footlight MT Light" pitchFamily="18" charset="0"/>
              </a:rPr>
              <a:t>1.) Die „rechtgeleiteten“ Kalifen</a:t>
            </a:r>
            <a:br>
              <a:rPr lang="de-DE" sz="2800" dirty="0">
                <a:latin typeface="Footlight MT Light" pitchFamily="18" charset="0"/>
              </a:rPr>
            </a:br>
            <a:endParaRPr lang="de-DE" sz="2800" dirty="0">
              <a:latin typeface="Footlight MT Light" pitchFamily="18" charset="0"/>
            </a:endParaRPr>
          </a:p>
        </p:txBody>
      </p:sp>
      <p:sp>
        <p:nvSpPr>
          <p:cNvPr id="25602" name="Inhaltsplatzhalter 2"/>
          <p:cNvSpPr>
            <a:spLocks noGrp="1"/>
          </p:cNvSpPr>
          <p:nvPr>
            <p:ph idx="1"/>
          </p:nvPr>
        </p:nvSpPr>
        <p:spPr>
          <a:xfrm>
            <a:off x="107504" y="1671638"/>
            <a:ext cx="8928992" cy="5070475"/>
          </a:xfrm>
        </p:spPr>
        <p:txBody>
          <a:bodyPr/>
          <a:lstStyle/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</p:txBody>
      </p:sp>
      <p:sp>
        <p:nvSpPr>
          <p:cNvPr id="3" name="Textfeld 2"/>
          <p:cNvSpPr txBox="1"/>
          <p:nvPr/>
        </p:nvSpPr>
        <p:spPr>
          <a:xfrm>
            <a:off x="611560" y="1484784"/>
            <a:ext cx="806489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Footlight MT Light" panose="0204060206030A020304" pitchFamily="18" charset="0"/>
              </a:rPr>
              <a:t>Das Kalifat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3200" b="1" dirty="0">
              <a:latin typeface="Footlight MT Light" panose="0204060206030A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Footlight MT Light" panose="0204060206030A020304" pitchFamily="18" charset="0"/>
              </a:rPr>
              <a:t>Die ersten vier („rechtgeleiteten“) Kalifen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>
              <a:latin typeface="Footlight MT Light" panose="0204060206030A020304" pitchFamily="18" charset="0"/>
            </a:endParaRPr>
          </a:p>
          <a:p>
            <a:r>
              <a:rPr lang="de-DE" sz="2800" dirty="0">
                <a:latin typeface="Footlight MT Light" panose="0204060206030A020304" pitchFamily="18" charset="0"/>
              </a:rPr>
              <a:t>Abu Bakr (632-634) </a:t>
            </a:r>
          </a:p>
          <a:p>
            <a:r>
              <a:rPr lang="de-DE" sz="2800" dirty="0">
                <a:latin typeface="Footlight MT Light" panose="0204060206030A020304" pitchFamily="18" charset="0"/>
              </a:rPr>
              <a:t>Omar I. (634-644)</a:t>
            </a:r>
          </a:p>
          <a:p>
            <a:r>
              <a:rPr lang="de-DE" sz="2800" dirty="0" err="1">
                <a:latin typeface="Footlight MT Light" panose="0204060206030A020304" pitchFamily="18" charset="0"/>
              </a:rPr>
              <a:t>Uthman</a:t>
            </a:r>
            <a:r>
              <a:rPr lang="de-DE" sz="2800" dirty="0">
                <a:latin typeface="Footlight MT Light" panose="0204060206030A020304" pitchFamily="18" charset="0"/>
              </a:rPr>
              <a:t> (644-656)</a:t>
            </a:r>
          </a:p>
          <a:p>
            <a:r>
              <a:rPr lang="de-DE" sz="2800" dirty="0">
                <a:latin typeface="Footlight MT Light" panose="0204060206030A020304" pitchFamily="18" charset="0"/>
              </a:rPr>
              <a:t>Ali (656-661)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590883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/>
          </p:nvPr>
        </p:nvSpPr>
        <p:spPr>
          <a:xfrm>
            <a:off x="395288" y="-27384"/>
            <a:ext cx="8229600" cy="1143000"/>
          </a:xfrm>
        </p:spPr>
        <p:txBody>
          <a:bodyPr/>
          <a:lstStyle/>
          <a:p>
            <a:pPr eaLnBrk="1" hangingPunct="1"/>
            <a:r>
              <a:rPr lang="de-DE" sz="2800" dirty="0">
                <a:latin typeface="Footlight MT Light" pitchFamily="18" charset="0"/>
              </a:rPr>
              <a:t>III.) Die Expansion</a:t>
            </a:r>
            <a:br>
              <a:rPr lang="de-DE" sz="2800" dirty="0">
                <a:latin typeface="Footlight MT Light" pitchFamily="18" charset="0"/>
              </a:rPr>
            </a:br>
            <a:r>
              <a:rPr lang="de-DE" sz="2800" dirty="0">
                <a:latin typeface="Footlight MT Light" pitchFamily="18" charset="0"/>
              </a:rPr>
              <a:t>2.) Erste Spaltungen</a:t>
            </a:r>
            <a:br>
              <a:rPr lang="de-DE" sz="2800" dirty="0">
                <a:latin typeface="Footlight MT Light" pitchFamily="18" charset="0"/>
              </a:rPr>
            </a:br>
            <a:endParaRPr lang="de-DE" sz="2800" dirty="0">
              <a:latin typeface="Footlight MT Light" pitchFamily="18" charset="0"/>
            </a:endParaRPr>
          </a:p>
        </p:txBody>
      </p:sp>
      <p:sp>
        <p:nvSpPr>
          <p:cNvPr id="25602" name="Inhaltsplatzhalter 2"/>
          <p:cNvSpPr>
            <a:spLocks noGrp="1"/>
          </p:cNvSpPr>
          <p:nvPr>
            <p:ph idx="1"/>
          </p:nvPr>
        </p:nvSpPr>
        <p:spPr>
          <a:xfrm>
            <a:off x="107504" y="1671638"/>
            <a:ext cx="8928992" cy="5070475"/>
          </a:xfrm>
        </p:spPr>
        <p:txBody>
          <a:bodyPr/>
          <a:lstStyle/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</p:txBody>
      </p:sp>
      <p:sp>
        <p:nvSpPr>
          <p:cNvPr id="2" name="Textfeld 1"/>
          <p:cNvSpPr txBox="1"/>
          <p:nvPr/>
        </p:nvSpPr>
        <p:spPr>
          <a:xfrm>
            <a:off x="683568" y="1412776"/>
            <a:ext cx="792088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i="1" dirty="0">
                <a:latin typeface="Footlight MT Light" panose="0204060206030A020304" pitchFamily="18" charset="0"/>
              </a:rPr>
              <a:t>Die erste </a:t>
            </a:r>
            <a:r>
              <a:rPr lang="de-DE" sz="2800" i="1" dirty="0" err="1">
                <a:latin typeface="Footlight MT Light" panose="0204060206030A020304" pitchFamily="18" charset="0"/>
              </a:rPr>
              <a:t>Fitna</a:t>
            </a:r>
            <a:r>
              <a:rPr lang="de-DE" sz="2800" i="1" dirty="0">
                <a:latin typeface="Footlight MT Light" panose="0204060206030A020304" pitchFamily="18" charset="0"/>
              </a:rPr>
              <a:t> 656-661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i="1" dirty="0">
              <a:latin typeface="Footlight MT Light" panose="0204060206030A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i="1" dirty="0">
                <a:latin typeface="Footlight MT Light" panose="0204060206030A020304" pitchFamily="18" charset="0"/>
              </a:rPr>
              <a:t>Die zweite </a:t>
            </a:r>
            <a:r>
              <a:rPr lang="de-DE" sz="2800" i="1" dirty="0" err="1">
                <a:latin typeface="Footlight MT Light" panose="0204060206030A020304" pitchFamily="18" charset="0"/>
              </a:rPr>
              <a:t>Fitna</a:t>
            </a:r>
            <a:r>
              <a:rPr lang="de-DE" sz="2800" i="1" dirty="0">
                <a:latin typeface="Footlight MT Light" panose="0204060206030A020304" pitchFamily="18" charset="0"/>
              </a:rPr>
              <a:t> 680-692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i="1" dirty="0">
              <a:latin typeface="Footlight MT Light" panose="0204060206030A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Footlight MT Light" panose="0204060206030A020304" pitchFamily="18" charset="0"/>
              </a:rPr>
              <a:t>Anfänge der Abspaltungen</a:t>
            </a:r>
            <a:endParaRPr lang="de-DE" sz="2800" b="1" i="1" dirty="0">
              <a:latin typeface="Footlight MT Light" panose="0204060206030A020304" pitchFamily="18" charset="0"/>
            </a:endParaRPr>
          </a:p>
          <a:p>
            <a:r>
              <a:rPr lang="de-DE" sz="2400" dirty="0" err="1">
                <a:latin typeface="Footlight MT Light" panose="0204060206030A020304" pitchFamily="18" charset="0"/>
              </a:rPr>
              <a:t>Charidschiten</a:t>
            </a:r>
            <a:endParaRPr lang="de-DE" sz="2400" dirty="0">
              <a:latin typeface="Footlight MT Light" panose="0204060206030A020304" pitchFamily="18" charset="0"/>
            </a:endParaRPr>
          </a:p>
          <a:p>
            <a:r>
              <a:rPr lang="de-DE" sz="2400" dirty="0">
                <a:latin typeface="Footlight MT Light" panose="0204060206030A020304" pitchFamily="18" charset="0"/>
              </a:rPr>
              <a:t>Schiiten</a:t>
            </a:r>
          </a:p>
          <a:p>
            <a:r>
              <a:rPr lang="de-DE" sz="2400" dirty="0">
                <a:latin typeface="Footlight MT Light" panose="0204060206030A020304" pitchFamily="18" charset="0"/>
              </a:rPr>
              <a:t>Sunniten</a:t>
            </a:r>
          </a:p>
          <a:p>
            <a:r>
              <a:rPr lang="de-DE" sz="2400" dirty="0">
                <a:latin typeface="Footlight MT Light" panose="0204060206030A020304" pitchFamily="18" charset="0"/>
              </a:rPr>
              <a:t>u.a.</a:t>
            </a:r>
          </a:p>
        </p:txBody>
      </p:sp>
    </p:spTree>
    <p:extLst>
      <p:ext uri="{BB962C8B-B14F-4D97-AF65-F5344CB8AC3E}">
        <p14:creationId xmlns:p14="http://schemas.microsoft.com/office/powerpoint/2010/main" val="2789979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/>
          </p:nvPr>
        </p:nvSpPr>
        <p:spPr>
          <a:xfrm>
            <a:off x="395288" y="-27384"/>
            <a:ext cx="8229600" cy="1143000"/>
          </a:xfrm>
        </p:spPr>
        <p:txBody>
          <a:bodyPr/>
          <a:lstStyle/>
          <a:p>
            <a:pPr eaLnBrk="1" hangingPunct="1"/>
            <a:r>
              <a:rPr lang="de-DE" sz="2800" dirty="0">
                <a:latin typeface="Footlight MT Light" pitchFamily="18" charset="0"/>
              </a:rPr>
              <a:t>III.) Die Expansion</a:t>
            </a:r>
            <a:br>
              <a:rPr lang="de-DE" sz="2800" dirty="0">
                <a:latin typeface="Footlight MT Light" pitchFamily="18" charset="0"/>
              </a:rPr>
            </a:br>
            <a:r>
              <a:rPr lang="de-DE" sz="2800" dirty="0">
                <a:latin typeface="Footlight MT Light" pitchFamily="18" charset="0"/>
              </a:rPr>
              <a:t>3.) Das </a:t>
            </a:r>
            <a:r>
              <a:rPr lang="de-DE" sz="2800" dirty="0" err="1">
                <a:latin typeface="Footlight MT Light" pitchFamily="18" charset="0"/>
              </a:rPr>
              <a:t>Omayyadenkalifat</a:t>
            </a:r>
            <a:r>
              <a:rPr lang="de-DE" sz="2800" dirty="0">
                <a:latin typeface="Footlight MT Light" pitchFamily="18" charset="0"/>
              </a:rPr>
              <a:t/>
            </a:r>
            <a:br>
              <a:rPr lang="de-DE" sz="2800" dirty="0">
                <a:latin typeface="Footlight MT Light" pitchFamily="18" charset="0"/>
              </a:rPr>
            </a:br>
            <a:endParaRPr lang="de-DE" sz="2800" dirty="0">
              <a:latin typeface="Footlight MT Light" pitchFamily="18" charset="0"/>
            </a:endParaRPr>
          </a:p>
        </p:txBody>
      </p:sp>
      <p:sp>
        <p:nvSpPr>
          <p:cNvPr id="25602" name="Inhaltsplatzhalter 2"/>
          <p:cNvSpPr>
            <a:spLocks noGrp="1"/>
          </p:cNvSpPr>
          <p:nvPr>
            <p:ph idx="1"/>
          </p:nvPr>
        </p:nvSpPr>
        <p:spPr>
          <a:xfrm>
            <a:off x="107504" y="1671638"/>
            <a:ext cx="8928992" cy="5070475"/>
          </a:xfrm>
        </p:spPr>
        <p:txBody>
          <a:bodyPr/>
          <a:lstStyle/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9" y="942168"/>
            <a:ext cx="9021694" cy="5146439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4" y="927671"/>
            <a:ext cx="9067140" cy="538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xmlns="" id="{25A344E0-7028-4872-8B44-098306E9FEC7}"/>
              </a:ext>
            </a:extLst>
          </p:cNvPr>
          <p:cNvSpPr txBox="1"/>
          <p:nvPr/>
        </p:nvSpPr>
        <p:spPr>
          <a:xfrm>
            <a:off x="4839936" y="6248717"/>
            <a:ext cx="4331635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https://commons.wikimedia.org/wiki/File:Conqu%C3%AAte_de_l%27Islam_%C3%A0_la_chute_des_Omeyyades_de.svg</a:t>
            </a:r>
          </a:p>
        </p:txBody>
      </p:sp>
    </p:spTree>
    <p:extLst>
      <p:ext uri="{BB962C8B-B14F-4D97-AF65-F5344CB8AC3E}">
        <p14:creationId xmlns:p14="http://schemas.microsoft.com/office/powerpoint/2010/main" val="340883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/>
          </p:nvPr>
        </p:nvSpPr>
        <p:spPr>
          <a:xfrm>
            <a:off x="395288" y="-27384"/>
            <a:ext cx="8229600" cy="1143000"/>
          </a:xfrm>
        </p:spPr>
        <p:txBody>
          <a:bodyPr/>
          <a:lstStyle/>
          <a:p>
            <a:pPr eaLnBrk="1" hangingPunct="1"/>
            <a:r>
              <a:rPr lang="de-DE" sz="2800" dirty="0">
                <a:latin typeface="Footlight MT Light" pitchFamily="18" charset="0"/>
              </a:rPr>
              <a:t>III.) Die Expansion</a:t>
            </a:r>
            <a:br>
              <a:rPr lang="de-DE" sz="2800" dirty="0">
                <a:latin typeface="Footlight MT Light" pitchFamily="18" charset="0"/>
              </a:rPr>
            </a:br>
            <a:r>
              <a:rPr lang="de-DE" sz="2800" dirty="0">
                <a:latin typeface="Footlight MT Light" pitchFamily="18" charset="0"/>
              </a:rPr>
              <a:t>4.) Ausgreifen in den Mittelmeerraum</a:t>
            </a:r>
            <a:br>
              <a:rPr lang="de-DE" sz="2800" dirty="0">
                <a:latin typeface="Footlight MT Light" pitchFamily="18" charset="0"/>
              </a:rPr>
            </a:br>
            <a:endParaRPr lang="de-DE" sz="2800" dirty="0">
              <a:latin typeface="Footlight MT Light" pitchFamily="18" charset="0"/>
            </a:endParaRPr>
          </a:p>
        </p:txBody>
      </p:sp>
      <p:sp>
        <p:nvSpPr>
          <p:cNvPr id="25602" name="Inhaltsplatzhalter 2"/>
          <p:cNvSpPr>
            <a:spLocks noGrp="1"/>
          </p:cNvSpPr>
          <p:nvPr>
            <p:ph idx="1"/>
          </p:nvPr>
        </p:nvSpPr>
        <p:spPr>
          <a:xfrm>
            <a:off x="45592" y="980728"/>
            <a:ext cx="8928992" cy="5070475"/>
          </a:xfrm>
        </p:spPr>
        <p:txBody>
          <a:bodyPr/>
          <a:lstStyle/>
          <a:p>
            <a:pPr marL="685800" indent="-571500"/>
            <a:r>
              <a:rPr lang="de-DE" sz="2800" i="1" dirty="0">
                <a:latin typeface="Footlight MT Light" panose="0204060206030A020304" pitchFamily="18" charset="0"/>
              </a:rPr>
              <a:t>Die Levante</a:t>
            </a:r>
          </a:p>
          <a:p>
            <a:pPr marL="114300" indent="0">
              <a:buNone/>
            </a:pPr>
            <a:r>
              <a:rPr lang="de-DE" sz="2000" dirty="0">
                <a:latin typeface="Footlight MT Light" panose="0204060206030A020304" pitchFamily="18" charset="0"/>
              </a:rPr>
              <a:t>Die Kornkammer geht verloren, die </a:t>
            </a:r>
            <a:r>
              <a:rPr lang="de-DE" sz="2000" dirty="0" err="1">
                <a:latin typeface="Footlight MT Light" panose="0204060206030A020304" pitchFamily="18" charset="0"/>
              </a:rPr>
              <a:t>Monophysiten</a:t>
            </a:r>
            <a:r>
              <a:rPr lang="de-DE" sz="2000" dirty="0">
                <a:latin typeface="Footlight MT Light" panose="0204060206030A020304" pitchFamily="18" charset="0"/>
              </a:rPr>
              <a:t> wechseln den Peiniger</a:t>
            </a:r>
          </a:p>
          <a:p>
            <a:pPr marL="685800" indent="-571500"/>
            <a:r>
              <a:rPr lang="de-DE" sz="2800" i="1" dirty="0">
                <a:latin typeface="Footlight MT Light" panose="0204060206030A020304" pitchFamily="18" charset="0"/>
              </a:rPr>
              <a:t>Byzanz hält stand</a:t>
            </a:r>
          </a:p>
          <a:p>
            <a:pPr marL="114300" indent="0">
              <a:buNone/>
            </a:pPr>
            <a:r>
              <a:rPr lang="de-DE" sz="2000" dirty="0">
                <a:latin typeface="Footlight MT Light" panose="0204060206030A020304" pitchFamily="18" charset="0"/>
              </a:rPr>
              <a:t>Zwei Belagerungen Konstantinopels (674-678 und 717-718) scheitern</a:t>
            </a:r>
          </a:p>
          <a:p>
            <a:pPr marL="114300" indent="0">
              <a:buNone/>
            </a:pPr>
            <a:r>
              <a:rPr lang="de-DE" sz="2000" dirty="0">
                <a:latin typeface="Footlight MT Light" panose="0204060206030A020304" pitchFamily="18" charset="0"/>
              </a:rPr>
              <a:t>Rettung durch das „Griechische Feuer“</a:t>
            </a:r>
            <a:endParaRPr lang="de-DE" sz="2800" i="1" dirty="0">
              <a:latin typeface="Footlight MT Light" panose="0204060206030A020304" pitchFamily="18" charset="0"/>
            </a:endParaRPr>
          </a:p>
          <a:p>
            <a:pPr marL="685800" indent="-571500"/>
            <a:r>
              <a:rPr lang="de-DE" sz="2800" dirty="0">
                <a:latin typeface="Footlight MT Light" panose="0204060206030A020304" pitchFamily="18" charset="0"/>
              </a:rPr>
              <a:t>Sizilien wird zum Emirat (827-878)</a:t>
            </a:r>
          </a:p>
          <a:p>
            <a:pPr marL="114300" indent="0">
              <a:buNone/>
            </a:pPr>
            <a:r>
              <a:rPr lang="de-DE" sz="2000" dirty="0">
                <a:latin typeface="Footlight MT Light" panose="0204060206030A020304" pitchFamily="18" charset="0"/>
              </a:rPr>
              <a:t>Angriffe von Nordafrika</a:t>
            </a:r>
          </a:p>
          <a:p>
            <a:pPr marL="114300" indent="0">
              <a:buNone/>
            </a:pPr>
            <a:r>
              <a:rPr lang="de-DE" sz="2000" dirty="0">
                <a:latin typeface="Footlight MT Light" panose="0204060206030A020304" pitchFamily="18" charset="0"/>
              </a:rPr>
              <a:t>Die Wende von 915: die Schlacht am </a:t>
            </a:r>
            <a:r>
              <a:rPr lang="de-DE" sz="2000" dirty="0" err="1">
                <a:latin typeface="Footlight MT Light" panose="0204060206030A020304" pitchFamily="18" charset="0"/>
              </a:rPr>
              <a:t>Garigliano</a:t>
            </a:r>
            <a:endParaRPr lang="de-DE" sz="2000" dirty="0">
              <a:latin typeface="Footlight MT Light" panose="0204060206030A020304" pitchFamily="18" charset="0"/>
            </a:endParaRPr>
          </a:p>
          <a:p>
            <a:pPr marL="685800" indent="-571500"/>
            <a:r>
              <a:rPr lang="de-DE" sz="2800" dirty="0">
                <a:latin typeface="Footlight MT Light" panose="0204060206030A020304" pitchFamily="18" charset="0"/>
              </a:rPr>
              <a:t>Al-</a:t>
            </a:r>
            <a:r>
              <a:rPr lang="de-DE" sz="2800" dirty="0" err="1">
                <a:latin typeface="Footlight MT Light" panose="0204060206030A020304" pitchFamily="18" charset="0"/>
              </a:rPr>
              <a:t>Andalus</a:t>
            </a:r>
            <a:endParaRPr lang="de-DE" sz="2800" dirty="0">
              <a:latin typeface="Footlight MT Light" panose="0204060206030A020304" pitchFamily="18" charset="0"/>
            </a:endParaRPr>
          </a:p>
          <a:p>
            <a:pPr marL="114300" indent="0">
              <a:buNone/>
            </a:pPr>
            <a:r>
              <a:rPr lang="de-DE" sz="2000" dirty="0">
                <a:latin typeface="Footlight MT Light" panose="0204060206030A020304" pitchFamily="18" charset="0"/>
              </a:rPr>
              <a:t>Araber und Berber aus dem Maghreb übernehmen das Reich von Toledo</a:t>
            </a:r>
          </a:p>
          <a:p>
            <a:pPr marL="685800" indent="-571500"/>
            <a:r>
              <a:rPr lang="de-DE" sz="2800" dirty="0">
                <a:latin typeface="Footlight MT Light" panose="0204060206030A020304" pitchFamily="18" charset="0"/>
              </a:rPr>
              <a:t>Das Frankenreich</a:t>
            </a:r>
          </a:p>
          <a:p>
            <a:pPr marL="114300" indent="0">
              <a:buNone/>
            </a:pPr>
            <a:r>
              <a:rPr lang="de-DE" sz="2000" dirty="0">
                <a:latin typeface="Footlight MT Light" panose="0204060206030A020304" pitchFamily="18" charset="0"/>
              </a:rPr>
              <a:t>Angriffe von Spanien</a:t>
            </a:r>
          </a:p>
          <a:p>
            <a:pPr marL="114300" indent="0">
              <a:buNone/>
            </a:pPr>
            <a:r>
              <a:rPr lang="de-DE" sz="2000" dirty="0">
                <a:latin typeface="Footlight MT Light" panose="0204060206030A020304" pitchFamily="18" charset="0"/>
              </a:rPr>
              <a:t>Die Wende von 732: Karl </a:t>
            </a:r>
            <a:r>
              <a:rPr lang="de-DE" sz="2000" dirty="0" err="1">
                <a:latin typeface="Footlight MT Light" panose="0204060206030A020304" pitchFamily="18" charset="0"/>
              </a:rPr>
              <a:t>Martell</a:t>
            </a:r>
            <a:r>
              <a:rPr lang="de-DE" sz="2000" dirty="0">
                <a:latin typeface="Footlight MT Light" panose="0204060206030A020304" pitchFamily="18" charset="0"/>
              </a:rPr>
              <a:t> siegt bei Poitiers</a:t>
            </a:r>
          </a:p>
          <a:p>
            <a:pPr marL="114300" indent="0">
              <a:buNone/>
            </a:pPr>
            <a:endParaRPr lang="de-DE" sz="2400" dirty="0">
              <a:latin typeface="Footlight MT Light" panose="0204060206030A020304" pitchFamily="18" charset="0"/>
            </a:endParaRPr>
          </a:p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52039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/>
          </p:nvPr>
        </p:nvSpPr>
        <p:spPr>
          <a:xfrm>
            <a:off x="395288" y="-27384"/>
            <a:ext cx="8229600" cy="1143000"/>
          </a:xfrm>
        </p:spPr>
        <p:txBody>
          <a:bodyPr/>
          <a:lstStyle/>
          <a:p>
            <a:pPr eaLnBrk="1" hangingPunct="1"/>
            <a:r>
              <a:rPr lang="de-DE" sz="2800" dirty="0">
                <a:latin typeface="Footlight MT Light" pitchFamily="18" charset="0"/>
              </a:rPr>
              <a:t>IV.) Die </a:t>
            </a:r>
            <a:r>
              <a:rPr lang="de-DE" sz="2800" dirty="0" err="1">
                <a:latin typeface="Footlight MT Light" pitchFamily="18" charset="0"/>
              </a:rPr>
              <a:t>Abbasidische</a:t>
            </a:r>
            <a:r>
              <a:rPr lang="de-DE" sz="2800" dirty="0">
                <a:latin typeface="Footlight MT Light" pitchFamily="18" charset="0"/>
              </a:rPr>
              <a:t> Revolution</a:t>
            </a:r>
            <a:br>
              <a:rPr lang="de-DE" sz="2800" dirty="0">
                <a:latin typeface="Footlight MT Light" pitchFamily="18" charset="0"/>
              </a:rPr>
            </a:br>
            <a:endParaRPr lang="de-DE" sz="2800" dirty="0">
              <a:latin typeface="Footlight MT Light" pitchFamily="18" charset="0"/>
            </a:endParaRPr>
          </a:p>
        </p:txBody>
      </p:sp>
      <p:sp>
        <p:nvSpPr>
          <p:cNvPr id="25602" name="Inhaltsplatzhalter 2"/>
          <p:cNvSpPr>
            <a:spLocks noGrp="1"/>
          </p:cNvSpPr>
          <p:nvPr>
            <p:ph idx="1"/>
          </p:nvPr>
        </p:nvSpPr>
        <p:spPr>
          <a:xfrm>
            <a:off x="107504" y="1671638"/>
            <a:ext cx="8928992" cy="5070475"/>
          </a:xfrm>
        </p:spPr>
        <p:txBody>
          <a:bodyPr/>
          <a:lstStyle/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</p:txBody>
      </p:sp>
      <p:sp>
        <p:nvSpPr>
          <p:cNvPr id="3" name="Textfeld 2"/>
          <p:cNvSpPr txBox="1"/>
          <p:nvPr/>
        </p:nvSpPr>
        <p:spPr>
          <a:xfrm>
            <a:off x="539552" y="908720"/>
            <a:ext cx="80853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Footlight MT Light" panose="0204060206030A020304" pitchFamily="18" charset="0"/>
              </a:rPr>
              <a:t>Die </a:t>
            </a:r>
            <a:r>
              <a:rPr lang="de-DE" sz="2400" dirty="0" err="1">
                <a:latin typeface="Footlight MT Light" panose="0204060206030A020304" pitchFamily="18" charset="0"/>
              </a:rPr>
              <a:t>Hashimiyya</a:t>
            </a:r>
            <a:r>
              <a:rPr lang="de-DE" sz="2400" dirty="0">
                <a:latin typeface="Footlight MT Light" panose="0204060206030A020304" pitchFamily="18" charset="0"/>
              </a:rPr>
              <a:t>-Bewegung</a:t>
            </a:r>
          </a:p>
          <a:p>
            <a:endParaRPr lang="de-DE" sz="2400" dirty="0">
              <a:latin typeface="Footlight MT Light" panose="0204060206030A020304" pitchFamily="18" charset="0"/>
            </a:endParaRPr>
          </a:p>
          <a:p>
            <a:endParaRPr lang="de-DE" sz="2400" dirty="0">
              <a:latin typeface="Footlight MT Light" panose="0204060206030A020304" pitchFamily="18" charset="0"/>
            </a:endParaRPr>
          </a:p>
          <a:p>
            <a:r>
              <a:rPr lang="de-DE" sz="2400" dirty="0">
                <a:latin typeface="Footlight MT Light" panose="0204060206030A020304" pitchFamily="18" charset="0"/>
              </a:rPr>
              <a:t>Der Umsturz von 750</a:t>
            </a:r>
          </a:p>
          <a:p>
            <a:endParaRPr lang="de-DE" sz="2400" dirty="0">
              <a:latin typeface="Footlight MT Light" panose="0204060206030A020304" pitchFamily="18" charset="0"/>
            </a:endParaRPr>
          </a:p>
          <a:p>
            <a:endParaRPr lang="de-DE" sz="2400" dirty="0">
              <a:latin typeface="Footlight MT Light" panose="0204060206030A020304" pitchFamily="18" charset="0"/>
            </a:endParaRPr>
          </a:p>
          <a:p>
            <a:r>
              <a:rPr lang="de-DE" sz="2400" dirty="0">
                <a:latin typeface="Footlight MT Light" panose="0204060206030A020304" pitchFamily="18" charset="0"/>
              </a:rPr>
              <a:t>Von Damaskus nach Bagdad</a:t>
            </a:r>
          </a:p>
          <a:p>
            <a:endParaRPr lang="de-DE" sz="2400" dirty="0">
              <a:latin typeface="Footlight MT Light" panose="0204060206030A020304" pitchFamily="18" charset="0"/>
            </a:endParaRPr>
          </a:p>
          <a:p>
            <a:endParaRPr lang="de-DE" sz="2400" dirty="0">
              <a:latin typeface="Footlight MT Light" panose="0204060206030A020304" pitchFamily="18" charset="0"/>
            </a:endParaRPr>
          </a:p>
          <a:p>
            <a:r>
              <a:rPr lang="de-DE" sz="2400" dirty="0">
                <a:latin typeface="Footlight MT Light" panose="0204060206030A020304" pitchFamily="18" charset="0"/>
              </a:rPr>
              <a:t>Harun </a:t>
            </a:r>
            <a:r>
              <a:rPr lang="de-DE" sz="2400" dirty="0" err="1">
                <a:latin typeface="Footlight MT Light" panose="0204060206030A020304" pitchFamily="18" charset="0"/>
              </a:rPr>
              <a:t>ar</a:t>
            </a:r>
            <a:r>
              <a:rPr lang="de-DE" sz="2400" dirty="0">
                <a:latin typeface="Footlight MT Light" panose="0204060206030A020304" pitchFamily="18" charset="0"/>
              </a:rPr>
              <a:t>-Raschid (786-809)</a:t>
            </a:r>
          </a:p>
          <a:p>
            <a:endParaRPr lang="de-DE" sz="2400" dirty="0">
              <a:latin typeface="Footlight MT Light" panose="0204060206030A020304" pitchFamily="18" charset="0"/>
            </a:endParaRPr>
          </a:p>
          <a:p>
            <a:endParaRPr lang="de-DE" sz="2400" dirty="0">
              <a:latin typeface="Footlight MT Light" panose="0204060206030A020304" pitchFamily="18" charset="0"/>
            </a:endParaRPr>
          </a:p>
          <a:p>
            <a:r>
              <a:rPr lang="de-DE" sz="2400" dirty="0">
                <a:latin typeface="Footlight MT Light" panose="0204060206030A020304" pitchFamily="18" charset="0"/>
              </a:rPr>
              <a:t>Jetzt neu: Verwaltungsstrukturen</a:t>
            </a:r>
          </a:p>
        </p:txBody>
      </p:sp>
    </p:spTree>
    <p:extLst>
      <p:ext uri="{BB962C8B-B14F-4D97-AF65-F5344CB8AC3E}">
        <p14:creationId xmlns:p14="http://schemas.microsoft.com/office/powerpoint/2010/main" val="1244985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/>
          </p:nvPr>
        </p:nvSpPr>
        <p:spPr>
          <a:xfrm>
            <a:off x="395288" y="-27384"/>
            <a:ext cx="8229600" cy="1143000"/>
          </a:xfrm>
        </p:spPr>
        <p:txBody>
          <a:bodyPr/>
          <a:lstStyle/>
          <a:p>
            <a:pPr eaLnBrk="1" hangingPunct="1"/>
            <a:r>
              <a:rPr lang="de-DE" sz="2800" dirty="0">
                <a:latin typeface="Footlight MT Light" pitchFamily="18" charset="0"/>
              </a:rPr>
              <a:t>Bildnachweise</a:t>
            </a:r>
            <a:br>
              <a:rPr lang="de-DE" sz="2800" dirty="0">
                <a:latin typeface="Footlight MT Light" pitchFamily="18" charset="0"/>
              </a:rPr>
            </a:br>
            <a:endParaRPr lang="de-DE" sz="2800" dirty="0">
              <a:latin typeface="Footlight MT Light" pitchFamily="18" charset="0"/>
            </a:endParaRPr>
          </a:p>
        </p:txBody>
      </p:sp>
      <p:sp>
        <p:nvSpPr>
          <p:cNvPr id="25602" name="Inhaltsplatzhalter 2"/>
          <p:cNvSpPr>
            <a:spLocks noGrp="1"/>
          </p:cNvSpPr>
          <p:nvPr>
            <p:ph idx="1"/>
          </p:nvPr>
        </p:nvSpPr>
        <p:spPr>
          <a:xfrm>
            <a:off x="107504" y="1671638"/>
            <a:ext cx="8928992" cy="5070475"/>
          </a:xfrm>
        </p:spPr>
        <p:txBody>
          <a:bodyPr/>
          <a:lstStyle/>
          <a:p>
            <a:pPr eaLnBrk="1" hangingPunct="1"/>
            <a:endParaRPr lang="de-DE" sz="2800" dirty="0">
              <a:latin typeface="Cambria" pitchFamily="18" charset="0"/>
            </a:endParaRPr>
          </a:p>
          <a:p>
            <a:pPr eaLnBrk="1" hangingPunct="1"/>
            <a:endParaRPr lang="de-DE" sz="28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  <a:p>
            <a:pPr eaLnBrk="1" hangingPunct="1"/>
            <a:endParaRPr lang="de-DE" sz="2400" dirty="0"/>
          </a:p>
        </p:txBody>
      </p:sp>
      <p:sp>
        <p:nvSpPr>
          <p:cNvPr id="3" name="Textfeld 2"/>
          <p:cNvSpPr txBox="1"/>
          <p:nvPr/>
        </p:nvSpPr>
        <p:spPr>
          <a:xfrm>
            <a:off x="539552" y="908720"/>
            <a:ext cx="80853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>
                <a:latin typeface="Footlight MT Light" panose="0204060206030A020304" pitchFamily="18" charset="0"/>
              </a:rPr>
              <a:t>VL </a:t>
            </a:r>
            <a:r>
              <a:rPr lang="de-DE" sz="1200" b="1" dirty="0">
                <a:latin typeface="Footlight MT Light" panose="0204060206030A020304" pitchFamily="18" charset="0"/>
              </a:rPr>
              <a:t>3b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Footlight MT Light" panose="0204060206030A020304" pitchFamily="18" charset="0"/>
              </a:rPr>
              <a:t>http://mittelaltergazette.de/mag/wp-content/uploads/2013/03/geburt-von-mohammed.jpg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Footlight MT Light" panose="0204060206030A020304" pitchFamily="18" charset="0"/>
              </a:rPr>
              <a:t>https://commons.wikimedia.org/wiki/File:Conqu%C3%AAte_de_l%27Islam_%C3%A0_la_chute_des_Omeyyades_de.svg</a:t>
            </a:r>
          </a:p>
          <a:p>
            <a:r>
              <a:rPr lang="de-DE" sz="2400" dirty="0">
                <a:latin typeface="Footlight MT Light" panose="0204060206030A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987554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Microsoft Office PowerPoint</Application>
  <PresentationFormat>Bildschirmpräsentation (4:3)</PresentationFormat>
  <Paragraphs>115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Footlight MT Light</vt:lpstr>
      <vt:lpstr>Larissa</vt:lpstr>
      <vt:lpstr>Europa im Mittelalter Grundzüge der mittelalterlichen Geschichte vom vorläufigen Ende des weströmischen Kaisertums 476 bis zur Entdeckung Amerikas 1492</vt:lpstr>
      <vt:lpstr>I.) Die Arabische Halbinsel vor Mohammed  </vt:lpstr>
      <vt:lpstr>II.) Mohammed und der neue Glaube </vt:lpstr>
      <vt:lpstr>III.) Die Expansion 1.) Die „rechtgeleiteten“ Kalifen </vt:lpstr>
      <vt:lpstr>III.) Die Expansion 2.) Erste Spaltungen </vt:lpstr>
      <vt:lpstr>III.) Die Expansion 3.) Das Omayyadenkalifat </vt:lpstr>
      <vt:lpstr>III.) Die Expansion 4.) Ausgreifen in den Mittelmeerraum </vt:lpstr>
      <vt:lpstr>IV.) Die Abbasidische Revolution </vt:lpstr>
      <vt:lpstr>Bildnachweise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 Europa im Zeitalter des Investiturstreits Europa im Zeitalter des Investiturstreits von der Syndode von Stri bis zum Wormser Konkordat 1046 -1122</dc:title>
  <dc:creator>admin</dc:creator>
  <cp:lastModifiedBy>Standard</cp:lastModifiedBy>
  <cp:revision>301</cp:revision>
  <dcterms:created xsi:type="dcterms:W3CDTF">2017-04-18T11:03:37Z</dcterms:created>
  <dcterms:modified xsi:type="dcterms:W3CDTF">2021-03-10T21:06:35Z</dcterms:modified>
</cp:coreProperties>
</file>