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896" r:id="rId3"/>
    <p:sldId id="1011" r:id="rId4"/>
    <p:sldId id="1012" r:id="rId5"/>
    <p:sldId id="1013" r:id="rId6"/>
    <p:sldId id="1014" r:id="rId7"/>
    <p:sldId id="1022" r:id="rId8"/>
    <p:sldId id="1015" r:id="rId9"/>
    <p:sldId id="1023" r:id="rId10"/>
    <p:sldId id="1024" r:id="rId11"/>
    <p:sldId id="1016" r:id="rId1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149F"/>
    <a:srgbClr val="0062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83" autoAdjust="0"/>
    <p:restoredTop sz="95261" autoAdjust="0"/>
  </p:normalViewPr>
  <p:slideViewPr>
    <p:cSldViewPr>
      <p:cViewPr varScale="1">
        <p:scale>
          <a:sx n="85" d="100"/>
          <a:sy n="85" d="100"/>
        </p:scale>
        <p:origin x="1157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C953186-D998-42E7-AB3D-21DBB642EFC5}" type="datetimeFigureOut">
              <a:rPr lang="de-DE"/>
              <a:pPr>
                <a:defRPr/>
              </a:pPr>
              <a:t>15.03.2021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C633093-5C04-4DCE-80A2-270FF2BA100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23155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DC70B-AFFB-4438-A02C-8907CF855E72}" type="datetimeFigureOut">
              <a:rPr lang="de-DE"/>
              <a:pPr>
                <a:defRPr/>
              </a:pPr>
              <a:t>15.03.2021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63A3A-B6EF-4948-97E6-AE92D02B48F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DAFDE-AB8D-4971-B044-EB818D4C8787}" type="datetimeFigureOut">
              <a:rPr lang="de-DE"/>
              <a:pPr>
                <a:defRPr/>
              </a:pPr>
              <a:t>15.03.2021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0E940-B654-4466-9942-9514C84588C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92628-EB5F-47C9-B73A-6DD40B5211E8}" type="datetimeFigureOut">
              <a:rPr lang="de-DE"/>
              <a:pPr>
                <a:defRPr/>
              </a:pPr>
              <a:t>15.03.2021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91F33-AFA9-481C-867E-87646ED380F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5C0CA-74ED-487B-A119-66F318425812}" type="datetimeFigureOut">
              <a:rPr lang="de-DE"/>
              <a:pPr>
                <a:defRPr/>
              </a:pPr>
              <a:t>15.03.2021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F1541-934A-4AB6-9418-663CB57ED0D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8F7BE-A87F-4231-A6EB-00BE4B22E18B}" type="datetimeFigureOut">
              <a:rPr lang="de-DE"/>
              <a:pPr>
                <a:defRPr/>
              </a:pPr>
              <a:t>15.03.2021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DA915-92B4-450E-B32D-617BDDF4AE5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1A187-D70D-4559-A4B6-473261753CC4}" type="datetimeFigureOut">
              <a:rPr lang="de-DE"/>
              <a:pPr>
                <a:defRPr/>
              </a:pPr>
              <a:t>15.03.2021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549B9-A948-4CE9-8C6A-15CA7C6F5FF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C3AC0-8945-4D8B-88E4-8770A76FA08C}" type="datetimeFigureOut">
              <a:rPr lang="de-DE"/>
              <a:pPr>
                <a:defRPr/>
              </a:pPr>
              <a:t>15.03.2021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03606-4088-4E4F-9325-F16F99766B8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88F5E-858E-4E71-A4FA-4C2FD9383309}" type="datetimeFigureOut">
              <a:rPr lang="de-DE"/>
              <a:pPr>
                <a:defRPr/>
              </a:pPr>
              <a:t>15.03.2021</a:t>
            </a:fld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AFC77-EA76-4ADD-A717-ECBD1784C7D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B1B77-8CCB-47B1-9A35-B936861AAC32}" type="datetimeFigureOut">
              <a:rPr lang="de-DE"/>
              <a:pPr>
                <a:defRPr/>
              </a:pPr>
              <a:t>15.03.2021</a:t>
            </a:fld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EC1DA-CDF4-434D-A86E-5782528846E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ED569-F76F-45E3-B24C-86E59C26F850}" type="datetimeFigureOut">
              <a:rPr lang="de-DE"/>
              <a:pPr>
                <a:defRPr/>
              </a:pPr>
              <a:t>15.03.2021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06118-12FF-4D70-9401-FEB0CF47646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A86B6-03F2-4149-9EBE-15F4DB7659D1}" type="datetimeFigureOut">
              <a:rPr lang="de-DE"/>
              <a:pPr>
                <a:defRPr/>
              </a:pPr>
              <a:t>15.03.2021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0937C-B91E-42CF-A6A0-A7E9296ABD5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B01798-A8BB-48B9-BC45-DFEECBA75F73}" type="datetimeFigureOut">
              <a:rPr lang="de-DE"/>
              <a:pPr>
                <a:defRPr/>
              </a:pPr>
              <a:t>15.03.2021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65307D-4CA0-45F5-85DD-6BDC9A4D9AB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el 1"/>
          <p:cNvSpPr>
            <a:spLocks noGrp="1"/>
          </p:cNvSpPr>
          <p:nvPr>
            <p:ph type="ctrTitle"/>
          </p:nvPr>
        </p:nvSpPr>
        <p:spPr>
          <a:xfrm>
            <a:off x="107950" y="44797"/>
            <a:ext cx="8928100" cy="1223963"/>
          </a:xfrm>
        </p:spPr>
        <p:txBody>
          <a:bodyPr/>
          <a:lstStyle/>
          <a:p>
            <a:pPr eaLnBrk="1" hangingPunct="1"/>
            <a:r>
              <a:rPr lang="de-DE" sz="6000" b="1" u="sng" dirty="0">
                <a:solidFill>
                  <a:srgbClr val="948A54"/>
                </a:solidFill>
                <a:latin typeface="Footlight MT Light" pitchFamily="18" charset="0"/>
              </a:rPr>
              <a:t>Europa im Mittelalter</a:t>
            </a:r>
            <a:r>
              <a:rPr lang="de-DE" sz="6000" b="1" dirty="0">
                <a:solidFill>
                  <a:srgbClr val="948A54"/>
                </a:solidFill>
                <a:latin typeface="Footlight MT Light" pitchFamily="18" charset="0"/>
              </a:rPr>
              <a:t/>
            </a:r>
            <a:br>
              <a:rPr lang="de-DE" sz="6000" b="1" dirty="0">
                <a:solidFill>
                  <a:srgbClr val="948A54"/>
                </a:solidFill>
                <a:latin typeface="Footlight MT Light" pitchFamily="18" charset="0"/>
              </a:rPr>
            </a:br>
            <a:r>
              <a:rPr lang="de-DE" sz="2200" b="1" dirty="0">
                <a:solidFill>
                  <a:srgbClr val="948A54"/>
                </a:solidFill>
                <a:latin typeface="Footlight MT Light" pitchFamily="18" charset="0"/>
              </a:rPr>
              <a:t>Grundzüge der mittelalterlichen Geschichte vom vorläufigen Ende des weströmischen Kaisertums 476 bis zur Entdeckung Amerikas 1492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-1188640" y="6429002"/>
            <a:ext cx="11809312" cy="9604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2800" b="1" dirty="0">
                <a:solidFill>
                  <a:schemeClr val="bg2">
                    <a:lumMod val="50000"/>
                  </a:schemeClr>
                </a:solidFill>
                <a:latin typeface="Footlight MT Light" panose="0204060206030A020304" pitchFamily="18" charset="0"/>
              </a:rPr>
              <a:t>[VL </a:t>
            </a:r>
            <a:r>
              <a:rPr lang="de-DE" sz="2800" b="1" dirty="0" smtClean="0">
                <a:solidFill>
                  <a:schemeClr val="bg2">
                    <a:lumMod val="50000"/>
                  </a:schemeClr>
                </a:solidFill>
                <a:latin typeface="Footlight MT Light" panose="0204060206030A020304" pitchFamily="18" charset="0"/>
              </a:rPr>
              <a:t>14B]: Das Ende einer Epoche</a:t>
            </a:r>
            <a:endParaRPr lang="de-DE" sz="2800" b="1" dirty="0">
              <a:solidFill>
                <a:schemeClr val="bg2">
                  <a:lumMod val="50000"/>
                </a:schemeClr>
              </a:solidFill>
              <a:latin typeface="Footlight MT Light" panose="0204060206030A020304" pitchFamily="18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96334424-682A-41EB-879C-7E0C5A876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12776"/>
            <a:ext cx="7620000" cy="506730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179512" y="6453336"/>
            <a:ext cx="2088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/>
              <a:t>https://commons.wikimedia.org/wiki/File:Dawn_Charles_V_Palace_Alhambra_Granada_Andalusia_Spain.jpg</a:t>
            </a:r>
            <a:endParaRPr lang="de-DE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V.) Land in Sicht: Die neue Welt, die neue Zeit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/>
            </a:r>
            <a:br>
              <a:rPr lang="de-DE" sz="2800">
                <a:latin typeface="Footlight MT Light" pitchFamily="18" charset="0"/>
              </a:rPr>
            </a:br>
            <a:endParaRPr lang="de-DE" sz="2800" i="1">
              <a:latin typeface="Eurostile"/>
            </a:endParaRPr>
          </a:p>
        </p:txBody>
      </p:sp>
      <p:sp>
        <p:nvSpPr>
          <p:cNvPr id="45059" name="Text Box 5"/>
          <p:cNvSpPr txBox="1">
            <a:spLocks noChangeArrowheads="1"/>
          </p:cNvSpPr>
          <p:nvPr/>
        </p:nvSpPr>
        <p:spPr bwMode="auto">
          <a:xfrm>
            <a:off x="2411413" y="908050"/>
            <a:ext cx="401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Kennen Sie Rodrigo de Triana?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1313" y="1557338"/>
            <a:ext cx="3130550" cy="4897437"/>
          </a:xfrm>
          <a:prstGeom prst="rect">
            <a:avLst/>
          </a:prstGeom>
          <a:noFill/>
        </p:spPr>
      </p:pic>
      <p:sp>
        <p:nvSpPr>
          <p:cNvPr id="3" name="Rechteck 2">
            <a:extLst>
              <a:ext uri="{FF2B5EF4-FFF2-40B4-BE49-F238E27FC236}">
                <a16:creationId xmlns="" xmlns:a16="http://schemas.microsoft.com/office/drawing/2014/main" id="{78B9FFD7-6F02-4F04-A402-718549EF915D}"/>
              </a:ext>
            </a:extLst>
          </p:cNvPr>
          <p:cNvSpPr/>
          <p:nvPr/>
        </p:nvSpPr>
        <p:spPr>
          <a:xfrm>
            <a:off x="3347864" y="6470744"/>
            <a:ext cx="2831224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" dirty="0"/>
              <a:t>https://commons.wikimedia.org/wiki/File:Estatua_de_Rodrigo_de_Triana.JPG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Bildnachweise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/>
            </a:r>
            <a:br>
              <a:rPr lang="de-DE" sz="2800" dirty="0">
                <a:latin typeface="Footlight MT Light" pitchFamily="18" charset="0"/>
              </a:rPr>
            </a:br>
            <a:endParaRPr lang="de-DE" sz="2800" i="1" dirty="0">
              <a:latin typeface="Eurostile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="" xmlns:a16="http://schemas.microsoft.com/office/drawing/2014/main" id="{4EEDECA1-E3E2-47AA-897B-7519432E67F9}"/>
              </a:ext>
            </a:extLst>
          </p:cNvPr>
          <p:cNvSpPr txBox="1"/>
          <p:nvPr/>
        </p:nvSpPr>
        <p:spPr>
          <a:xfrm>
            <a:off x="282352" y="801280"/>
            <a:ext cx="857929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sz="1100" dirty="0"/>
          </a:p>
          <a:p>
            <a:r>
              <a:rPr lang="de-DE" sz="1400" b="1" dirty="0">
                <a:latin typeface="Footlight MT Light" panose="0204060206030A020304" pitchFamily="18" charset="0"/>
              </a:rPr>
              <a:t>VL 14b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Footlight MT Light" panose="0204060206030A020304" pitchFamily="18" charset="0"/>
              </a:rPr>
              <a:t>https://commons.wikimedia.org/wiki/File:Dawn_Charles_V_Palace_Alhambra_Granada_Andalusia_Spain.jpg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Footlight MT Light" panose="0204060206030A020304" pitchFamily="18" charset="0"/>
              </a:rPr>
              <a:t>https://commons.wikimedia.org/wiki/File:Ottoman_empire_de.svg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Footlight MT Light" panose="0204060206030A020304" pitchFamily="18" charset="0"/>
              </a:rPr>
              <a:t>https://commons.wikimedia.org/wiki/File:Ottoman_empire_de.svg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Footlight MT Light" panose="0204060206030A020304" pitchFamily="18" charset="0"/>
              </a:rPr>
              <a:t>https://commons.wikimedia.org/wiki/File:Siege_constantinople_bnf_fr2691.jpg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Footlight MT Light" panose="0204060206030A020304" pitchFamily="18" charset="0"/>
              </a:rPr>
              <a:t>https://sourcebooks.fordham.edu/maps/hanse.jpg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Footlight MT Light" panose="0204060206030A020304" pitchFamily="18" charset="0"/>
              </a:rPr>
              <a:t>https://www2.klett.de/sixcms/list.php?page=infothek_artikel&amp;extra=Geschichte%20und%20Geschehen-Online&amp;artikel_id=104321&amp;inhalt=klett71prod_1.c.123489.de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Footlight MT Light" panose="0204060206030A020304" pitchFamily="18" charset="0"/>
              </a:rPr>
              <a:t>https://www.alamy.de/stockfoto-gutenberg-johannes-gensfleisch-zur-laden-zum-um-ca-1400-321468-hist-druckpresse-holzgravur-19-jahrhundert-23529823.html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Footlight MT Light" panose="0204060206030A020304" pitchFamily="18" charset="0"/>
              </a:rPr>
              <a:t>https://commons.wikimedia.org/wiki/File:Estatua_de_Rodrigo_de_Triana.JPG</a:t>
            </a:r>
          </a:p>
        </p:txBody>
      </p:sp>
    </p:spTree>
    <p:extLst>
      <p:ext uri="{BB962C8B-B14F-4D97-AF65-F5344CB8AC3E}">
        <p14:creationId xmlns:p14="http://schemas.microsoft.com/office/powerpoint/2010/main" val="1015584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I.) Die Osmanen und der Balkan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/>
            </a:r>
            <a:br>
              <a:rPr lang="de-DE" sz="2800" dirty="0">
                <a:latin typeface="Footlight MT Light" pitchFamily="18" charset="0"/>
              </a:rPr>
            </a:br>
            <a:endParaRPr lang="de-DE" sz="2800" i="1" dirty="0">
              <a:latin typeface="Eurostile"/>
            </a:endParaRPr>
          </a:p>
        </p:txBody>
      </p:sp>
      <p:pic>
        <p:nvPicPr>
          <p:cNvPr id="16386" name="Picture 2" descr="C:\Users\admin\Desktop\osmanischesreich plus balk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17" y="875639"/>
            <a:ext cx="7231783" cy="599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="" xmlns:a16="http://schemas.microsoft.com/office/drawing/2014/main" id="{1E7E54B2-3136-4D7C-9B84-1F8FA81D4E0F}"/>
              </a:ext>
            </a:extLst>
          </p:cNvPr>
          <p:cNvSpPr/>
          <p:nvPr/>
        </p:nvSpPr>
        <p:spPr>
          <a:xfrm>
            <a:off x="5652120" y="6673334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600" dirty="0"/>
              <a:t>https://commons.wikimedia.org/wiki/File:Ottoman_empire_de.svg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I.) Die Osmanen und der Balkan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>4.) Der Fall Konstantinopels 1453</a:t>
            </a:r>
            <a:br>
              <a:rPr lang="de-DE" sz="2800" dirty="0">
                <a:latin typeface="Footlight MT Light" pitchFamily="18" charset="0"/>
              </a:rPr>
            </a:br>
            <a:endParaRPr lang="de-DE" sz="2800" i="1" dirty="0">
              <a:latin typeface="Eurostile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09825"/>
            <a:ext cx="6583827" cy="506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2123728" y="617531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DE" dirty="0">
                <a:latin typeface="Footlight MT Light" panose="0204060206030A020304" pitchFamily="18" charset="0"/>
              </a:rPr>
              <a:t>Die Eroberung von Konstantinopel, zeitgenössische französische Miniatur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="" xmlns:a16="http://schemas.microsoft.com/office/drawing/2014/main" id="{106A3237-4627-4BE1-8236-7F4AB7CF3969}"/>
              </a:ext>
            </a:extLst>
          </p:cNvPr>
          <p:cNvSpPr/>
          <p:nvPr/>
        </p:nvSpPr>
        <p:spPr>
          <a:xfrm>
            <a:off x="5148064" y="6061622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600" dirty="0"/>
              <a:t>https://commons.wikimedia.org/wiki/File:Siege_constantinople_bnf_fr2691.jpg</a:t>
            </a:r>
          </a:p>
        </p:txBody>
      </p:sp>
    </p:spTree>
    <p:extLst>
      <p:ext uri="{BB962C8B-B14F-4D97-AF65-F5344CB8AC3E}">
        <p14:creationId xmlns:p14="http://schemas.microsoft.com/office/powerpoint/2010/main" val="409593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II.) Konzentration im Norden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/>
            </a:r>
            <a:br>
              <a:rPr lang="de-DE" sz="2800" dirty="0">
                <a:latin typeface="Footlight MT Light" pitchFamily="18" charset="0"/>
              </a:rPr>
            </a:br>
            <a:endParaRPr lang="de-DE" sz="2800" i="1" dirty="0">
              <a:latin typeface="Eurostile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29" y="513757"/>
            <a:ext cx="8426341" cy="583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>
            <a:extLst>
              <a:ext uri="{FF2B5EF4-FFF2-40B4-BE49-F238E27FC236}">
                <a16:creationId xmlns="" xmlns:a16="http://schemas.microsoft.com/office/drawing/2014/main" id="{D0F7E515-9D6B-4B0F-AACF-165F327E7D81}"/>
              </a:ext>
            </a:extLst>
          </p:cNvPr>
          <p:cNvSpPr/>
          <p:nvPr/>
        </p:nvSpPr>
        <p:spPr>
          <a:xfrm>
            <a:off x="6858000" y="6328109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600" dirty="0"/>
              <a:t>https://sourcebooks.fordham.edu/maps/hanse.jpg</a:t>
            </a:r>
          </a:p>
        </p:txBody>
      </p:sp>
    </p:spTree>
    <p:extLst>
      <p:ext uri="{BB962C8B-B14F-4D97-AF65-F5344CB8AC3E}">
        <p14:creationId xmlns:p14="http://schemas.microsoft.com/office/powerpoint/2010/main" val="482449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III.) Entdeckungsfahrten im Süden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/>
            </a:r>
            <a:br>
              <a:rPr lang="de-DE" sz="2800" dirty="0">
                <a:latin typeface="Footlight MT Light" pitchFamily="18" charset="0"/>
              </a:rPr>
            </a:br>
            <a:endParaRPr lang="de-DE" sz="2800" i="1" dirty="0">
              <a:latin typeface="Eurostile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="" xmlns:a16="http://schemas.microsoft.com/office/drawing/2014/main" id="{C6FD2E73-9598-4726-965E-F710F9BB0FEF}"/>
              </a:ext>
            </a:extLst>
          </p:cNvPr>
          <p:cNvSpPr/>
          <p:nvPr/>
        </p:nvSpPr>
        <p:spPr>
          <a:xfrm rot="10800000" flipV="1">
            <a:off x="2699792" y="5373216"/>
            <a:ext cx="6156176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600" dirty="0"/>
              <a:t>https://www2.klett.de/sixcms/list.php?page=infothek_artikel&amp;extra=Geschichte%20und%20Geschehen-Online&amp;artikel_id=104321&amp;inhalt=klett71prod_1.c.123489.de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8166B91F-7620-4381-998D-E6264F619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68" y="476672"/>
            <a:ext cx="8068749" cy="4873524"/>
          </a:xfrm>
          <a:prstGeom prst="rect">
            <a:avLst/>
          </a:prstGeom>
        </p:spPr>
      </p:pic>
      <p:sp>
        <p:nvSpPr>
          <p:cNvPr id="7" name="Text Box 4">
            <a:extLst>
              <a:ext uri="{FF2B5EF4-FFF2-40B4-BE49-F238E27FC236}">
                <a16:creationId xmlns="" xmlns:a16="http://schemas.microsoft.com/office/drawing/2014/main" id="{F5DA6C00-C5F6-4A0B-82CE-F179DCD78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499321"/>
            <a:ext cx="1276953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u="sng" dirty="0">
                <a:latin typeface="Footlight MT Light" pitchFamily="18" charset="0"/>
              </a:rPr>
              <a:t>Die Motive </a:t>
            </a:r>
          </a:p>
          <a:p>
            <a:endParaRPr lang="de-DE" sz="1100" u="sng" dirty="0">
              <a:latin typeface="Footlight MT Light" pitchFamily="18" charset="0"/>
            </a:endParaRPr>
          </a:p>
          <a:p>
            <a:r>
              <a:rPr lang="de-DE" dirty="0">
                <a:latin typeface="Footlight MT Light" pitchFamily="18" charset="0"/>
              </a:rPr>
              <a:t>Gold</a:t>
            </a:r>
          </a:p>
          <a:p>
            <a:r>
              <a:rPr lang="de-DE" dirty="0">
                <a:latin typeface="Footlight MT Light" pitchFamily="18" charset="0"/>
              </a:rPr>
              <a:t>Gewürze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="" xmlns:a16="http://schemas.microsoft.com/office/drawing/2014/main" id="{B57A80D8-FA1A-49BD-8BD1-1E116F6ED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9852" y="5461656"/>
            <a:ext cx="2664296" cy="136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u="sng" dirty="0">
                <a:latin typeface="Footlight MT Light" pitchFamily="18" charset="0"/>
              </a:rPr>
              <a:t>Die Ziele</a:t>
            </a:r>
          </a:p>
          <a:p>
            <a:endParaRPr lang="de-DE" sz="1100" u="sng" dirty="0">
              <a:latin typeface="Footlight MT Light" pitchFamily="18" charset="0"/>
            </a:endParaRPr>
          </a:p>
          <a:p>
            <a:r>
              <a:rPr lang="de-DE" dirty="0">
                <a:latin typeface="Footlight MT Light" pitchFamily="18" charset="0"/>
              </a:rPr>
              <a:t>Afrika</a:t>
            </a:r>
          </a:p>
          <a:p>
            <a:r>
              <a:rPr lang="de-DE" dirty="0">
                <a:latin typeface="Footlight MT Light" pitchFamily="18" charset="0"/>
              </a:rPr>
              <a:t>Indien</a:t>
            </a:r>
          </a:p>
          <a:p>
            <a:r>
              <a:rPr lang="de-DE" dirty="0" err="1">
                <a:latin typeface="Footlight MT Light" pitchFamily="18" charset="0"/>
              </a:rPr>
              <a:t>Cipangu</a:t>
            </a:r>
            <a:r>
              <a:rPr lang="de-DE" dirty="0">
                <a:latin typeface="Footlight MT Light" pitchFamily="18" charset="0"/>
              </a:rPr>
              <a:t> und </a:t>
            </a:r>
            <a:r>
              <a:rPr lang="de-DE" dirty="0" err="1">
                <a:latin typeface="Footlight MT Light" pitchFamily="18" charset="0"/>
              </a:rPr>
              <a:t>Cathay</a:t>
            </a:r>
            <a:endParaRPr lang="de-DE" dirty="0">
              <a:latin typeface="Footlight MT Light" pitchFamily="18" charset="0"/>
            </a:endParaRPr>
          </a:p>
        </p:txBody>
      </p:sp>
      <p:sp>
        <p:nvSpPr>
          <p:cNvPr id="9" name="Text Box 6">
            <a:extLst>
              <a:ext uri="{FF2B5EF4-FFF2-40B4-BE49-F238E27FC236}">
                <a16:creationId xmlns="" xmlns:a16="http://schemas.microsoft.com/office/drawing/2014/main" id="{9946EB72-9418-452D-8C36-FC2F93731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0921" y="5461656"/>
            <a:ext cx="1316001" cy="136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u="sng" dirty="0">
                <a:latin typeface="Footlight MT Light" pitchFamily="18" charset="0"/>
              </a:rPr>
              <a:t>Die Akteure</a:t>
            </a:r>
          </a:p>
          <a:p>
            <a:endParaRPr lang="de-DE" sz="1100" u="sng" dirty="0">
              <a:latin typeface="Footlight MT Light" pitchFamily="18" charset="0"/>
            </a:endParaRPr>
          </a:p>
          <a:p>
            <a:r>
              <a:rPr lang="de-DE" dirty="0">
                <a:latin typeface="Footlight MT Light" pitchFamily="18" charset="0"/>
              </a:rPr>
              <a:t>Genua</a:t>
            </a:r>
          </a:p>
          <a:p>
            <a:r>
              <a:rPr lang="de-DE" dirty="0">
                <a:latin typeface="Footlight MT Light" pitchFamily="18" charset="0"/>
              </a:rPr>
              <a:t>Portugal</a:t>
            </a:r>
          </a:p>
          <a:p>
            <a:r>
              <a:rPr lang="de-DE" dirty="0">
                <a:latin typeface="Footlight MT Light" pitchFamily="18" charset="0"/>
              </a:rPr>
              <a:t>Spanien</a:t>
            </a:r>
          </a:p>
        </p:txBody>
      </p:sp>
    </p:spTree>
    <p:extLst>
      <p:ext uri="{BB962C8B-B14F-4D97-AF65-F5344CB8AC3E}">
        <p14:creationId xmlns:p14="http://schemas.microsoft.com/office/powerpoint/2010/main" val="2779718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IV.) Der Buchdruck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/>
            </a:r>
            <a:br>
              <a:rPr lang="de-DE" sz="2800" dirty="0">
                <a:latin typeface="Footlight MT Light" pitchFamily="18" charset="0"/>
              </a:rPr>
            </a:br>
            <a:endParaRPr lang="de-DE" sz="2800" i="1" dirty="0">
              <a:latin typeface="Eurostile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="" xmlns:a16="http://schemas.microsoft.com/office/drawing/2014/main" id="{6639914C-99C5-4831-901B-CBCBD8EBD39F}"/>
              </a:ext>
            </a:extLst>
          </p:cNvPr>
          <p:cNvSpPr/>
          <p:nvPr/>
        </p:nvSpPr>
        <p:spPr>
          <a:xfrm>
            <a:off x="2123728" y="602128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600" dirty="0"/>
              <a:t>https://www.alamy.de/stockfoto-gutenberg-johannes-gensfleisch-zur-laden-zum-um-ca-1400-321468-hist-druckpresse-holzgravur-19-jahrhundert-23529823.html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4B113148-8D92-457A-8A9C-F63F1E747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670" y="514157"/>
            <a:ext cx="4980058" cy="548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54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el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V.) Land in Sicht: Die neue Welt, die neue Zeit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/>
            </a:r>
            <a:br>
              <a:rPr lang="de-DE" sz="2800">
                <a:latin typeface="Footlight MT Light" pitchFamily="18" charset="0"/>
              </a:rPr>
            </a:br>
            <a:endParaRPr lang="de-DE" sz="2800" i="1">
              <a:latin typeface="Eurostile"/>
            </a:endParaRP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1331913" y="1538288"/>
            <a:ext cx="65405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Das Ende der Reconquista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Koexistenz und Bürgerkriege in Kastilien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Das Finale: Granada 1492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Ein internationaler Kraftakt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Die Reyes cathólicos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Judenausweisung und Inquisition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Isabella die Katholische und Ferdinand von Aragón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Die Einheit Spaniens und keine Heiligsprechung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V.) Land in Sicht: Die neue Welt, die neue Zeit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/>
            </a:r>
            <a:br>
              <a:rPr lang="de-DE" sz="2800" dirty="0">
                <a:latin typeface="Footlight MT Light" pitchFamily="18" charset="0"/>
              </a:rPr>
            </a:br>
            <a:endParaRPr lang="de-DE" sz="2800" i="1" dirty="0">
              <a:latin typeface="Eurostile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79" y="704491"/>
            <a:ext cx="7680853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C:\Users\admin\Desktop\274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20688"/>
            <a:ext cx="511256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711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el 1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V.) Land in Sicht: Die neue Welt, die neue Zeit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/>
            </a:r>
            <a:br>
              <a:rPr lang="de-DE" sz="2800">
                <a:latin typeface="Footlight MT Light" pitchFamily="18" charset="0"/>
              </a:rPr>
            </a:br>
            <a:endParaRPr lang="de-DE" sz="2800" i="1">
              <a:latin typeface="Eurostile"/>
            </a:endParaRPr>
          </a:p>
        </p:txBody>
      </p:sp>
      <p:sp>
        <p:nvSpPr>
          <p:cNvPr id="43010" name="Text Box 5"/>
          <p:cNvSpPr txBox="1">
            <a:spLocks noChangeArrowheads="1"/>
          </p:cNvSpPr>
          <p:nvPr/>
        </p:nvSpPr>
        <p:spPr bwMode="auto">
          <a:xfrm>
            <a:off x="1292225" y="935038"/>
            <a:ext cx="6384925" cy="707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Christoph Kolumbus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*1451 Genua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Arial" charset="0"/>
              </a:rPr>
              <a:t>†1506 Valldolid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itchFamily="18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Arial" charset="0"/>
              </a:rPr>
              <a:t>Seefahrer seit 1472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itchFamily="18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Arial" charset="0"/>
              </a:rPr>
              <a:t>Autodidakt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Arial" charset="0"/>
              </a:rPr>
              <a:t>Basis: Pierre d‘Ailly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itchFamily="18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Arial" charset="0"/>
              </a:rPr>
              <a:t>Der Erdumfang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itchFamily="18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Arial" charset="0"/>
              </a:rPr>
              <a:t>Ablehnung in Portugal, Kastilien und England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itchFamily="18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Arial" charset="0"/>
              </a:rPr>
              <a:t>Im Feldlager vor Granada: Isabella akzeptiert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itchFamily="18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Arial" charset="0"/>
              </a:rPr>
              <a:t>3. August 1492: Santa María, Pinta und Niña stechen in See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</Words>
  <Application>Microsoft Office PowerPoint</Application>
  <PresentationFormat>Bildschirmpräsentation (4:3)</PresentationFormat>
  <Paragraphs>79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Calibri</vt:lpstr>
      <vt:lpstr>Eurostile</vt:lpstr>
      <vt:lpstr>Footlight MT Light</vt:lpstr>
      <vt:lpstr>Larissa</vt:lpstr>
      <vt:lpstr>Europa im Mittelalter Grundzüge der mittelalterlichen Geschichte vom vorläufigen Ende des weströmischen Kaisertums 476 bis zur Entdeckung Amerikas 1492</vt:lpstr>
      <vt:lpstr>I.) Die Osmanen und der Balkan  </vt:lpstr>
      <vt:lpstr>I.) Die Osmanen und der Balkan 4.) Der Fall Konstantinopels 1453 </vt:lpstr>
      <vt:lpstr>II.) Konzentration im Norden  </vt:lpstr>
      <vt:lpstr>III.) Entdeckungsfahrten im Süden  </vt:lpstr>
      <vt:lpstr>IV.) Der Buchdruck  </vt:lpstr>
      <vt:lpstr>V.) Land in Sicht: Die neue Welt, die neue Zeit  </vt:lpstr>
      <vt:lpstr>V.) Land in Sicht: Die neue Welt, die neue Zeit  </vt:lpstr>
      <vt:lpstr>V.) Land in Sicht: Die neue Welt, die neue Zeit  </vt:lpstr>
      <vt:lpstr>V.) Land in Sicht: Die neue Welt, die neue Zeit  </vt:lpstr>
      <vt:lpstr>Bildnachweise 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 Europa im Zeitalter des Investiturstreits Europa im Zeitalter des Investiturstreits von der Syndode von Stri bis zum Wormser Konkordat 1046 -1122</dc:title>
  <dc:creator>admin</dc:creator>
  <cp:lastModifiedBy>Standard</cp:lastModifiedBy>
  <cp:revision>441</cp:revision>
  <dcterms:created xsi:type="dcterms:W3CDTF">2017-04-18T11:03:37Z</dcterms:created>
  <dcterms:modified xsi:type="dcterms:W3CDTF">2021-03-15T15:34:00Z</dcterms:modified>
</cp:coreProperties>
</file>