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650" r:id="rId3"/>
    <p:sldId id="804" r:id="rId4"/>
    <p:sldId id="805" r:id="rId5"/>
    <p:sldId id="822" r:id="rId6"/>
    <p:sldId id="807" r:id="rId7"/>
    <p:sldId id="823" r:id="rId8"/>
    <p:sldId id="808" r:id="rId9"/>
    <p:sldId id="809" r:id="rId10"/>
    <p:sldId id="824" r:id="rId11"/>
    <p:sldId id="825" r:id="rId12"/>
    <p:sldId id="810" r:id="rId13"/>
    <p:sldId id="811" r:id="rId14"/>
    <p:sldId id="828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95261" autoAdjust="0"/>
  </p:normalViewPr>
  <p:slideViewPr>
    <p:cSldViewPr>
      <p:cViewPr varScale="1">
        <p:scale>
          <a:sx n="85" d="100"/>
          <a:sy n="8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364290-2B7A-4482-A80F-D34E163A70DB}" type="datetimeFigureOut">
              <a:rPr lang="de-DE"/>
              <a:pPr>
                <a:defRPr/>
              </a:pPr>
              <a:t>14.03.2021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91CEA9-84A6-4094-A427-C22E139A5C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A39E2-655D-4A52-9E53-B9C59F844BF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6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C2D39-4EC0-4434-B0A5-2A66E236B3E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2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266EE-D248-43C9-8ABD-CB3738B0DFC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35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6B3DF3-7319-4343-ACDE-06E62235B1E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71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099F0E-000F-4297-9948-EE8A2ED9540F}" type="slidenum">
              <a:rPr lang="de-D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D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88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98342-A889-4940-89B7-64CE1F4BCE6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6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1DCDFB-D198-467E-8FB5-A1D37C02D9B6}" type="slidenum">
              <a:rPr lang="de-D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D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3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FCA8B-256A-4725-819E-1767B73EF1D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66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A0791-4D5A-4498-8BBF-12906E202D6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27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77E8A9-228A-429F-B7BD-B2C02449C981}" type="slidenum">
              <a:rPr lang="de-D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D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28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3A45D7-753D-4607-BF15-6044FF33694B}" type="slidenum">
              <a:rPr lang="de-D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D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31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AE17-9AC8-437C-B19D-DDE9BDA49176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87E4-7497-413A-9C3B-48D7CC9450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AC21-6387-4A98-BE3B-3B3EDF8F79C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6948-8AAF-4A94-91FB-0C026BB166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F18E-598D-4601-A2EC-B4A52889BEC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95C3-D7D3-49D4-96DC-772D6E2621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CD36-D86D-46AB-A433-357A1629F4DC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162A-3BF9-49D2-99F0-B6A6610040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029D-25E4-40D0-A087-91C938E3E0D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2F61-FA16-4A29-A37E-6469B811B8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F4A7-E01A-462F-BB45-815CD85FCD26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7AF8-81E9-4589-B381-FDB2A3DFD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8A2B-5439-42D5-BEAB-614152EF421D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1996-1431-47A2-8ED2-A96E3F9A94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E1BB-1E74-427B-9F17-63EF269CCE4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EF1E-3361-4DBF-8B23-241F6ED6B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FD04-50B7-4084-8D9A-CFFF8C1D07F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F1C4-0B67-435B-AA43-8B9C7A72B8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3ACB-278C-4AC6-A4E5-1175C62863B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17CB-DFFC-4B7E-974F-5303941C95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CF12-3A66-4840-B7BB-226A9327C94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3D7A-BA9B-409D-94CD-74183AA779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1F3E5-2F87-4620-BB7A-3E8D61637D83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DEF020-99A5-4005-8C49-691732D90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701" y="6199506"/>
            <a:ext cx="8856663" cy="6715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06A]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Der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Mittelmeerraum im frühen Mittelalter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1C3B1D2-D0C1-476F-9F60-53C6E1157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980747"/>
            <a:ext cx="5976664" cy="40314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A2DB057-FFBB-4451-AED5-2418D8F9C499}"/>
              </a:ext>
            </a:extLst>
          </p:cNvPr>
          <p:cNvSpPr txBox="1"/>
          <p:nvPr/>
        </p:nvSpPr>
        <p:spPr>
          <a:xfrm>
            <a:off x="5292080" y="5988168"/>
            <a:ext cx="2441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https://commons.wikimedia.org/wiki/File:CORDOBA(Mezquita).jpg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Konfliktlinien des 9. und 10.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Griechen und Muslime</a:t>
            </a:r>
            <a:endParaRPr lang="de-DE" sz="2800">
              <a:latin typeface="Eurostile"/>
            </a:endParaRPr>
          </a:p>
        </p:txBody>
      </p:sp>
      <p:sp>
        <p:nvSpPr>
          <p:cNvPr id="30722" name="Textfeld 1"/>
          <p:cNvSpPr txBox="1">
            <a:spLocks noChangeArrowheads="1"/>
          </p:cNvSpPr>
          <p:nvPr/>
        </p:nvSpPr>
        <p:spPr bwMode="auto">
          <a:xfrm>
            <a:off x="441325" y="1216025"/>
            <a:ext cx="813752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e-DE" sz="2400">
                <a:latin typeface="Footlight MT Light" pitchFamily="18" charset="0"/>
              </a:rPr>
              <a:t>Thalossokratie</a:t>
            </a:r>
          </a:p>
          <a:p>
            <a:pPr marL="457200" indent="-457200"/>
            <a:endParaRPr lang="de-DE" sz="2400">
              <a:latin typeface="Footlight MT Light" pitchFamily="18" charset="0"/>
            </a:endParaRPr>
          </a:p>
          <a:p>
            <a:pPr marL="457200" indent="-457200"/>
            <a:r>
              <a:rPr lang="de-DE" sz="2400" i="1">
                <a:latin typeface="Footlight MT Light" pitchFamily="18" charset="0"/>
              </a:rPr>
              <a:t>655 erste Seesieg der Muslime über die Byzantiner</a:t>
            </a:r>
          </a:p>
          <a:p>
            <a:pPr marL="457200" indent="-457200"/>
            <a:endParaRPr lang="de-DE" sz="2400" i="1">
              <a:latin typeface="Footlight MT Light" pitchFamily="18" charset="0"/>
            </a:endParaRPr>
          </a:p>
          <a:p>
            <a:pPr marL="457200" indent="-457200"/>
            <a:r>
              <a:rPr lang="de-DE" sz="2400" i="1">
                <a:latin typeface="Footlight MT Light" pitchFamily="18" charset="0"/>
              </a:rPr>
              <a:t>674 Erfindung des griechischen Feuers</a:t>
            </a:r>
          </a:p>
          <a:p>
            <a:pPr marL="457200" indent="-457200"/>
            <a:endParaRPr lang="de-DE" sz="2400">
              <a:latin typeface="Footlight MT Light" pitchFamily="18" charset="0"/>
            </a:endParaRPr>
          </a:p>
          <a:p>
            <a:pPr marL="457200" indent="-457200"/>
            <a:endParaRPr lang="de-DE" sz="2400">
              <a:latin typeface="Footlight MT Light" pitchFamily="18" charset="0"/>
            </a:endParaRPr>
          </a:p>
          <a:p>
            <a:pPr marL="457200" indent="-457200"/>
            <a:r>
              <a:rPr lang="de-DE" sz="2400">
                <a:latin typeface="Footlight MT Light" pitchFamily="18" charset="0"/>
              </a:rPr>
              <a:t>Kampf um Kleinasien</a:t>
            </a:r>
          </a:p>
          <a:p>
            <a:pPr marL="457200" indent="-457200"/>
            <a:endParaRPr lang="de-DE" sz="2400" i="1">
              <a:latin typeface="Footlight MT Light" pitchFamily="18" charset="0"/>
            </a:endParaRPr>
          </a:p>
          <a:p>
            <a:pPr marL="457200" indent="-457200"/>
            <a:r>
              <a:rPr lang="de-DE" sz="2400" i="1">
                <a:latin typeface="Footlight MT Light" pitchFamily="18" charset="0"/>
              </a:rPr>
              <a:t>Seldschukensultane in Bagdad (ab 1055)</a:t>
            </a:r>
          </a:p>
          <a:p>
            <a:pPr marL="457200" indent="-457200"/>
            <a:endParaRPr lang="de-DE" sz="2400" i="1">
              <a:latin typeface="Footlight MT Light" pitchFamily="18" charset="0"/>
            </a:endParaRPr>
          </a:p>
          <a:p>
            <a:pPr marL="457200" indent="-457200"/>
            <a:r>
              <a:rPr lang="de-DE" sz="2400" i="1">
                <a:latin typeface="Footlight MT Light" pitchFamily="18" charset="0"/>
              </a:rPr>
              <a:t>1071 Niederlage der Byzantiner bei Mantzikert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Konfliktlinien des 9. und 10.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Griechen und Muslime</a:t>
            </a:r>
            <a:endParaRPr lang="de-DE" sz="2800">
              <a:latin typeface="Eurostile"/>
            </a:endParaRPr>
          </a:p>
        </p:txBody>
      </p:sp>
      <p:sp>
        <p:nvSpPr>
          <p:cNvPr id="32770" name="Textfeld 1"/>
          <p:cNvSpPr txBox="1">
            <a:spLocks noChangeArrowheads="1"/>
          </p:cNvSpPr>
          <p:nvPr/>
        </p:nvSpPr>
        <p:spPr bwMode="auto">
          <a:xfrm>
            <a:off x="441325" y="1216025"/>
            <a:ext cx="8137525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e-DE" sz="2400">
                <a:latin typeface="Footlight MT Light" pitchFamily="18" charset="0"/>
              </a:rPr>
              <a:t>Mantzikert 1071</a:t>
            </a:r>
          </a:p>
          <a:p>
            <a:pPr marL="457200" indent="-457200"/>
            <a:endParaRPr lang="de-DE" sz="1200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-Byzanz (Ks. Romanos IV. Diogenes) - Seldschuken (Sultan Alp Arslan)</a:t>
            </a:r>
          </a:p>
          <a:p>
            <a:pPr marL="457200" indent="-457200"/>
            <a:endParaRPr lang="de-DE" sz="12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-Dynastische Krise</a:t>
            </a:r>
          </a:p>
          <a:p>
            <a:pPr marL="457200" indent="-457200"/>
            <a:endParaRPr lang="de-DE" sz="12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-Sparmaßnahmen beim Heer</a:t>
            </a:r>
          </a:p>
          <a:p>
            <a:pPr marL="457200" indent="-457200"/>
            <a:endParaRPr lang="de-DE" sz="12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-Besitzkonzentration beim Adel</a:t>
            </a:r>
          </a:p>
          <a:p>
            <a:pPr marL="457200" indent="-457200"/>
            <a:endParaRPr lang="de-DE" sz="12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-Armenien und die Orthodoxie</a:t>
            </a:r>
          </a:p>
          <a:p>
            <a:pPr marL="457200" indent="-457200"/>
            <a:endParaRPr lang="de-DE" sz="12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-Große territoriale Verluste  (1085 erneuter Verlust Antiochiens)</a:t>
            </a:r>
          </a:p>
          <a:p>
            <a:pPr marL="457200" indent="-457200"/>
            <a:endParaRPr lang="de-DE" sz="1200" i="1">
              <a:latin typeface="Footlight MT Light" pitchFamily="18" charset="0"/>
            </a:endParaRPr>
          </a:p>
          <a:p>
            <a:pPr marL="457200" indent="-457200"/>
            <a:endParaRPr lang="de-DE" sz="1200" i="1">
              <a:latin typeface="Footlight MT Light" pitchFamily="18" charset="0"/>
            </a:endParaRPr>
          </a:p>
          <a:p>
            <a:pPr marL="457200" indent="-457200"/>
            <a:r>
              <a:rPr lang="de-DE" sz="2400">
                <a:latin typeface="Footlight MT Light" pitchFamily="18" charset="0"/>
              </a:rPr>
              <a:t>Dyrrhachion 1081</a:t>
            </a:r>
          </a:p>
          <a:p>
            <a:pPr marL="457200" indent="-457200"/>
            <a:endParaRPr lang="de-DE" sz="1200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-Angriff der Normannen aus Sizilien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Der Westen und Byzanz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beiden Kaiser</a:t>
            </a:r>
            <a:endParaRPr lang="de-DE" sz="2800">
              <a:latin typeface="Eurostile"/>
            </a:endParaRPr>
          </a:p>
        </p:txBody>
      </p:sp>
      <p:sp>
        <p:nvSpPr>
          <p:cNvPr id="34818" name="Textfeld 1"/>
          <p:cNvSpPr txBox="1">
            <a:spLocks noChangeArrowheads="1"/>
          </p:cNvSpPr>
          <p:nvPr/>
        </p:nvSpPr>
        <p:spPr bwMode="auto">
          <a:xfrm>
            <a:off x="468313" y="1216025"/>
            <a:ext cx="8135937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Der Streit um den Titel: Das Zweikaiserproblem</a:t>
            </a:r>
          </a:p>
          <a:p>
            <a:pPr marL="457200" indent="-457200">
              <a:buFont typeface="Arial" charset="0"/>
              <a:buNone/>
            </a:pPr>
            <a:endParaRPr lang="de-DE" sz="12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Der Streit um Italien</a:t>
            </a:r>
          </a:p>
          <a:p>
            <a:pPr marL="457200" indent="-457200">
              <a:buFont typeface="Arial" charset="0"/>
              <a:buNone/>
            </a:pPr>
            <a:endParaRPr lang="de-DE" sz="12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Eroberung des griechischen Tarent</a:t>
            </a:r>
          </a:p>
          <a:p>
            <a:pPr marL="457200" indent="-457200">
              <a:buFont typeface="Arial" charset="0"/>
              <a:buNone/>
            </a:pPr>
            <a:endParaRPr lang="de-DE" sz="12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982 Schlacht bei Cotrone</a:t>
            </a:r>
          </a:p>
          <a:p>
            <a:pPr marL="457200" indent="-457200">
              <a:buFont typeface="Arial" charset="0"/>
              <a:buNone/>
            </a:pPr>
            <a:endParaRPr lang="de-DE" sz="12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Niederlage Ottos II. gegen die Sarazenen (aber: Otto lebt, Sarazenenchef tot)</a:t>
            </a:r>
          </a:p>
          <a:p>
            <a:pPr marL="457200" indent="-457200">
              <a:buFont typeface="Arial" charset="0"/>
              <a:buNone/>
            </a:pPr>
            <a:endParaRPr lang="de-DE" sz="1200" b="1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Ottonen und Byzanz</a:t>
            </a:r>
          </a:p>
          <a:p>
            <a:pPr marL="457200" indent="-457200">
              <a:buFont typeface="Arial" charset="0"/>
              <a:buNone/>
            </a:pPr>
            <a:endParaRPr lang="de-DE" sz="12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Süditalien als Mitgift Theophanu</a:t>
            </a:r>
          </a:p>
          <a:p>
            <a:pPr marL="457200" indent="-457200"/>
            <a:endParaRPr lang="de-DE" sz="20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Ottonen erstreben Zweikaiserbündnis</a:t>
            </a:r>
          </a:p>
          <a:p>
            <a:pPr marL="457200" indent="-457200"/>
            <a:endParaRPr lang="de-DE" sz="20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972 Heirat Ottos II. mit Theophanu (Nichte des byz. Kaisers)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Der Westen und Byzanz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Kirche: Rom und Konstantinopel</a:t>
            </a:r>
            <a:endParaRPr lang="de-DE" sz="2800">
              <a:latin typeface="Eurostile"/>
            </a:endParaRPr>
          </a:p>
        </p:txBody>
      </p:sp>
      <p:sp>
        <p:nvSpPr>
          <p:cNvPr id="36866" name="Textfeld 1"/>
          <p:cNvSpPr txBox="1">
            <a:spLocks noChangeArrowheads="1"/>
          </p:cNvSpPr>
          <p:nvPr/>
        </p:nvSpPr>
        <p:spPr bwMode="auto">
          <a:xfrm>
            <a:off x="466725" y="1216025"/>
            <a:ext cx="8137525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Theologische Streitfragen</a:t>
            </a:r>
          </a:p>
          <a:p>
            <a:pPr marL="457200" indent="-457200">
              <a:buFont typeface="Arial" charset="0"/>
              <a:buNone/>
            </a:pPr>
            <a:endParaRPr lang="de-DE" sz="10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Filioque, Azymen</a:t>
            </a:r>
          </a:p>
          <a:p>
            <a:pPr marL="457200" indent="-457200">
              <a:buFont typeface="Arial" charset="0"/>
              <a:buNone/>
            </a:pPr>
            <a:endParaRPr lang="de-DE" sz="10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Der Jurisdiktionsprimat</a:t>
            </a:r>
          </a:p>
          <a:p>
            <a:pPr marL="457200" indent="-457200">
              <a:buFont typeface="Arial" charset="0"/>
              <a:buNone/>
            </a:pPr>
            <a:endParaRPr lang="de-DE" sz="10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Überordnung des Bischofs von Rom</a:t>
            </a:r>
          </a:p>
          <a:p>
            <a:pPr marL="457200" indent="-457200">
              <a:buFont typeface="Arial" charset="0"/>
              <a:buNone/>
            </a:pPr>
            <a:endParaRPr lang="de-DE" sz="2000" i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Das 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„sog. Morgenländische 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Schisma“ 1054</a:t>
            </a:r>
            <a:endParaRPr lang="de-DE" sz="2800" b="1">
              <a:latin typeface="Footlight MT Light" pitchFamily="18" charset="0"/>
            </a:endParaRPr>
          </a:p>
          <a:p>
            <a:pPr marL="457200" indent="-457200"/>
            <a:endParaRPr lang="de-DE" sz="10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Bündnis gegen die Normannen</a:t>
            </a:r>
          </a:p>
          <a:p>
            <a:pPr marL="457200" indent="-457200"/>
            <a:endParaRPr lang="de-DE" sz="1000" i="1">
              <a:latin typeface="Footlight MT Light" pitchFamily="18" charset="0"/>
            </a:endParaRP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Die Streithähne:</a:t>
            </a:r>
          </a:p>
          <a:p>
            <a:pPr marL="457200" indent="-457200"/>
            <a:r>
              <a:rPr lang="de-DE" sz="2000" i="1">
                <a:latin typeface="Footlight MT Light" pitchFamily="18" charset="0"/>
              </a:rPr>
              <a:t>Humbert von Silva Candida und Patriarch Michael Kerullarios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196975"/>
            <a:ext cx="401955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A1992E5-D6F7-4AEF-BFBC-DCD27A7C27EB}"/>
              </a:ext>
            </a:extLst>
          </p:cNvPr>
          <p:cNvSpPr txBox="1"/>
          <p:nvPr/>
        </p:nvSpPr>
        <p:spPr>
          <a:xfrm>
            <a:off x="5364088" y="5425817"/>
            <a:ext cx="36182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https://commons.wikimedia.org/wiki/File:Great_Schism_1054_with_former_borders.png?uselang=de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dirty="0">
              <a:latin typeface="Eurostile"/>
            </a:endParaRPr>
          </a:p>
        </p:txBody>
      </p:sp>
      <p:sp>
        <p:nvSpPr>
          <p:cNvPr id="5222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Footlight MT Light" pitchFamily="18" charset="0"/>
              </a:rPr>
              <a:t>VL 6a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https://commons.wikimedia.org/wiki/File:CORDOBA(Mezquita).jpg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https://commons.wikimedia.org/wiki/File:Conqu%C3%AAte_de_l%27Islam_%C3%A0_la_chute_des_Omeyyades_de.svg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https://commons.wikimedia.org/wiki/File:MadridSkylitzesFol100vDetail.jpg Belagerung von Syrakus)</a:t>
            </a:r>
          </a:p>
          <a:p>
            <a:r>
              <a:rPr lang="de-DE" sz="1200" dirty="0">
                <a:latin typeface="Footlight MT Light" pitchFamily="18" charset="0"/>
              </a:rPr>
              <a:t>https://ballandalus.files.wordpress.com/2013/06/viking_magyar_and_saracen_invasions_in_9th_and_10th_century_europe.jpg 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https://commons.wikimedia.org/wiki/File:Reconquista_-_1.jpg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https://commons.wikimedia.org/wiki/File:Map_Byzantine_Empire_1025-de.svg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https://commons.wikimedia.org/wiki/File:Great_Schism_1054_with_former_borders.png?uselang=de</a:t>
            </a:r>
          </a:p>
          <a:p>
            <a:endParaRPr lang="de-DE" sz="1200" dirty="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endParaRPr lang="de-DE" sz="20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islamische Expansion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Politische Situation in Nordafrika</a:t>
            </a:r>
            <a:endParaRPr lang="de-DE" sz="2800">
              <a:latin typeface="Eurostile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341438"/>
            <a:ext cx="93757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DDD43CE-07F5-4CC6-A0B6-25BED43C4284}"/>
              </a:ext>
            </a:extLst>
          </p:cNvPr>
          <p:cNvSpPr txBox="1"/>
          <p:nvPr/>
        </p:nvSpPr>
        <p:spPr>
          <a:xfrm>
            <a:off x="4880604" y="6308725"/>
            <a:ext cx="43316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https://commons.wikimedia.org/wiki/File:Conqu%C3%AAte_de_l%27Islam_%C3%A0_la_chute_des_Omeyyades_de.svg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islamische Expansion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Eroberung Siziliens (827 – 878)</a:t>
            </a:r>
          </a:p>
        </p:txBody>
      </p:sp>
      <p:sp>
        <p:nvSpPr>
          <p:cNvPr id="16387" name="Textfeld 1"/>
          <p:cNvSpPr txBox="1">
            <a:spLocks noChangeArrowheads="1"/>
          </p:cNvSpPr>
          <p:nvPr/>
        </p:nvSpPr>
        <p:spPr bwMode="auto">
          <a:xfrm>
            <a:off x="2411760" y="6459538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Belagerung von Syrakus (877)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5AD135B-2603-418B-8149-AEC0B77A37A0}"/>
              </a:ext>
            </a:extLst>
          </p:cNvPr>
          <p:cNvSpPr txBox="1"/>
          <p:nvPr/>
        </p:nvSpPr>
        <p:spPr>
          <a:xfrm>
            <a:off x="5580112" y="6329033"/>
            <a:ext cx="27029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https://commons.wikimedia.org/wiki/File:MadridSkylitzesFol100vDetail.jpg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DEF35BD1-203B-4D58-9FB3-0B2175C6C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24955"/>
            <a:ext cx="7187769" cy="5304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islamische Expansion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Fraxinetum</a:t>
            </a:r>
            <a:endParaRPr lang="de-DE" sz="2800">
              <a:latin typeface="Eurostile"/>
            </a:endParaRPr>
          </a:p>
        </p:txBody>
      </p:sp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1908175" y="6415936"/>
            <a:ext cx="554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Muslimische Okkupation von </a:t>
            </a:r>
            <a:r>
              <a:rPr lang="de-DE" dirty="0" err="1">
                <a:latin typeface="Footlight MT Light" pitchFamily="18" charset="0"/>
              </a:rPr>
              <a:t>Fraxinetum</a:t>
            </a:r>
            <a:r>
              <a:rPr lang="de-DE" dirty="0">
                <a:latin typeface="Footlight MT Light" pitchFamily="18" charset="0"/>
              </a:rPr>
              <a:t> (890 – 973)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822325"/>
            <a:ext cx="61214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675D5EB-E3BB-48DF-817B-84FB1CF54F8A}"/>
              </a:ext>
            </a:extLst>
          </p:cNvPr>
          <p:cNvSpPr txBox="1"/>
          <p:nvPr/>
        </p:nvSpPr>
        <p:spPr>
          <a:xfrm>
            <a:off x="3362721" y="6324118"/>
            <a:ext cx="45223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https://ballandalus.files.wordpress.com/2013/06/viking_magyar_and_saracen_invasions_in_9th_and_10th_century_europe.jpg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islamische Expansion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Piraterie im Mittelmeer</a:t>
            </a:r>
            <a:endParaRPr lang="de-DE" sz="2800">
              <a:latin typeface="Eurostile"/>
            </a:endParaRPr>
          </a:p>
        </p:txBody>
      </p:sp>
      <p:sp>
        <p:nvSpPr>
          <p:cNvPr id="20482" name="Textfeld 1"/>
          <p:cNvSpPr txBox="1">
            <a:spLocks noChangeArrowheads="1"/>
          </p:cNvSpPr>
          <p:nvPr/>
        </p:nvSpPr>
        <p:spPr bwMode="auto">
          <a:xfrm>
            <a:off x="1908175" y="6453336"/>
            <a:ext cx="554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Muslimische Okkupation von </a:t>
            </a:r>
            <a:r>
              <a:rPr lang="de-DE" dirty="0" err="1">
                <a:latin typeface="Footlight MT Light" pitchFamily="18" charset="0"/>
              </a:rPr>
              <a:t>Fraxinetum</a:t>
            </a:r>
            <a:r>
              <a:rPr lang="de-DE" dirty="0">
                <a:latin typeface="Footlight MT Light" pitchFamily="18" charset="0"/>
              </a:rPr>
              <a:t> (890 – 973)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822325"/>
            <a:ext cx="61214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DAEB635E-7D40-4252-8FAC-2E7D409B91EA}"/>
              </a:ext>
            </a:extLst>
          </p:cNvPr>
          <p:cNvSpPr txBox="1"/>
          <p:nvPr/>
        </p:nvSpPr>
        <p:spPr>
          <a:xfrm>
            <a:off x="3419872" y="6325210"/>
            <a:ext cx="45223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https://ballandalus.files.wordpress.com/2013/06/viking_magyar_and_saracen_invasions_in_9th_and_10th_century_europe.jpg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Konfliktlinien des 9. und 10.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Europa sortiert sich</a:t>
            </a:r>
            <a:endParaRPr lang="de-DE" sz="2800">
              <a:latin typeface="Eurostile"/>
            </a:endParaRPr>
          </a:p>
        </p:txBody>
      </p:sp>
      <p:sp>
        <p:nvSpPr>
          <p:cNvPr id="22530" name="Textfeld 1"/>
          <p:cNvSpPr txBox="1">
            <a:spLocks noChangeArrowheads="1"/>
          </p:cNvSpPr>
          <p:nvPr/>
        </p:nvSpPr>
        <p:spPr bwMode="auto">
          <a:xfrm>
            <a:off x="441325" y="1216025"/>
            <a:ext cx="81375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Iberische 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Halbinsel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nach 711</a:t>
            </a:r>
          </a:p>
          <a:p>
            <a:pPr marL="457200" indent="-45720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Maurische Vorstöße </a:t>
            </a:r>
          </a:p>
          <a:p>
            <a:pPr marL="457200" indent="-45720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ins Frankenreich </a:t>
            </a:r>
          </a:p>
          <a:p>
            <a:pPr marL="457200" indent="-45720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(732 Poitiers)</a:t>
            </a:r>
          </a:p>
          <a:p>
            <a:pPr marL="457200" indent="-457200"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Fränkische Vorstöße </a:t>
            </a:r>
          </a:p>
          <a:p>
            <a:pPr marL="457200" indent="-45720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nach Spanien </a:t>
            </a:r>
          </a:p>
          <a:p>
            <a:pPr marL="457200" indent="-45720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(778 Roncesvalles)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341438"/>
            <a:ext cx="5508625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7C01C39-9E07-440F-9E92-350EC1CF8649}"/>
              </a:ext>
            </a:extLst>
          </p:cNvPr>
          <p:cNvSpPr txBox="1"/>
          <p:nvPr/>
        </p:nvSpPr>
        <p:spPr>
          <a:xfrm>
            <a:off x="6804248" y="5292467"/>
            <a:ext cx="22733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https://commons.wikimedia.org/wiki/File:Reconquista_-_1.jpg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Konfliktlinien des 9. und 10.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Europa sortiert sich</a:t>
            </a:r>
            <a:endParaRPr lang="de-DE" sz="2800">
              <a:latin typeface="Eurostile"/>
            </a:endParaRPr>
          </a:p>
        </p:txBody>
      </p:sp>
      <p:sp>
        <p:nvSpPr>
          <p:cNvPr id="24578" name="Textfeld 1"/>
          <p:cNvSpPr txBox="1">
            <a:spLocks noChangeArrowheads="1"/>
          </p:cNvSpPr>
          <p:nvPr/>
        </p:nvSpPr>
        <p:spPr bwMode="auto">
          <a:xfrm>
            <a:off x="441325" y="1216025"/>
            <a:ext cx="81375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Deutschland und Italien</a:t>
            </a:r>
          </a:p>
          <a:p>
            <a:pPr marL="457200" indent="-457200"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888 Zerfall des Karolingerreiches</a:t>
            </a:r>
          </a:p>
          <a:p>
            <a:pPr marL="457200" indent="-4572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9./10. Jh.: Herrschaft der regionalen Magnaten</a:t>
            </a:r>
          </a:p>
          <a:p>
            <a:pPr marL="457200" indent="-4572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Italische Könige (Berengar von Friaul, Hugo von Vienne)</a:t>
            </a:r>
          </a:p>
          <a:p>
            <a:pPr marL="457200" indent="-4572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951           1. Italienzug Ottos d. Gr. (Heirat mit Adelheid)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961-965   2. Italienzug Ottos d. Gr. (Kaiserkrönung 962)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966-972   3. Italienzug Ottos d. Gr. (Hochzeit seines Sohnes)</a:t>
            </a:r>
          </a:p>
          <a:p>
            <a:pPr marL="457200" indent="-4572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Konfliktlinien des 9. und 10.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Lateiner und Griechen</a:t>
            </a:r>
            <a:endParaRPr lang="de-DE" sz="2800">
              <a:latin typeface="Eurostile"/>
            </a:endParaRPr>
          </a:p>
        </p:txBody>
      </p:sp>
      <p:sp>
        <p:nvSpPr>
          <p:cNvPr id="26626" name="Textfeld 1"/>
          <p:cNvSpPr txBox="1">
            <a:spLocks noChangeArrowheads="1"/>
          </p:cNvSpPr>
          <p:nvPr/>
        </p:nvSpPr>
        <p:spPr bwMode="auto">
          <a:xfrm>
            <a:off x="441325" y="4508500"/>
            <a:ext cx="81375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Italien: Byzanz auf dem Rückzug (Langobarden, Franken)</a:t>
            </a:r>
          </a:p>
          <a:p>
            <a:pPr marL="285750" indent="-285750"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Venedig, Amalfi, Neapel</a:t>
            </a:r>
          </a:p>
          <a:p>
            <a:pPr marL="285750" indent="-285750"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Sizilien: Zankapfel zwischen Byzanz, dem Westkaiser, den Sarazenen und schließlich … den Normannen</a:t>
            </a:r>
            <a:endParaRPr lang="de-DE" sz="2000" b="1">
              <a:latin typeface="Footlight MT Light" pitchFamily="18" charset="0"/>
            </a:endParaRPr>
          </a:p>
          <a:p>
            <a:pPr marL="285750" indent="-285750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D059AA6-8E3C-4888-AFB5-A26F15B811E9}"/>
              </a:ext>
            </a:extLst>
          </p:cNvPr>
          <p:cNvSpPr txBox="1"/>
          <p:nvPr/>
        </p:nvSpPr>
        <p:spPr>
          <a:xfrm>
            <a:off x="5220072" y="4416167"/>
            <a:ext cx="28536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https://commons.wikimedia.org/wiki/File:Map_Byzantine_Empire_1025-de.svg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1480CEA-6968-42A6-BC9A-C1F799F95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1090"/>
            <a:ext cx="6474296" cy="3641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Konfliktlinien des 9. und 10. Jahrhunderts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Lateiner und Muslime</a:t>
            </a:r>
            <a:endParaRPr lang="de-DE" sz="2800">
              <a:latin typeface="Eurostile"/>
            </a:endParaRPr>
          </a:p>
        </p:txBody>
      </p:sp>
      <p:sp>
        <p:nvSpPr>
          <p:cNvPr id="28674" name="Textfeld 1"/>
          <p:cNvSpPr txBox="1">
            <a:spLocks noChangeArrowheads="1"/>
          </p:cNvSpPr>
          <p:nvPr/>
        </p:nvSpPr>
        <p:spPr bwMode="auto">
          <a:xfrm>
            <a:off x="441325" y="1216025"/>
            <a:ext cx="8137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de-DE" sz="2400">
                <a:latin typeface="Footlight MT Light" pitchFamily="18" charset="0"/>
              </a:rPr>
              <a:t>Die muslimische Expansion:</a:t>
            </a:r>
          </a:p>
          <a:p>
            <a:pPr marL="457200" indent="-457200"/>
            <a:endParaRPr lang="de-DE" sz="1200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Byzanz: Belagerung Konstantinopels (erfolglos 674/8 und 717/8)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Spanien: 711 Guadalete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Italien: 846 Angriff auf Rom (849 Abwehr in der Seeschlacht bei Ostia)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Sizilien: 827-878 Eroberung durch nordafrikanische Muslime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  <a:p>
            <a:pPr marL="457200" indent="-457200"/>
            <a:endParaRPr lang="de-DE">
              <a:latin typeface="Footlight MT Light" pitchFamily="18" charset="0"/>
            </a:endParaRPr>
          </a:p>
          <a:p>
            <a:pPr marL="457200" indent="-457200"/>
            <a:r>
              <a:rPr lang="de-DE" sz="2400">
                <a:latin typeface="Footlight MT Light" pitchFamily="18" charset="0"/>
              </a:rPr>
              <a:t>Das Ende der muslimischen Expansion:</a:t>
            </a:r>
          </a:p>
          <a:p>
            <a:pPr marL="457200" indent="-457200"/>
            <a:endParaRPr lang="de-DE" sz="1200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Spanien: 716/22 Covadonga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Frankenreich: 732 Poitiers, 737 Berre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Provence: 973/983 Fraxinetum</a:t>
            </a:r>
          </a:p>
          <a:p>
            <a:pPr marL="457200" indent="-457200"/>
            <a:endParaRPr lang="de-DE" i="1">
              <a:latin typeface="Footlight MT Light" pitchFamily="18" charset="0"/>
            </a:endParaRPr>
          </a:p>
          <a:p>
            <a:pPr marL="457200" indent="-457200"/>
            <a:r>
              <a:rPr lang="de-DE" i="1">
                <a:latin typeface="Footlight MT Light" pitchFamily="18" charset="0"/>
              </a:rPr>
              <a:t>Italien/Sizilien: 915 Garigliano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Bildschirmpräsentation (4:3)</PresentationFormat>
  <Paragraphs>155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Die islamische Expansion 1.) Politische Situation in Nordafrika</vt:lpstr>
      <vt:lpstr>I.) Die islamische Expansion 2.) Die Eroberung Siziliens (827 – 878)</vt:lpstr>
      <vt:lpstr>I.) Die islamische Expansion 3.) Fraxinetum</vt:lpstr>
      <vt:lpstr>I.) Die islamische Expansion 4.) Piraterie im Mittelmeer</vt:lpstr>
      <vt:lpstr>II.) Die Konfliktlinien des 9. und 10. Jahrhunderts 1.) Europa sortiert sich</vt:lpstr>
      <vt:lpstr>II.) Die Konfliktlinien des 9. und 10. Jahrhunderts 1.) Europa sortiert sich</vt:lpstr>
      <vt:lpstr>II.) Die Konfliktlinien des 9. und 10. Jahrhunderts 2.) Lateiner und Griechen</vt:lpstr>
      <vt:lpstr>II.) Die Konfliktlinien des 9. und 10. Jahrhunderts 3.) Lateiner und Muslime</vt:lpstr>
      <vt:lpstr>II.) Die Konfliktlinien des 9. und 10. Jahrhunderts 3.) Griechen und Muslime</vt:lpstr>
      <vt:lpstr>II.) Die Konfliktlinien des 9. und 10. Jahrhunderts 3.) Griechen und Muslime</vt:lpstr>
      <vt:lpstr>III.) Der Westen und Byzanz 1.) Die beiden Kaiser</vt:lpstr>
      <vt:lpstr>III.) Der Westen und Byzanz 2.) Die Kirche: Rom und Konstantinopel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369</cp:revision>
  <dcterms:created xsi:type="dcterms:W3CDTF">2017-04-18T11:03:37Z</dcterms:created>
  <dcterms:modified xsi:type="dcterms:W3CDTF">2021-03-14T16:34:17Z</dcterms:modified>
</cp:coreProperties>
</file>