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256" r:id="rId2"/>
    <p:sldId id="289" r:id="rId3"/>
    <p:sldId id="257" r:id="rId4"/>
    <p:sldId id="287" r:id="rId5"/>
    <p:sldId id="264" r:id="rId6"/>
    <p:sldId id="265" r:id="rId7"/>
    <p:sldId id="262" r:id="rId8"/>
    <p:sldId id="263" r:id="rId9"/>
    <p:sldId id="261" r:id="rId10"/>
    <p:sldId id="266" r:id="rId11"/>
    <p:sldId id="288" r:id="rId12"/>
    <p:sldId id="267" r:id="rId13"/>
    <p:sldId id="268" r:id="rId14"/>
    <p:sldId id="270" r:id="rId15"/>
    <p:sldId id="271" r:id="rId16"/>
    <p:sldId id="269" r:id="rId17"/>
    <p:sldId id="272" r:id="rId18"/>
    <p:sldId id="273" r:id="rId19"/>
    <p:sldId id="274" r:id="rId20"/>
    <p:sldId id="276" r:id="rId21"/>
    <p:sldId id="277" r:id="rId22"/>
    <p:sldId id="278" r:id="rId23"/>
    <p:sldId id="290" r:id="rId24"/>
    <p:sldId id="279" r:id="rId25"/>
    <p:sldId id="281" r:id="rId26"/>
    <p:sldId id="291" r:id="rId27"/>
    <p:sldId id="285" r:id="rId28"/>
    <p:sldId id="275" r:id="rId29"/>
    <p:sldId id="283" r:id="rId30"/>
    <p:sldId id="286" r:id="rId3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508" autoAdjust="0"/>
  </p:normalViewPr>
  <p:slideViewPr>
    <p:cSldViewPr>
      <p:cViewPr varScale="1">
        <p:scale>
          <a:sx n="110" d="100"/>
          <a:sy n="110" d="100"/>
        </p:scale>
        <p:origin x="-18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1DFB75-C60E-4967-BD75-158ED279952C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 phldr="1"/>
      <dgm:spPr/>
    </dgm:pt>
    <dgm:pt modelId="{E7132444-B45D-4ED3-BA8F-BFAFDCC47356}">
      <dgm:prSet phldrT="[Text]"/>
      <dgm:spPr/>
      <dgm:t>
        <a:bodyPr/>
        <a:lstStyle/>
        <a:p>
          <a:r>
            <a:rPr lang="de-DE" dirty="0" smtClean="0"/>
            <a:t>Fach-datenbanken</a:t>
          </a:r>
          <a:endParaRPr lang="de-DE" dirty="0"/>
        </a:p>
      </dgm:t>
    </dgm:pt>
    <dgm:pt modelId="{9188651A-D74D-446B-B149-367C3138D649}" type="parTrans" cxnId="{0197A1A4-897F-4BB9-B410-31DA8EE41498}">
      <dgm:prSet/>
      <dgm:spPr/>
      <dgm:t>
        <a:bodyPr/>
        <a:lstStyle/>
        <a:p>
          <a:endParaRPr lang="de-DE"/>
        </a:p>
      </dgm:t>
    </dgm:pt>
    <dgm:pt modelId="{6907F710-439A-44E9-9C1D-7B02059C8C8C}" type="sibTrans" cxnId="{0197A1A4-897F-4BB9-B410-31DA8EE41498}">
      <dgm:prSet/>
      <dgm:spPr/>
      <dgm:t>
        <a:bodyPr/>
        <a:lstStyle/>
        <a:p>
          <a:endParaRPr lang="de-DE"/>
        </a:p>
      </dgm:t>
    </dgm:pt>
    <dgm:pt modelId="{6321FB32-53B8-41C2-8F6C-9B9AA51D778A}">
      <dgm:prSet phldrT="[Text]"/>
      <dgm:spPr/>
      <dgm:t>
        <a:bodyPr/>
        <a:lstStyle/>
        <a:p>
          <a:r>
            <a:rPr lang="de-DE" b="1" dirty="0" smtClean="0"/>
            <a:t>Bibliotheks-kataloge</a:t>
          </a:r>
          <a:endParaRPr lang="de-DE" b="1" dirty="0"/>
        </a:p>
      </dgm:t>
    </dgm:pt>
    <dgm:pt modelId="{9A301B84-A3C3-4FE3-A29B-FF869C6A897D}" type="parTrans" cxnId="{0DFAE6F4-130E-4E5B-B43F-6AB1D9A5CC2A}">
      <dgm:prSet/>
      <dgm:spPr/>
      <dgm:t>
        <a:bodyPr/>
        <a:lstStyle/>
        <a:p>
          <a:endParaRPr lang="de-DE"/>
        </a:p>
      </dgm:t>
    </dgm:pt>
    <dgm:pt modelId="{B7CD3740-8394-4A45-AEAD-0F7A148197CE}" type="sibTrans" cxnId="{0DFAE6F4-130E-4E5B-B43F-6AB1D9A5CC2A}">
      <dgm:prSet/>
      <dgm:spPr/>
      <dgm:t>
        <a:bodyPr/>
        <a:lstStyle/>
        <a:p>
          <a:endParaRPr lang="de-DE"/>
        </a:p>
      </dgm:t>
    </dgm:pt>
    <dgm:pt modelId="{1E4F53A1-8F71-41D3-91C5-36F9550D40E6}">
      <dgm:prSet phldrT="[Text]"/>
      <dgm:spPr/>
      <dgm:t>
        <a:bodyPr/>
        <a:lstStyle/>
        <a:p>
          <a:r>
            <a:rPr lang="de-DE" dirty="0" smtClean="0"/>
            <a:t>Websuche</a:t>
          </a:r>
          <a:endParaRPr lang="de-DE" dirty="0"/>
        </a:p>
      </dgm:t>
    </dgm:pt>
    <dgm:pt modelId="{C0EF3F7D-26E7-4D61-A691-555C0DE62842}" type="parTrans" cxnId="{81F3A6D0-3D0D-4EC6-9B04-D71A5D4EEE37}">
      <dgm:prSet/>
      <dgm:spPr/>
      <dgm:t>
        <a:bodyPr/>
        <a:lstStyle/>
        <a:p>
          <a:endParaRPr lang="de-DE"/>
        </a:p>
      </dgm:t>
    </dgm:pt>
    <dgm:pt modelId="{411DA7D9-9D06-49DF-A829-D8D79818170E}" type="sibTrans" cxnId="{81F3A6D0-3D0D-4EC6-9B04-D71A5D4EEE37}">
      <dgm:prSet/>
      <dgm:spPr/>
      <dgm:t>
        <a:bodyPr/>
        <a:lstStyle/>
        <a:p>
          <a:endParaRPr lang="de-DE"/>
        </a:p>
      </dgm:t>
    </dgm:pt>
    <dgm:pt modelId="{5C856D4B-F773-4969-AF4E-BE1ADE091494}" type="pres">
      <dgm:prSet presAssocID="{FA1DFB75-C60E-4967-BD75-158ED279952C}" presName="compositeShape" presStyleCnt="0">
        <dgm:presLayoutVars>
          <dgm:chMax val="7"/>
          <dgm:dir/>
          <dgm:resizeHandles val="exact"/>
        </dgm:presLayoutVars>
      </dgm:prSet>
      <dgm:spPr/>
    </dgm:pt>
    <dgm:pt modelId="{A1231DCB-5B0C-41C8-A60C-E73E3427A81C}" type="pres">
      <dgm:prSet presAssocID="{E7132444-B45D-4ED3-BA8F-BFAFDCC47356}" presName="circ1" presStyleLbl="vennNode1" presStyleIdx="0" presStyleCnt="3"/>
      <dgm:spPr/>
      <dgm:t>
        <a:bodyPr/>
        <a:lstStyle/>
        <a:p>
          <a:endParaRPr lang="de-DE"/>
        </a:p>
      </dgm:t>
    </dgm:pt>
    <dgm:pt modelId="{0F8900BD-2495-4CF1-A28F-5CA30142AB01}" type="pres">
      <dgm:prSet presAssocID="{E7132444-B45D-4ED3-BA8F-BFAFDCC4735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3D1238F-A7E0-486F-94AA-032E01182135}" type="pres">
      <dgm:prSet presAssocID="{6321FB32-53B8-41C2-8F6C-9B9AA51D778A}" presName="circ2" presStyleLbl="vennNode1" presStyleIdx="1" presStyleCnt="3" custLinFactNeighborX="20224" custLinFactNeighborY="-9036"/>
      <dgm:spPr/>
      <dgm:t>
        <a:bodyPr/>
        <a:lstStyle/>
        <a:p>
          <a:endParaRPr lang="de-DE"/>
        </a:p>
      </dgm:t>
    </dgm:pt>
    <dgm:pt modelId="{610F86B9-9D1D-4D99-BA0B-A44B3B2FBBF9}" type="pres">
      <dgm:prSet presAssocID="{6321FB32-53B8-41C2-8F6C-9B9AA51D778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9CFD0F5-A5AE-44FC-A024-A38DCD0E6760}" type="pres">
      <dgm:prSet presAssocID="{1E4F53A1-8F71-41D3-91C5-36F9550D40E6}" presName="circ3" presStyleLbl="vennNode1" presStyleIdx="2" presStyleCnt="3" custLinFactNeighborX="-21165" custLinFactNeighborY="-9036"/>
      <dgm:spPr/>
      <dgm:t>
        <a:bodyPr/>
        <a:lstStyle/>
        <a:p>
          <a:endParaRPr lang="de-DE"/>
        </a:p>
      </dgm:t>
    </dgm:pt>
    <dgm:pt modelId="{B3DF3D2C-FC3C-4051-B242-A8CA327E91BB}" type="pres">
      <dgm:prSet presAssocID="{1E4F53A1-8F71-41D3-91C5-36F9550D40E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1F3A6D0-3D0D-4EC6-9B04-D71A5D4EEE37}" srcId="{FA1DFB75-C60E-4967-BD75-158ED279952C}" destId="{1E4F53A1-8F71-41D3-91C5-36F9550D40E6}" srcOrd="2" destOrd="0" parTransId="{C0EF3F7D-26E7-4D61-A691-555C0DE62842}" sibTransId="{411DA7D9-9D06-49DF-A829-D8D79818170E}"/>
    <dgm:cxn modelId="{2903DE69-8930-4A70-B679-4460D2E4A4D0}" type="presOf" srcId="{E7132444-B45D-4ED3-BA8F-BFAFDCC47356}" destId="{A1231DCB-5B0C-41C8-A60C-E73E3427A81C}" srcOrd="0" destOrd="0" presId="urn:microsoft.com/office/officeart/2005/8/layout/venn1"/>
    <dgm:cxn modelId="{C262106C-5626-4AC6-AB0D-506A46CFA930}" type="presOf" srcId="{6321FB32-53B8-41C2-8F6C-9B9AA51D778A}" destId="{610F86B9-9D1D-4D99-BA0B-A44B3B2FBBF9}" srcOrd="1" destOrd="0" presId="urn:microsoft.com/office/officeart/2005/8/layout/venn1"/>
    <dgm:cxn modelId="{0DFAE6F4-130E-4E5B-B43F-6AB1D9A5CC2A}" srcId="{FA1DFB75-C60E-4967-BD75-158ED279952C}" destId="{6321FB32-53B8-41C2-8F6C-9B9AA51D778A}" srcOrd="1" destOrd="0" parTransId="{9A301B84-A3C3-4FE3-A29B-FF869C6A897D}" sibTransId="{B7CD3740-8394-4A45-AEAD-0F7A148197CE}"/>
    <dgm:cxn modelId="{E8503630-9E69-4CE6-BDD8-F34F650F4D95}" type="presOf" srcId="{1E4F53A1-8F71-41D3-91C5-36F9550D40E6}" destId="{89CFD0F5-A5AE-44FC-A024-A38DCD0E6760}" srcOrd="0" destOrd="0" presId="urn:microsoft.com/office/officeart/2005/8/layout/venn1"/>
    <dgm:cxn modelId="{CE2831F0-5A8A-489B-8C14-1232F2A54890}" type="presOf" srcId="{1E4F53A1-8F71-41D3-91C5-36F9550D40E6}" destId="{B3DF3D2C-FC3C-4051-B242-A8CA327E91BB}" srcOrd="1" destOrd="0" presId="urn:microsoft.com/office/officeart/2005/8/layout/venn1"/>
    <dgm:cxn modelId="{6F159B2B-F44F-443D-B957-19EC0459DED4}" type="presOf" srcId="{FA1DFB75-C60E-4967-BD75-158ED279952C}" destId="{5C856D4B-F773-4969-AF4E-BE1ADE091494}" srcOrd="0" destOrd="0" presId="urn:microsoft.com/office/officeart/2005/8/layout/venn1"/>
    <dgm:cxn modelId="{77E15F73-06DE-4955-A9DF-E62A20FDFBF2}" type="presOf" srcId="{6321FB32-53B8-41C2-8F6C-9B9AA51D778A}" destId="{33D1238F-A7E0-486F-94AA-032E01182135}" srcOrd="0" destOrd="0" presId="urn:microsoft.com/office/officeart/2005/8/layout/venn1"/>
    <dgm:cxn modelId="{58FA23D9-785B-421C-BABB-48F79978D5F1}" type="presOf" srcId="{E7132444-B45D-4ED3-BA8F-BFAFDCC47356}" destId="{0F8900BD-2495-4CF1-A28F-5CA30142AB01}" srcOrd="1" destOrd="0" presId="urn:microsoft.com/office/officeart/2005/8/layout/venn1"/>
    <dgm:cxn modelId="{0197A1A4-897F-4BB9-B410-31DA8EE41498}" srcId="{FA1DFB75-C60E-4967-BD75-158ED279952C}" destId="{E7132444-B45D-4ED3-BA8F-BFAFDCC47356}" srcOrd="0" destOrd="0" parTransId="{9188651A-D74D-446B-B149-367C3138D649}" sibTransId="{6907F710-439A-44E9-9C1D-7B02059C8C8C}"/>
    <dgm:cxn modelId="{0C86D92E-0FCF-491C-B11A-E09DCF8D17FC}" type="presParOf" srcId="{5C856D4B-F773-4969-AF4E-BE1ADE091494}" destId="{A1231DCB-5B0C-41C8-A60C-E73E3427A81C}" srcOrd="0" destOrd="0" presId="urn:microsoft.com/office/officeart/2005/8/layout/venn1"/>
    <dgm:cxn modelId="{0ED7642B-8C48-43C0-B3B2-3D77E795CF28}" type="presParOf" srcId="{5C856D4B-F773-4969-AF4E-BE1ADE091494}" destId="{0F8900BD-2495-4CF1-A28F-5CA30142AB01}" srcOrd="1" destOrd="0" presId="urn:microsoft.com/office/officeart/2005/8/layout/venn1"/>
    <dgm:cxn modelId="{098024A4-20B6-4255-B339-5625E8B8ED7E}" type="presParOf" srcId="{5C856D4B-F773-4969-AF4E-BE1ADE091494}" destId="{33D1238F-A7E0-486F-94AA-032E01182135}" srcOrd="2" destOrd="0" presId="urn:microsoft.com/office/officeart/2005/8/layout/venn1"/>
    <dgm:cxn modelId="{9C7603FF-A8D7-43CD-ABF2-2AB9CA17E3F7}" type="presParOf" srcId="{5C856D4B-F773-4969-AF4E-BE1ADE091494}" destId="{610F86B9-9D1D-4D99-BA0B-A44B3B2FBBF9}" srcOrd="3" destOrd="0" presId="urn:microsoft.com/office/officeart/2005/8/layout/venn1"/>
    <dgm:cxn modelId="{78BB6770-FF65-48B1-BC40-A78DF6A5C10F}" type="presParOf" srcId="{5C856D4B-F773-4969-AF4E-BE1ADE091494}" destId="{89CFD0F5-A5AE-44FC-A024-A38DCD0E6760}" srcOrd="4" destOrd="0" presId="urn:microsoft.com/office/officeart/2005/8/layout/venn1"/>
    <dgm:cxn modelId="{7ADD78DA-3C9C-47F5-8A5E-CBC75C68B23B}" type="presParOf" srcId="{5C856D4B-F773-4969-AF4E-BE1ADE091494}" destId="{B3DF3D2C-FC3C-4051-B242-A8CA327E91B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BB343F-DBE2-442A-9A34-E3030FEFD920}" type="doc">
      <dgm:prSet loTypeId="urn:microsoft.com/office/officeart/2005/8/layout/venn2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de-DE"/>
        </a:p>
      </dgm:t>
    </dgm:pt>
    <dgm:pt modelId="{318E6986-391E-46B2-A827-66DAAD805815}">
      <dgm:prSet phldrT="[Text]" custT="1"/>
      <dgm:spPr/>
      <dgm:t>
        <a:bodyPr/>
        <a:lstStyle/>
        <a:p>
          <a:r>
            <a:rPr lang="de-DE" sz="2000" b="0" dirty="0" smtClean="0">
              <a:solidFill>
                <a:schemeClr val="tx1"/>
              </a:solidFill>
            </a:rPr>
            <a:t>Lokale Kataloge</a:t>
          </a:r>
          <a:endParaRPr lang="de-DE" sz="2000" b="0" dirty="0">
            <a:solidFill>
              <a:schemeClr val="tx1"/>
            </a:solidFill>
          </a:endParaRPr>
        </a:p>
      </dgm:t>
    </dgm:pt>
    <dgm:pt modelId="{A3820273-4C54-44C4-8CF4-E024F040F44D}" type="parTrans" cxnId="{00445B15-088A-4040-9454-C39EAC4D1926}">
      <dgm:prSet/>
      <dgm:spPr/>
      <dgm:t>
        <a:bodyPr/>
        <a:lstStyle/>
        <a:p>
          <a:endParaRPr lang="de-DE"/>
        </a:p>
      </dgm:t>
    </dgm:pt>
    <dgm:pt modelId="{C45647A4-E457-4B28-9E7B-A11798F692EC}" type="sibTrans" cxnId="{00445B15-088A-4040-9454-C39EAC4D1926}">
      <dgm:prSet/>
      <dgm:spPr/>
      <dgm:t>
        <a:bodyPr/>
        <a:lstStyle/>
        <a:p>
          <a:endParaRPr lang="de-DE"/>
        </a:p>
      </dgm:t>
    </dgm:pt>
    <dgm:pt modelId="{32642C16-D312-4096-BFF8-D006449CDA31}" type="pres">
      <dgm:prSet presAssocID="{52BB343F-DBE2-442A-9A34-E3030FEFD920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823EB65-271B-4D25-89F2-61A26340AF4E}" type="pres">
      <dgm:prSet presAssocID="{52BB343F-DBE2-442A-9A34-E3030FEFD920}" presName="comp1" presStyleCnt="0"/>
      <dgm:spPr/>
    </dgm:pt>
    <dgm:pt modelId="{E33E39FF-56EB-4D84-9B15-DFAF28C2E5F8}" type="pres">
      <dgm:prSet presAssocID="{52BB343F-DBE2-442A-9A34-E3030FEFD920}" presName="circle1" presStyleLbl="node1" presStyleIdx="0" presStyleCnt="1"/>
      <dgm:spPr/>
      <dgm:t>
        <a:bodyPr/>
        <a:lstStyle/>
        <a:p>
          <a:endParaRPr lang="de-DE"/>
        </a:p>
      </dgm:t>
    </dgm:pt>
    <dgm:pt modelId="{BDD7ED88-C28F-48BF-B3C4-5AC4BEB0B911}" type="pres">
      <dgm:prSet presAssocID="{52BB343F-DBE2-442A-9A34-E3030FEFD920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4DDA3D1-1E16-4C0D-968F-3A55D004DA08}" type="presOf" srcId="{318E6986-391E-46B2-A827-66DAAD805815}" destId="{BDD7ED88-C28F-48BF-B3C4-5AC4BEB0B911}" srcOrd="1" destOrd="0" presId="urn:microsoft.com/office/officeart/2005/8/layout/venn2"/>
    <dgm:cxn modelId="{00445B15-088A-4040-9454-C39EAC4D1926}" srcId="{52BB343F-DBE2-442A-9A34-E3030FEFD920}" destId="{318E6986-391E-46B2-A827-66DAAD805815}" srcOrd="0" destOrd="0" parTransId="{A3820273-4C54-44C4-8CF4-E024F040F44D}" sibTransId="{C45647A4-E457-4B28-9E7B-A11798F692EC}"/>
    <dgm:cxn modelId="{81982830-CFA9-4291-8856-94BFB0935B09}" type="presOf" srcId="{318E6986-391E-46B2-A827-66DAAD805815}" destId="{E33E39FF-56EB-4D84-9B15-DFAF28C2E5F8}" srcOrd="0" destOrd="0" presId="urn:microsoft.com/office/officeart/2005/8/layout/venn2"/>
    <dgm:cxn modelId="{50F40204-9368-4AB0-9E04-3169F6906BCE}" type="presOf" srcId="{52BB343F-DBE2-442A-9A34-E3030FEFD920}" destId="{32642C16-D312-4096-BFF8-D006449CDA31}" srcOrd="0" destOrd="0" presId="urn:microsoft.com/office/officeart/2005/8/layout/venn2"/>
    <dgm:cxn modelId="{1B7EEBCC-7B91-44EF-ADE4-7BB1FF3BE37F}" type="presParOf" srcId="{32642C16-D312-4096-BFF8-D006449CDA31}" destId="{6823EB65-271B-4D25-89F2-61A26340AF4E}" srcOrd="0" destOrd="0" presId="urn:microsoft.com/office/officeart/2005/8/layout/venn2"/>
    <dgm:cxn modelId="{9DF20DC5-FFF4-4D2E-8AF9-087FAE52D67B}" type="presParOf" srcId="{6823EB65-271B-4D25-89F2-61A26340AF4E}" destId="{E33E39FF-56EB-4D84-9B15-DFAF28C2E5F8}" srcOrd="0" destOrd="0" presId="urn:microsoft.com/office/officeart/2005/8/layout/venn2"/>
    <dgm:cxn modelId="{8C8F3E6B-A056-433E-A261-5D2715DB3EEB}" type="presParOf" srcId="{6823EB65-271B-4D25-89F2-61A26340AF4E}" destId="{BDD7ED88-C28F-48BF-B3C4-5AC4BEB0B91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BB343F-DBE2-442A-9A34-E3030FEFD920}" type="doc">
      <dgm:prSet loTypeId="urn:microsoft.com/office/officeart/2005/8/layout/venn2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de-DE"/>
        </a:p>
      </dgm:t>
    </dgm:pt>
    <dgm:pt modelId="{EEDB2284-D28C-4D63-B588-553874615EF7}">
      <dgm:prSet phldrT="[Text]" custT="1"/>
      <dgm:spPr/>
      <dgm:t>
        <a:bodyPr/>
        <a:lstStyle/>
        <a:p>
          <a:r>
            <a:rPr lang="de-DE" sz="2000" b="0" dirty="0" smtClean="0">
              <a:solidFill>
                <a:schemeClr val="tx1"/>
              </a:solidFill>
            </a:rPr>
            <a:t>Regionale Kataloge</a:t>
          </a:r>
          <a:endParaRPr lang="de-DE" sz="2000" b="0" dirty="0">
            <a:solidFill>
              <a:schemeClr val="tx1"/>
            </a:solidFill>
          </a:endParaRPr>
        </a:p>
      </dgm:t>
    </dgm:pt>
    <dgm:pt modelId="{0878F081-22E0-48FC-91EF-EE16F4D527C1}" type="parTrans" cxnId="{4FE636D5-7697-4A2A-85B5-AC8A05B22C7C}">
      <dgm:prSet/>
      <dgm:spPr/>
      <dgm:t>
        <a:bodyPr/>
        <a:lstStyle/>
        <a:p>
          <a:endParaRPr lang="de-DE"/>
        </a:p>
      </dgm:t>
    </dgm:pt>
    <dgm:pt modelId="{C3C02860-1267-4A46-8595-84EF752DB143}" type="sibTrans" cxnId="{4FE636D5-7697-4A2A-85B5-AC8A05B22C7C}">
      <dgm:prSet/>
      <dgm:spPr/>
      <dgm:t>
        <a:bodyPr/>
        <a:lstStyle/>
        <a:p>
          <a:endParaRPr lang="de-DE"/>
        </a:p>
      </dgm:t>
    </dgm:pt>
    <dgm:pt modelId="{318E6986-391E-46B2-A827-66DAAD805815}">
      <dgm:prSet phldrT="[Text]" custT="1"/>
      <dgm:spPr/>
      <dgm:t>
        <a:bodyPr/>
        <a:lstStyle/>
        <a:p>
          <a:r>
            <a:rPr lang="de-DE" sz="2000" b="0" dirty="0" smtClean="0">
              <a:solidFill>
                <a:schemeClr val="tx1"/>
              </a:solidFill>
            </a:rPr>
            <a:t>Lokale Kataloge</a:t>
          </a:r>
          <a:endParaRPr lang="de-DE" sz="2000" b="0" dirty="0">
            <a:solidFill>
              <a:schemeClr val="tx1"/>
            </a:solidFill>
          </a:endParaRPr>
        </a:p>
      </dgm:t>
    </dgm:pt>
    <dgm:pt modelId="{A3820273-4C54-44C4-8CF4-E024F040F44D}" type="parTrans" cxnId="{00445B15-088A-4040-9454-C39EAC4D1926}">
      <dgm:prSet/>
      <dgm:spPr/>
      <dgm:t>
        <a:bodyPr/>
        <a:lstStyle/>
        <a:p>
          <a:endParaRPr lang="de-DE"/>
        </a:p>
      </dgm:t>
    </dgm:pt>
    <dgm:pt modelId="{C45647A4-E457-4B28-9E7B-A11798F692EC}" type="sibTrans" cxnId="{00445B15-088A-4040-9454-C39EAC4D1926}">
      <dgm:prSet/>
      <dgm:spPr/>
      <dgm:t>
        <a:bodyPr/>
        <a:lstStyle/>
        <a:p>
          <a:endParaRPr lang="de-DE"/>
        </a:p>
      </dgm:t>
    </dgm:pt>
    <dgm:pt modelId="{32642C16-D312-4096-BFF8-D006449CDA31}" type="pres">
      <dgm:prSet presAssocID="{52BB343F-DBE2-442A-9A34-E3030FEFD920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823EB65-271B-4D25-89F2-61A26340AF4E}" type="pres">
      <dgm:prSet presAssocID="{52BB343F-DBE2-442A-9A34-E3030FEFD920}" presName="comp1" presStyleCnt="0"/>
      <dgm:spPr/>
    </dgm:pt>
    <dgm:pt modelId="{E33E39FF-56EB-4D84-9B15-DFAF28C2E5F8}" type="pres">
      <dgm:prSet presAssocID="{52BB343F-DBE2-442A-9A34-E3030FEFD920}" presName="circle1" presStyleLbl="node1" presStyleIdx="0" presStyleCnt="2"/>
      <dgm:spPr/>
      <dgm:t>
        <a:bodyPr/>
        <a:lstStyle/>
        <a:p>
          <a:endParaRPr lang="de-DE"/>
        </a:p>
      </dgm:t>
    </dgm:pt>
    <dgm:pt modelId="{BDD7ED88-C28F-48BF-B3C4-5AC4BEB0B911}" type="pres">
      <dgm:prSet presAssocID="{52BB343F-DBE2-442A-9A34-E3030FEFD920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C258ED5-324C-4F50-A456-01CECBC6888F}" type="pres">
      <dgm:prSet presAssocID="{52BB343F-DBE2-442A-9A34-E3030FEFD920}" presName="comp2" presStyleCnt="0"/>
      <dgm:spPr/>
    </dgm:pt>
    <dgm:pt modelId="{F0007D96-94E5-444B-9FF6-68CA63DB5A88}" type="pres">
      <dgm:prSet presAssocID="{52BB343F-DBE2-442A-9A34-E3030FEFD920}" presName="circle2" presStyleLbl="node1" presStyleIdx="1" presStyleCnt="2"/>
      <dgm:spPr/>
      <dgm:t>
        <a:bodyPr/>
        <a:lstStyle/>
        <a:p>
          <a:endParaRPr lang="de-DE"/>
        </a:p>
      </dgm:t>
    </dgm:pt>
    <dgm:pt modelId="{10B5C91C-284A-4C08-9BBC-C2E7E7D2AFA8}" type="pres">
      <dgm:prSet presAssocID="{52BB343F-DBE2-442A-9A34-E3030FEFD920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3140C9D-20C8-469A-A94B-13C28BB96C6E}" type="presOf" srcId="{318E6986-391E-46B2-A827-66DAAD805815}" destId="{10B5C91C-284A-4C08-9BBC-C2E7E7D2AFA8}" srcOrd="1" destOrd="0" presId="urn:microsoft.com/office/officeart/2005/8/layout/venn2"/>
    <dgm:cxn modelId="{78F9F7A2-5FE1-44A3-830A-8F403C1EEF8A}" type="presOf" srcId="{EEDB2284-D28C-4D63-B588-553874615EF7}" destId="{E33E39FF-56EB-4D84-9B15-DFAF28C2E5F8}" srcOrd="0" destOrd="0" presId="urn:microsoft.com/office/officeart/2005/8/layout/venn2"/>
    <dgm:cxn modelId="{00445B15-088A-4040-9454-C39EAC4D1926}" srcId="{52BB343F-DBE2-442A-9A34-E3030FEFD920}" destId="{318E6986-391E-46B2-A827-66DAAD805815}" srcOrd="1" destOrd="0" parTransId="{A3820273-4C54-44C4-8CF4-E024F040F44D}" sibTransId="{C45647A4-E457-4B28-9E7B-A11798F692EC}"/>
    <dgm:cxn modelId="{4FE636D5-7697-4A2A-85B5-AC8A05B22C7C}" srcId="{52BB343F-DBE2-442A-9A34-E3030FEFD920}" destId="{EEDB2284-D28C-4D63-B588-553874615EF7}" srcOrd="0" destOrd="0" parTransId="{0878F081-22E0-48FC-91EF-EE16F4D527C1}" sibTransId="{C3C02860-1267-4A46-8595-84EF752DB143}"/>
    <dgm:cxn modelId="{1F93BE2D-1870-4C51-999E-5A510A5E1B52}" type="presOf" srcId="{EEDB2284-D28C-4D63-B588-553874615EF7}" destId="{BDD7ED88-C28F-48BF-B3C4-5AC4BEB0B911}" srcOrd="1" destOrd="0" presId="urn:microsoft.com/office/officeart/2005/8/layout/venn2"/>
    <dgm:cxn modelId="{29F39105-05CD-4BFA-B8F3-BF22C7256230}" type="presOf" srcId="{52BB343F-DBE2-442A-9A34-E3030FEFD920}" destId="{32642C16-D312-4096-BFF8-D006449CDA31}" srcOrd="0" destOrd="0" presId="urn:microsoft.com/office/officeart/2005/8/layout/venn2"/>
    <dgm:cxn modelId="{06F9FA08-4C47-4AF3-8BBD-D99387EFD3EE}" type="presOf" srcId="{318E6986-391E-46B2-A827-66DAAD805815}" destId="{F0007D96-94E5-444B-9FF6-68CA63DB5A88}" srcOrd="0" destOrd="0" presId="urn:microsoft.com/office/officeart/2005/8/layout/venn2"/>
    <dgm:cxn modelId="{76D87BA6-945D-4FB3-8C90-7B4570D45F6D}" type="presParOf" srcId="{32642C16-D312-4096-BFF8-D006449CDA31}" destId="{6823EB65-271B-4D25-89F2-61A26340AF4E}" srcOrd="0" destOrd="0" presId="urn:microsoft.com/office/officeart/2005/8/layout/venn2"/>
    <dgm:cxn modelId="{B0C482D1-1163-4F85-973E-F755BC4B4308}" type="presParOf" srcId="{6823EB65-271B-4D25-89F2-61A26340AF4E}" destId="{E33E39FF-56EB-4D84-9B15-DFAF28C2E5F8}" srcOrd="0" destOrd="0" presId="urn:microsoft.com/office/officeart/2005/8/layout/venn2"/>
    <dgm:cxn modelId="{21C9A1F1-1103-4924-82C8-75BC237EB2A1}" type="presParOf" srcId="{6823EB65-271B-4D25-89F2-61A26340AF4E}" destId="{BDD7ED88-C28F-48BF-B3C4-5AC4BEB0B911}" srcOrd="1" destOrd="0" presId="urn:microsoft.com/office/officeart/2005/8/layout/venn2"/>
    <dgm:cxn modelId="{13A7BD92-767E-47AB-8022-3FF25DCAD175}" type="presParOf" srcId="{32642C16-D312-4096-BFF8-D006449CDA31}" destId="{7C258ED5-324C-4F50-A456-01CECBC6888F}" srcOrd="1" destOrd="0" presId="urn:microsoft.com/office/officeart/2005/8/layout/venn2"/>
    <dgm:cxn modelId="{9A187819-E442-45E4-BEAE-61AA9CBC2EBC}" type="presParOf" srcId="{7C258ED5-324C-4F50-A456-01CECBC6888F}" destId="{F0007D96-94E5-444B-9FF6-68CA63DB5A88}" srcOrd="0" destOrd="0" presId="urn:microsoft.com/office/officeart/2005/8/layout/venn2"/>
    <dgm:cxn modelId="{5AF27BAC-81B2-4AD2-8611-194C83F7E348}" type="presParOf" srcId="{7C258ED5-324C-4F50-A456-01CECBC6888F}" destId="{10B5C91C-284A-4C08-9BBC-C2E7E7D2AFA8}" srcOrd="1" destOrd="0" presId="urn:microsoft.com/office/officeart/2005/8/layout/venn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BB343F-DBE2-442A-9A34-E3030FEFD920}" type="doc">
      <dgm:prSet loTypeId="urn:microsoft.com/office/officeart/2005/8/layout/venn2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de-DE"/>
        </a:p>
      </dgm:t>
    </dgm:pt>
    <dgm:pt modelId="{4128F30D-B0F1-4BF2-96FA-F4CCEDA9930F}">
      <dgm:prSet phldrT="[Text]" custT="1"/>
      <dgm:spPr/>
      <dgm:t>
        <a:bodyPr/>
        <a:lstStyle/>
        <a:p>
          <a:r>
            <a:rPr lang="de-DE" sz="2000" b="0" dirty="0" smtClean="0">
              <a:solidFill>
                <a:schemeClr val="tx1"/>
              </a:solidFill>
            </a:rPr>
            <a:t>Meta-Kataloge</a:t>
          </a:r>
          <a:endParaRPr lang="de-DE" sz="2000" b="0" dirty="0">
            <a:solidFill>
              <a:schemeClr val="tx1"/>
            </a:solidFill>
          </a:endParaRPr>
        </a:p>
      </dgm:t>
    </dgm:pt>
    <dgm:pt modelId="{6B56FC67-575F-41E5-BA7D-FC5AB11B4A13}" type="parTrans" cxnId="{803E5A28-E491-4AD0-BC26-5570980A3A02}">
      <dgm:prSet/>
      <dgm:spPr/>
      <dgm:t>
        <a:bodyPr/>
        <a:lstStyle/>
        <a:p>
          <a:endParaRPr lang="de-DE"/>
        </a:p>
      </dgm:t>
    </dgm:pt>
    <dgm:pt modelId="{D1440537-1483-4FB0-A731-8A471BEFEC92}" type="sibTrans" cxnId="{803E5A28-E491-4AD0-BC26-5570980A3A02}">
      <dgm:prSet/>
      <dgm:spPr/>
      <dgm:t>
        <a:bodyPr/>
        <a:lstStyle/>
        <a:p>
          <a:endParaRPr lang="de-DE"/>
        </a:p>
      </dgm:t>
    </dgm:pt>
    <dgm:pt modelId="{EEDB2284-D28C-4D63-B588-553874615EF7}">
      <dgm:prSet phldrT="[Text]" custT="1"/>
      <dgm:spPr/>
      <dgm:t>
        <a:bodyPr/>
        <a:lstStyle/>
        <a:p>
          <a:r>
            <a:rPr lang="de-DE" sz="2000" b="0" dirty="0" smtClean="0">
              <a:solidFill>
                <a:schemeClr val="tx1"/>
              </a:solidFill>
            </a:rPr>
            <a:t>Regionale Kataloge</a:t>
          </a:r>
          <a:endParaRPr lang="de-DE" sz="2000" b="0" dirty="0">
            <a:solidFill>
              <a:schemeClr val="tx1"/>
            </a:solidFill>
          </a:endParaRPr>
        </a:p>
      </dgm:t>
    </dgm:pt>
    <dgm:pt modelId="{0878F081-22E0-48FC-91EF-EE16F4D527C1}" type="parTrans" cxnId="{4FE636D5-7697-4A2A-85B5-AC8A05B22C7C}">
      <dgm:prSet/>
      <dgm:spPr/>
      <dgm:t>
        <a:bodyPr/>
        <a:lstStyle/>
        <a:p>
          <a:endParaRPr lang="de-DE"/>
        </a:p>
      </dgm:t>
    </dgm:pt>
    <dgm:pt modelId="{C3C02860-1267-4A46-8595-84EF752DB143}" type="sibTrans" cxnId="{4FE636D5-7697-4A2A-85B5-AC8A05B22C7C}">
      <dgm:prSet/>
      <dgm:spPr/>
      <dgm:t>
        <a:bodyPr/>
        <a:lstStyle/>
        <a:p>
          <a:endParaRPr lang="de-DE"/>
        </a:p>
      </dgm:t>
    </dgm:pt>
    <dgm:pt modelId="{318E6986-391E-46B2-A827-66DAAD805815}">
      <dgm:prSet phldrT="[Text]" custT="1"/>
      <dgm:spPr/>
      <dgm:t>
        <a:bodyPr/>
        <a:lstStyle/>
        <a:p>
          <a:r>
            <a:rPr lang="de-DE" sz="2000" b="0" dirty="0" smtClean="0">
              <a:solidFill>
                <a:schemeClr val="tx1"/>
              </a:solidFill>
            </a:rPr>
            <a:t>Lokale Kataloge</a:t>
          </a:r>
          <a:endParaRPr lang="de-DE" sz="2000" b="0" dirty="0">
            <a:solidFill>
              <a:schemeClr val="tx1"/>
            </a:solidFill>
          </a:endParaRPr>
        </a:p>
      </dgm:t>
    </dgm:pt>
    <dgm:pt modelId="{A3820273-4C54-44C4-8CF4-E024F040F44D}" type="parTrans" cxnId="{00445B15-088A-4040-9454-C39EAC4D1926}">
      <dgm:prSet/>
      <dgm:spPr/>
      <dgm:t>
        <a:bodyPr/>
        <a:lstStyle/>
        <a:p>
          <a:endParaRPr lang="de-DE"/>
        </a:p>
      </dgm:t>
    </dgm:pt>
    <dgm:pt modelId="{C45647A4-E457-4B28-9E7B-A11798F692EC}" type="sibTrans" cxnId="{00445B15-088A-4040-9454-C39EAC4D1926}">
      <dgm:prSet/>
      <dgm:spPr/>
      <dgm:t>
        <a:bodyPr/>
        <a:lstStyle/>
        <a:p>
          <a:endParaRPr lang="de-DE"/>
        </a:p>
      </dgm:t>
    </dgm:pt>
    <dgm:pt modelId="{32642C16-D312-4096-BFF8-D006449CDA31}" type="pres">
      <dgm:prSet presAssocID="{52BB343F-DBE2-442A-9A34-E3030FEFD920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823EB65-271B-4D25-89F2-61A26340AF4E}" type="pres">
      <dgm:prSet presAssocID="{52BB343F-DBE2-442A-9A34-E3030FEFD920}" presName="comp1" presStyleCnt="0"/>
      <dgm:spPr/>
    </dgm:pt>
    <dgm:pt modelId="{E33E39FF-56EB-4D84-9B15-DFAF28C2E5F8}" type="pres">
      <dgm:prSet presAssocID="{52BB343F-DBE2-442A-9A34-E3030FEFD920}" presName="circle1" presStyleLbl="node1" presStyleIdx="0" presStyleCnt="3"/>
      <dgm:spPr/>
      <dgm:t>
        <a:bodyPr/>
        <a:lstStyle/>
        <a:p>
          <a:endParaRPr lang="de-DE"/>
        </a:p>
      </dgm:t>
    </dgm:pt>
    <dgm:pt modelId="{BDD7ED88-C28F-48BF-B3C4-5AC4BEB0B911}" type="pres">
      <dgm:prSet presAssocID="{52BB343F-DBE2-442A-9A34-E3030FEFD920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C258ED5-324C-4F50-A456-01CECBC6888F}" type="pres">
      <dgm:prSet presAssocID="{52BB343F-DBE2-442A-9A34-E3030FEFD920}" presName="comp2" presStyleCnt="0"/>
      <dgm:spPr/>
    </dgm:pt>
    <dgm:pt modelId="{F0007D96-94E5-444B-9FF6-68CA63DB5A88}" type="pres">
      <dgm:prSet presAssocID="{52BB343F-DBE2-442A-9A34-E3030FEFD920}" presName="circle2" presStyleLbl="node1" presStyleIdx="1" presStyleCnt="3"/>
      <dgm:spPr/>
      <dgm:t>
        <a:bodyPr/>
        <a:lstStyle/>
        <a:p>
          <a:endParaRPr lang="de-DE"/>
        </a:p>
      </dgm:t>
    </dgm:pt>
    <dgm:pt modelId="{10B5C91C-284A-4C08-9BBC-C2E7E7D2AFA8}" type="pres">
      <dgm:prSet presAssocID="{52BB343F-DBE2-442A-9A34-E3030FEFD920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40CA82-593E-4B92-90AA-EA162D14CF2C}" type="pres">
      <dgm:prSet presAssocID="{52BB343F-DBE2-442A-9A34-E3030FEFD920}" presName="comp3" presStyleCnt="0"/>
      <dgm:spPr/>
    </dgm:pt>
    <dgm:pt modelId="{64004E3E-0BE0-489D-99E3-0FB9EF35575F}" type="pres">
      <dgm:prSet presAssocID="{52BB343F-DBE2-442A-9A34-E3030FEFD920}" presName="circle3" presStyleLbl="node1" presStyleIdx="2" presStyleCnt="3"/>
      <dgm:spPr/>
      <dgm:t>
        <a:bodyPr/>
        <a:lstStyle/>
        <a:p>
          <a:endParaRPr lang="de-DE"/>
        </a:p>
      </dgm:t>
    </dgm:pt>
    <dgm:pt modelId="{40C2DB66-57C3-40AB-B5C0-2A37D4E66CF4}" type="pres">
      <dgm:prSet presAssocID="{52BB343F-DBE2-442A-9A34-E3030FEFD920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81C6C80-EEE4-4920-BBC6-AB05A310BFB3}" type="presOf" srcId="{EEDB2284-D28C-4D63-B588-553874615EF7}" destId="{10B5C91C-284A-4C08-9BBC-C2E7E7D2AFA8}" srcOrd="1" destOrd="0" presId="urn:microsoft.com/office/officeart/2005/8/layout/venn2"/>
    <dgm:cxn modelId="{4FE636D5-7697-4A2A-85B5-AC8A05B22C7C}" srcId="{52BB343F-DBE2-442A-9A34-E3030FEFD920}" destId="{EEDB2284-D28C-4D63-B588-553874615EF7}" srcOrd="1" destOrd="0" parTransId="{0878F081-22E0-48FC-91EF-EE16F4D527C1}" sibTransId="{C3C02860-1267-4A46-8595-84EF752DB143}"/>
    <dgm:cxn modelId="{3BC57713-1872-4B85-BB25-830869432141}" type="presOf" srcId="{52BB343F-DBE2-442A-9A34-E3030FEFD920}" destId="{32642C16-D312-4096-BFF8-D006449CDA31}" srcOrd="0" destOrd="0" presId="urn:microsoft.com/office/officeart/2005/8/layout/venn2"/>
    <dgm:cxn modelId="{00445B15-088A-4040-9454-C39EAC4D1926}" srcId="{52BB343F-DBE2-442A-9A34-E3030FEFD920}" destId="{318E6986-391E-46B2-A827-66DAAD805815}" srcOrd="2" destOrd="0" parTransId="{A3820273-4C54-44C4-8CF4-E024F040F44D}" sibTransId="{C45647A4-E457-4B28-9E7B-A11798F692EC}"/>
    <dgm:cxn modelId="{E2E5B016-04D3-4B9C-A0BF-9321CD24150F}" type="presOf" srcId="{318E6986-391E-46B2-A827-66DAAD805815}" destId="{40C2DB66-57C3-40AB-B5C0-2A37D4E66CF4}" srcOrd="1" destOrd="0" presId="urn:microsoft.com/office/officeart/2005/8/layout/venn2"/>
    <dgm:cxn modelId="{100906DA-9CFC-4F91-AAA1-E72A72DA2216}" type="presOf" srcId="{EEDB2284-D28C-4D63-B588-553874615EF7}" destId="{F0007D96-94E5-444B-9FF6-68CA63DB5A88}" srcOrd="0" destOrd="0" presId="urn:microsoft.com/office/officeart/2005/8/layout/venn2"/>
    <dgm:cxn modelId="{803E5A28-E491-4AD0-BC26-5570980A3A02}" srcId="{52BB343F-DBE2-442A-9A34-E3030FEFD920}" destId="{4128F30D-B0F1-4BF2-96FA-F4CCEDA9930F}" srcOrd="0" destOrd="0" parTransId="{6B56FC67-575F-41E5-BA7D-FC5AB11B4A13}" sibTransId="{D1440537-1483-4FB0-A731-8A471BEFEC92}"/>
    <dgm:cxn modelId="{90CA3A6B-590F-4ACE-8F5B-6CE804FD8CB3}" type="presOf" srcId="{318E6986-391E-46B2-A827-66DAAD805815}" destId="{64004E3E-0BE0-489D-99E3-0FB9EF35575F}" srcOrd="0" destOrd="0" presId="urn:microsoft.com/office/officeart/2005/8/layout/venn2"/>
    <dgm:cxn modelId="{B4A21DC5-B305-44F3-85C0-3B26EBDAF8D2}" type="presOf" srcId="{4128F30D-B0F1-4BF2-96FA-F4CCEDA9930F}" destId="{BDD7ED88-C28F-48BF-B3C4-5AC4BEB0B911}" srcOrd="1" destOrd="0" presId="urn:microsoft.com/office/officeart/2005/8/layout/venn2"/>
    <dgm:cxn modelId="{88EDD1A9-9304-408C-B39F-D0AA7FB3C53E}" type="presOf" srcId="{4128F30D-B0F1-4BF2-96FA-F4CCEDA9930F}" destId="{E33E39FF-56EB-4D84-9B15-DFAF28C2E5F8}" srcOrd="0" destOrd="0" presId="urn:microsoft.com/office/officeart/2005/8/layout/venn2"/>
    <dgm:cxn modelId="{675398D2-566E-4264-B403-FA29E9FFDB0A}" type="presParOf" srcId="{32642C16-D312-4096-BFF8-D006449CDA31}" destId="{6823EB65-271B-4D25-89F2-61A26340AF4E}" srcOrd="0" destOrd="0" presId="urn:microsoft.com/office/officeart/2005/8/layout/venn2"/>
    <dgm:cxn modelId="{FA08C84D-E853-4EB8-A5B5-2E02F338ED82}" type="presParOf" srcId="{6823EB65-271B-4D25-89F2-61A26340AF4E}" destId="{E33E39FF-56EB-4D84-9B15-DFAF28C2E5F8}" srcOrd="0" destOrd="0" presId="urn:microsoft.com/office/officeart/2005/8/layout/venn2"/>
    <dgm:cxn modelId="{2E1B3314-31DD-49C6-9687-114D4D9E7085}" type="presParOf" srcId="{6823EB65-271B-4D25-89F2-61A26340AF4E}" destId="{BDD7ED88-C28F-48BF-B3C4-5AC4BEB0B911}" srcOrd="1" destOrd="0" presId="urn:microsoft.com/office/officeart/2005/8/layout/venn2"/>
    <dgm:cxn modelId="{062BE201-4CFF-411B-95A7-F1192CB74F32}" type="presParOf" srcId="{32642C16-D312-4096-BFF8-D006449CDA31}" destId="{7C258ED5-324C-4F50-A456-01CECBC6888F}" srcOrd="1" destOrd="0" presId="urn:microsoft.com/office/officeart/2005/8/layout/venn2"/>
    <dgm:cxn modelId="{01EBEF12-21C2-46E7-A041-B53C98207FCF}" type="presParOf" srcId="{7C258ED5-324C-4F50-A456-01CECBC6888F}" destId="{F0007D96-94E5-444B-9FF6-68CA63DB5A88}" srcOrd="0" destOrd="0" presId="urn:microsoft.com/office/officeart/2005/8/layout/venn2"/>
    <dgm:cxn modelId="{2B329B74-11F1-43E1-B72E-91AFFF3A28FC}" type="presParOf" srcId="{7C258ED5-324C-4F50-A456-01CECBC6888F}" destId="{10B5C91C-284A-4C08-9BBC-C2E7E7D2AFA8}" srcOrd="1" destOrd="0" presId="urn:microsoft.com/office/officeart/2005/8/layout/venn2"/>
    <dgm:cxn modelId="{9795347D-65DB-4FD1-AE5F-2A896CFB830A}" type="presParOf" srcId="{32642C16-D312-4096-BFF8-D006449CDA31}" destId="{B740CA82-593E-4B92-90AA-EA162D14CF2C}" srcOrd="2" destOrd="0" presId="urn:microsoft.com/office/officeart/2005/8/layout/venn2"/>
    <dgm:cxn modelId="{D79E199E-6274-473C-BFB8-0FA2C9D784DE}" type="presParOf" srcId="{B740CA82-593E-4B92-90AA-EA162D14CF2C}" destId="{64004E3E-0BE0-489D-99E3-0FB9EF35575F}" srcOrd="0" destOrd="0" presId="urn:microsoft.com/office/officeart/2005/8/layout/venn2"/>
    <dgm:cxn modelId="{F6BC3E4E-7D59-4219-870B-F0B01D2FA9B4}" type="presParOf" srcId="{B740CA82-593E-4B92-90AA-EA162D14CF2C}" destId="{40C2DB66-57C3-40AB-B5C0-2A37D4E66CF4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31DCB-5B0C-41C8-A60C-E73E3427A81C}">
      <dsp:nvSpPr>
        <dsp:cNvPr id="0" name=""/>
        <dsp:cNvSpPr/>
      </dsp:nvSpPr>
      <dsp:spPr>
        <a:xfrm>
          <a:off x="2624613" y="62091"/>
          <a:ext cx="2980372" cy="298037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/>
            <a:t>Fach-datenbanken</a:t>
          </a:r>
          <a:endParaRPr lang="de-DE" sz="2800" kern="1200" dirty="0"/>
        </a:p>
      </dsp:txBody>
      <dsp:txXfrm>
        <a:off x="3021996" y="583656"/>
        <a:ext cx="2185606" cy="1341167"/>
      </dsp:txXfrm>
    </dsp:sp>
    <dsp:sp modelId="{33D1238F-A7E0-486F-94AA-032E01182135}">
      <dsp:nvSpPr>
        <dsp:cNvPr id="0" name=""/>
        <dsp:cNvSpPr/>
      </dsp:nvSpPr>
      <dsp:spPr>
        <a:xfrm>
          <a:off x="4302782" y="1655517"/>
          <a:ext cx="2980372" cy="2980372"/>
        </a:xfrm>
        <a:prstGeom prst="ellipse">
          <a:avLst/>
        </a:prstGeom>
        <a:solidFill>
          <a:schemeClr val="accent3">
            <a:alpha val="50000"/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b="1" kern="1200" dirty="0" smtClean="0"/>
            <a:t>Bibliotheks-kataloge</a:t>
          </a:r>
          <a:endParaRPr lang="de-DE" sz="2800" b="1" kern="1200" dirty="0"/>
        </a:p>
      </dsp:txBody>
      <dsp:txXfrm>
        <a:off x="5214279" y="2425446"/>
        <a:ext cx="1788223" cy="1639204"/>
      </dsp:txXfrm>
    </dsp:sp>
    <dsp:sp modelId="{89CFD0F5-A5AE-44FC-A024-A38DCD0E6760}">
      <dsp:nvSpPr>
        <dsp:cNvPr id="0" name=""/>
        <dsp:cNvSpPr/>
      </dsp:nvSpPr>
      <dsp:spPr>
        <a:xfrm>
          <a:off x="918400" y="1655517"/>
          <a:ext cx="2980372" cy="2980372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/>
            <a:t>Websuche</a:t>
          </a:r>
          <a:endParaRPr lang="de-DE" sz="2800" kern="1200" dirty="0"/>
        </a:p>
      </dsp:txBody>
      <dsp:txXfrm>
        <a:off x="1199052" y="2425446"/>
        <a:ext cx="1788223" cy="16392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3E39FF-56EB-4D84-9B15-DFAF28C2E5F8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0" kern="1200" dirty="0" smtClean="0">
              <a:solidFill>
                <a:schemeClr val="tx1"/>
              </a:solidFill>
            </a:rPr>
            <a:t>Lokale Kataloge</a:t>
          </a:r>
          <a:endParaRPr lang="de-DE" sz="2000" b="0" kern="1200" dirty="0">
            <a:solidFill>
              <a:schemeClr val="tx1"/>
            </a:solidFill>
          </a:endParaRPr>
        </a:p>
      </dsp:txBody>
      <dsp:txXfrm>
        <a:off x="2514630" y="1131490"/>
        <a:ext cx="3200339" cy="22629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3E39FF-56EB-4D84-9B15-DFAF28C2E5F8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0" kern="1200" dirty="0" smtClean="0">
              <a:solidFill>
                <a:schemeClr val="tx1"/>
              </a:solidFill>
            </a:rPr>
            <a:t>Regionale Kataloge</a:t>
          </a:r>
          <a:endParaRPr lang="de-DE" sz="2000" b="0" kern="1200" dirty="0">
            <a:solidFill>
              <a:schemeClr val="tx1"/>
            </a:solidFill>
          </a:endParaRPr>
        </a:p>
      </dsp:txBody>
      <dsp:txXfrm>
        <a:off x="2926734" y="339447"/>
        <a:ext cx="2376130" cy="769413"/>
      </dsp:txXfrm>
    </dsp:sp>
    <dsp:sp modelId="{F0007D96-94E5-444B-9FF6-68CA63DB5A88}">
      <dsp:nvSpPr>
        <dsp:cNvPr id="0" name=""/>
        <dsp:cNvSpPr/>
      </dsp:nvSpPr>
      <dsp:spPr>
        <a:xfrm>
          <a:off x="2417563" y="1131490"/>
          <a:ext cx="3394472" cy="3394472"/>
        </a:xfrm>
        <a:prstGeom prst="ellipse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0" kern="1200" dirty="0" smtClean="0">
              <a:solidFill>
                <a:schemeClr val="tx1"/>
              </a:solidFill>
            </a:rPr>
            <a:t>Lokale Kataloge</a:t>
          </a:r>
          <a:endParaRPr lang="de-DE" sz="2000" b="0" kern="1200" dirty="0">
            <a:solidFill>
              <a:schemeClr val="tx1"/>
            </a:solidFill>
          </a:endParaRPr>
        </a:p>
      </dsp:txBody>
      <dsp:txXfrm>
        <a:off x="2914672" y="1980108"/>
        <a:ext cx="2400254" cy="16972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3E39FF-56EB-4D84-9B15-DFAF28C2E5F8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0" kern="1200" dirty="0" smtClean="0">
              <a:solidFill>
                <a:schemeClr val="tx1"/>
              </a:solidFill>
            </a:rPr>
            <a:t>Meta-Kataloge</a:t>
          </a:r>
          <a:endParaRPr lang="de-DE" sz="2000" b="0" kern="1200" dirty="0">
            <a:solidFill>
              <a:schemeClr val="tx1"/>
            </a:solidFill>
          </a:endParaRPr>
        </a:p>
      </dsp:txBody>
      <dsp:txXfrm>
        <a:off x="3323887" y="226298"/>
        <a:ext cx="1581824" cy="678894"/>
      </dsp:txXfrm>
    </dsp:sp>
    <dsp:sp modelId="{F0007D96-94E5-444B-9FF6-68CA63DB5A88}">
      <dsp:nvSpPr>
        <dsp:cNvPr id="0" name=""/>
        <dsp:cNvSpPr/>
      </dsp:nvSpPr>
      <dsp:spPr>
        <a:xfrm>
          <a:off x="2417563" y="1131490"/>
          <a:ext cx="3394472" cy="3394472"/>
        </a:xfrm>
        <a:prstGeom prst="ellipse">
          <a:avLst/>
        </a:prstGeom>
        <a:solidFill>
          <a:schemeClr val="accent1">
            <a:shade val="80000"/>
            <a:hueOff val="153123"/>
            <a:satOff val="-2196"/>
            <a:lumOff val="128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0" kern="1200" dirty="0" smtClean="0">
              <a:solidFill>
                <a:schemeClr val="tx1"/>
              </a:solidFill>
            </a:rPr>
            <a:t>Regionale Kataloge</a:t>
          </a:r>
          <a:endParaRPr lang="de-DE" sz="2000" b="0" kern="1200" dirty="0">
            <a:solidFill>
              <a:schemeClr val="tx1"/>
            </a:solidFill>
          </a:endParaRPr>
        </a:p>
      </dsp:txBody>
      <dsp:txXfrm>
        <a:off x="3323887" y="1343645"/>
        <a:ext cx="1581824" cy="636463"/>
      </dsp:txXfrm>
    </dsp:sp>
    <dsp:sp modelId="{64004E3E-0BE0-489D-99E3-0FB9EF35575F}">
      <dsp:nvSpPr>
        <dsp:cNvPr id="0" name=""/>
        <dsp:cNvSpPr/>
      </dsp:nvSpPr>
      <dsp:spPr>
        <a:xfrm>
          <a:off x="2983309" y="2262981"/>
          <a:ext cx="2262981" cy="2262981"/>
        </a:xfrm>
        <a:prstGeom prst="ellipse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0" kern="1200" dirty="0" smtClean="0">
              <a:solidFill>
                <a:schemeClr val="tx1"/>
              </a:solidFill>
            </a:rPr>
            <a:t>Lokale Kataloge</a:t>
          </a:r>
          <a:endParaRPr lang="de-DE" sz="2000" b="0" kern="1200" dirty="0">
            <a:solidFill>
              <a:schemeClr val="tx1"/>
            </a:solidFill>
          </a:endParaRPr>
        </a:p>
      </dsp:txBody>
      <dsp:txXfrm>
        <a:off x="3314715" y="2828726"/>
        <a:ext cx="1600169" cy="1131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50C55-1087-4029-9E07-65C77E895A39}" type="datetimeFigureOut">
              <a:rPr lang="de-DE" smtClean="0"/>
              <a:t>29.03.2019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70741-0743-4101-B4F4-9B3A1065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3803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70741-0743-4101-B4F4-9B3A106509E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5254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70741-0743-4101-B4F4-9B3A106509E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79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8623-AC5A-4CEE-A85C-13A4244FADEA}" type="datetime1">
              <a:rPr lang="de-DE" smtClean="0"/>
              <a:t>29.03.2019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4364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BB739-8E76-4D82-908D-2D84C8EA02A4}" type="datetime1">
              <a:rPr lang="de-DE" smtClean="0"/>
              <a:t>29.03.2019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790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C92E-C67E-4379-93D4-A813992803F5}" type="datetime1">
              <a:rPr lang="de-DE" smtClean="0"/>
              <a:t>29.03.2019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0426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8623-AC5A-4CEE-A85C-13A4244FADEA}" type="datetime1">
              <a:rPr lang="de-DE" smtClean="0"/>
              <a:t>29.03.2019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571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DA9F-B240-4821-A317-6FEB043393AE}" type="datetime1">
              <a:rPr lang="de-DE" smtClean="0"/>
              <a:t>29.03.2019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248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EB98-712C-430A-AE21-D0CF00BFB499}" type="datetime1">
              <a:rPr lang="de-DE" smtClean="0"/>
              <a:t>29.03.2019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98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B4E6D-1EAF-40D6-B158-A922A3D10D6D}" type="datetime1">
              <a:rPr lang="de-DE" smtClean="0"/>
              <a:t>29.03.2019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536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013B-2762-4D2A-841F-8EB64B3B9806}" type="datetime1">
              <a:rPr lang="de-DE" smtClean="0"/>
              <a:t>29.03.2019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845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E674-2C02-4E9B-A690-FCF03574921F}" type="datetime1">
              <a:rPr lang="de-DE" smtClean="0"/>
              <a:t>29.03.2019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557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663E-B413-47F2-BF84-77DC3E861BFF}" type="datetime1">
              <a:rPr lang="de-DE" smtClean="0"/>
              <a:t>29.03.2019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862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49B8-B905-4C02-A640-24B47C279739}" type="datetime1">
              <a:rPr lang="de-DE" smtClean="0"/>
              <a:t>29.03.2019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B1468-B035-40B2-8B65-442B72463A7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41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8623-AC5A-4CEE-A85C-13A4244FADEA}" type="datetime1">
              <a:rPr lang="de-DE" smtClean="0"/>
              <a:t>29.03.2019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B1468-B035-40B2-8B65-442B72463A73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88640"/>
            <a:ext cx="1959242" cy="72008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1645647" cy="72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5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gif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lb.uni-saarland.de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hyperlink" Target="http://kvk.bibliothek.kit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8.png"/><Relationship Id="rId18" Type="http://schemas.openxmlformats.org/officeDocument/2006/relationships/image" Target="../media/image1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7.gif"/><Relationship Id="rId1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6.pn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19" Type="http://schemas.openxmlformats.org/officeDocument/2006/relationships/image" Target="../media/image1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jpeg"/><Relationship Id="rId14" Type="http://schemas.openxmlformats.org/officeDocument/2006/relationships/image" Target="../media/image9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rmationskompetenz.d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7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sz="6700" b="1" dirty="0"/>
              <a:t>Literatursuche </a:t>
            </a:r>
            <a:r>
              <a:rPr lang="de-DE" sz="6700" b="1" dirty="0" smtClean="0"/>
              <a:t>I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b="1" dirty="0" smtClean="0"/>
              <a:t>Wissensportal</a:t>
            </a:r>
            <a:r>
              <a:rPr lang="de-DE" b="1" dirty="0"/>
              <a:t>, </a:t>
            </a:r>
            <a:r>
              <a:rPr lang="de-DE" b="1" dirty="0" smtClean="0"/>
              <a:t>OPAC, KVK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4365104"/>
            <a:ext cx="8064896" cy="1273696"/>
          </a:xfrm>
        </p:spPr>
        <p:txBody>
          <a:bodyPr>
            <a:noAutofit/>
          </a:bodyPr>
          <a:lstStyle/>
          <a:p>
            <a:r>
              <a:rPr lang="de-DE" sz="2000" dirty="0" smtClean="0">
                <a:solidFill>
                  <a:schemeClr val="tx1"/>
                </a:solidFill>
              </a:rPr>
              <a:t>Teil der </a:t>
            </a:r>
            <a:r>
              <a:rPr lang="de-DE" sz="2000" dirty="0">
                <a:solidFill>
                  <a:schemeClr val="tx1"/>
                </a:solidFill>
              </a:rPr>
              <a:t>Blockveranstaltung „Literaturrecherche – leicht gemacht</a:t>
            </a:r>
            <a:r>
              <a:rPr lang="de-DE" sz="2000" dirty="0" smtClean="0">
                <a:solidFill>
                  <a:schemeClr val="tx1"/>
                </a:solidFill>
              </a:rPr>
              <a:t>“</a:t>
            </a:r>
          </a:p>
          <a:p>
            <a:r>
              <a:rPr lang="de-DE" sz="2000" dirty="0">
                <a:solidFill>
                  <a:schemeClr val="tx1"/>
                </a:solidFill>
              </a:rPr>
              <a:t>d</a:t>
            </a:r>
            <a:r>
              <a:rPr lang="de-DE" sz="2000" dirty="0" smtClean="0">
                <a:solidFill>
                  <a:schemeClr val="tx1"/>
                </a:solidFill>
              </a:rPr>
              <a:t>er Saarländischen Universitäts- und Landesbibliothek</a:t>
            </a:r>
          </a:p>
          <a:p>
            <a:endParaRPr lang="de-DE" sz="2000" dirty="0">
              <a:solidFill>
                <a:schemeClr val="tx1"/>
              </a:solidFill>
            </a:endParaRPr>
          </a:p>
          <a:p>
            <a:r>
              <a:rPr lang="de-DE" sz="1500" dirty="0" smtClean="0">
                <a:solidFill>
                  <a:schemeClr val="tx1"/>
                </a:solidFill>
              </a:rPr>
              <a:t>Präsentiert am 02.04.2019</a:t>
            </a:r>
            <a:br>
              <a:rPr lang="de-DE" sz="1500" dirty="0" smtClean="0">
                <a:solidFill>
                  <a:schemeClr val="tx1"/>
                </a:solidFill>
              </a:rPr>
            </a:br>
            <a:r>
              <a:rPr lang="de-DE" sz="1500" dirty="0" smtClean="0">
                <a:solidFill>
                  <a:schemeClr val="tx1"/>
                </a:solidFill>
              </a:rPr>
              <a:t>von Matthias Imgrund</a:t>
            </a:r>
            <a:endParaRPr lang="de-DE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94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Zwei Sucheinstiege in der SULB:</a:t>
            </a:r>
            <a:endParaRPr lang="de-DE" sz="3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10</a:t>
            </a:fld>
            <a:endParaRPr lang="de-DE"/>
          </a:p>
        </p:txBody>
      </p:sp>
      <p:cxnSp>
        <p:nvCxnSpPr>
          <p:cNvPr id="6" name="Gerade Verbindung 5"/>
          <p:cNvCxnSpPr/>
          <p:nvPr/>
        </p:nvCxnSpPr>
        <p:spPr>
          <a:xfrm flipV="1">
            <a:off x="1331640" y="3861048"/>
            <a:ext cx="6120680" cy="108880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\\sulb.uni-saarland.de\dfs\home\imgrund\Desktop\Präsentationen\ECTS 2019\W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6952"/>
            <a:ext cx="630555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\\sulb.uni-saarland.de\dfs\home\imgrund\Desktop\Präsentationen\ECTS 2019\OPA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06" y="4941168"/>
            <a:ext cx="630555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17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Für beide gilt – wie bei Google: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sz="3000" dirty="0" smtClean="0"/>
              <a:t>Reihenfolge der Suchbegriffe egal</a:t>
            </a:r>
          </a:p>
          <a:p>
            <a:r>
              <a:rPr lang="de-DE" sz="3000" dirty="0" smtClean="0"/>
              <a:t>Groß- und Kleinschreibung egal</a:t>
            </a:r>
          </a:p>
          <a:p>
            <a:r>
              <a:rPr lang="de-DE" sz="3000" dirty="0" smtClean="0"/>
              <a:t>Nur sinntragende Begriffe eingeben</a:t>
            </a:r>
            <a:br>
              <a:rPr lang="de-DE" sz="3000" dirty="0" smtClean="0"/>
            </a:br>
            <a:r>
              <a:rPr lang="de-DE" sz="2000" dirty="0" smtClean="0"/>
              <a:t>(Stoppwörter wie Artikel oder Präpositionen sollten ausgelassen werden)</a:t>
            </a:r>
          </a:p>
          <a:p>
            <a:r>
              <a:rPr lang="de-DE" sz="3000" dirty="0" smtClean="0"/>
              <a:t>Phrasen durch Anführungszeichen definieren</a:t>
            </a:r>
            <a:endParaRPr lang="de-DE" sz="3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706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OPAC = </a:t>
            </a:r>
            <a:r>
              <a:rPr lang="de-DE" sz="3000" dirty="0"/>
              <a:t>Online Public Access </a:t>
            </a:r>
            <a:r>
              <a:rPr lang="de-DE" sz="3000" dirty="0" smtClean="0"/>
              <a:t>Catalogue</a:t>
            </a:r>
            <a:endParaRPr lang="de-DE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sz="2500" dirty="0" smtClean="0"/>
              <a:t>lokaler </a:t>
            </a:r>
            <a:r>
              <a:rPr lang="de-DE" sz="2500" dirty="0"/>
              <a:t>Online-Katalog einer </a:t>
            </a:r>
            <a:r>
              <a:rPr lang="de-DE" sz="2500" dirty="0" smtClean="0"/>
              <a:t>oder mehrerer Bibliotheken</a:t>
            </a:r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r>
              <a:rPr lang="de-DE" sz="3000" dirty="0" smtClean="0"/>
              <a:t>Verzeichnete Bestände in unserem OPAC:</a:t>
            </a:r>
          </a:p>
          <a:p>
            <a:r>
              <a:rPr lang="de-DE" sz="2500" dirty="0" smtClean="0"/>
              <a:t>Saarländische </a:t>
            </a:r>
            <a:r>
              <a:rPr lang="de-DE" sz="2500" dirty="0"/>
              <a:t>Universitäts- und Landesbibliothek (</a:t>
            </a:r>
            <a:r>
              <a:rPr lang="de-DE" sz="2500" dirty="0" smtClean="0"/>
              <a:t>SULB)</a:t>
            </a:r>
          </a:p>
          <a:p>
            <a:r>
              <a:rPr lang="de-DE" sz="2500" dirty="0"/>
              <a:t>Fakultäts-, Instituts- und Seminarbibliotheken der </a:t>
            </a:r>
            <a:r>
              <a:rPr lang="de-DE" sz="2500" dirty="0" smtClean="0"/>
              <a:t>UdS</a:t>
            </a:r>
            <a:endParaRPr lang="de-DE" sz="2500" dirty="0"/>
          </a:p>
          <a:p>
            <a:r>
              <a:rPr lang="de-DE" sz="2500" dirty="0" smtClean="0"/>
              <a:t>Bibliothek </a:t>
            </a:r>
            <a:r>
              <a:rPr lang="de-DE" sz="2500" dirty="0"/>
              <a:t>der Hochschule für Technik und Wirtschaft (</a:t>
            </a:r>
            <a:r>
              <a:rPr lang="de-DE" sz="2500" dirty="0" smtClean="0"/>
              <a:t>htw)</a:t>
            </a:r>
            <a:endParaRPr lang="de-DE" sz="2500" dirty="0"/>
          </a:p>
          <a:p>
            <a:r>
              <a:rPr lang="de-DE" sz="2500" dirty="0" smtClean="0"/>
              <a:t>Bibliothek </a:t>
            </a:r>
            <a:r>
              <a:rPr lang="de-DE" sz="2500" dirty="0"/>
              <a:t>der Hochschule für </a:t>
            </a:r>
            <a:r>
              <a:rPr lang="de-DE" sz="2500" dirty="0" smtClean="0"/>
              <a:t>Musik</a:t>
            </a:r>
            <a:endParaRPr lang="de-DE" sz="25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921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/>
              <a:t>Man findet über den OPAC:</a:t>
            </a:r>
          </a:p>
          <a:p>
            <a:r>
              <a:rPr lang="de-DE" sz="2700" dirty="0" smtClean="0"/>
              <a:t>Gedruckte Monographien und Sammelwerke</a:t>
            </a:r>
          </a:p>
          <a:p>
            <a:r>
              <a:rPr lang="de-DE" sz="2700" dirty="0" smtClean="0"/>
              <a:t>Gedruckte Zeitschriften</a:t>
            </a:r>
          </a:p>
          <a:p>
            <a:r>
              <a:rPr lang="de-DE" sz="2700" dirty="0" smtClean="0"/>
              <a:t>E-Books</a:t>
            </a:r>
          </a:p>
          <a:p>
            <a:r>
              <a:rPr lang="de-DE" sz="2700" dirty="0" smtClean="0"/>
              <a:t>E-Journals</a:t>
            </a:r>
          </a:p>
          <a:p>
            <a:r>
              <a:rPr lang="de-DE" sz="2700" dirty="0" smtClean="0"/>
              <a:t>…und weitere Medienarten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 smtClean="0"/>
              <a:t>Aber i. d. R. </a:t>
            </a:r>
            <a:r>
              <a:rPr lang="de-DE" b="1" dirty="0" smtClean="0"/>
              <a:t>keine</a:t>
            </a:r>
            <a:r>
              <a:rPr lang="de-DE" dirty="0" smtClean="0"/>
              <a:t> unselbständige Literatur wie:</a:t>
            </a:r>
          </a:p>
          <a:p>
            <a:r>
              <a:rPr lang="de-DE" sz="2700" dirty="0" smtClean="0"/>
              <a:t>Zeitschriftenartikel</a:t>
            </a:r>
          </a:p>
          <a:p>
            <a:r>
              <a:rPr lang="de-DE" sz="2700" dirty="0" smtClean="0"/>
              <a:t>Beiträge aus Sammelwerken</a:t>
            </a:r>
            <a:endParaRPr lang="de-DE" sz="27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13</a:t>
            </a:fld>
            <a:endParaRPr lang="de-DE"/>
          </a:p>
        </p:txBody>
      </p:sp>
      <p:pic>
        <p:nvPicPr>
          <p:cNvPr id="3074" name="Picture 2" descr="Aufmerksamkeit, Warnung, Anmelden, Gefahr, Symb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013176"/>
            <a:ext cx="1080121" cy="966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9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Wissensportal</a:t>
            </a:r>
            <a:endParaRPr lang="de-DE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sz="2500" dirty="0" smtClean="0"/>
              <a:t>Mischform aus OPAC, Fachdatenbank und Volltextarchiv</a:t>
            </a:r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r>
              <a:rPr lang="de-DE" sz="3000" dirty="0" smtClean="0"/>
              <a:t>Verzeichnete Bestände im Wissensportal:</a:t>
            </a:r>
          </a:p>
          <a:p>
            <a:r>
              <a:rPr lang="de-DE" sz="2500" dirty="0" smtClean="0"/>
              <a:t>Alle bereits für den OPAC genannten (UdS, htw…)</a:t>
            </a:r>
          </a:p>
          <a:p>
            <a:r>
              <a:rPr lang="de-DE" sz="2500" dirty="0" smtClean="0"/>
              <a:t>Über eine Million Treffer aus Fachdatenbanken und anderen </a:t>
            </a:r>
            <a:r>
              <a:rPr lang="de-DE" sz="2500" dirty="0"/>
              <a:t>Online-Quellen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875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Mit nur einer Anfrage werden durchsucht:</a:t>
            </a:r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endParaRPr lang="de-DE" sz="3000" dirty="0" smtClean="0"/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endParaRPr lang="de-DE" sz="3000" dirty="0" smtClean="0"/>
          </a:p>
          <a:p>
            <a:pPr marL="0" indent="0">
              <a:buNone/>
            </a:pPr>
            <a:endParaRPr lang="de-DE" sz="3000" dirty="0" smtClean="0"/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r>
              <a:rPr lang="de-DE" sz="3000" dirty="0" smtClean="0"/>
              <a:t>…und dutzende Quellen mehr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15</a:t>
            </a:fld>
            <a:endParaRPr lang="de-DE"/>
          </a:p>
        </p:txBody>
      </p:sp>
      <p:pic>
        <p:nvPicPr>
          <p:cNvPr id="2050" name="Picture 2" descr="EconBiz - Find Economic Litera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79145"/>
            <a:ext cx="1656184" cy="581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94874"/>
            <a:ext cx="4896544" cy="612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BASE - Bielefeld Academic Search En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068960"/>
            <a:ext cx="138112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tecfinder.wti-frankfurt.de/tecfinder/img/wti_logo.gif;jsessionid=7D9393130A09D0313449F580C7B1F64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190" y="2708920"/>
            <a:ext cx="923178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0" descr="Bildergebnis für wiso datenbank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12" descr="Bildergebnis für wiso datenbank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14" descr="Bildergebnis für wiso datenbank logo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" name="AutoShape 16" descr="Bildergebnis für wiso datenbank logo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" name="AutoShape 18" descr="Bildergebnis für wiso datenbank logo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67" name="Picture 19" descr="\\sulb.uni-saarland.de\dfs\home\imgrund\Desktop\ECTS 2018\wis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302423"/>
            <a:ext cx="2014537" cy="56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21" descr="Bildergebnis für Academic Search Complet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AutoShape 23" descr="Bildergebnis für Academic Search Complete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72" name="Picture 24" descr="\\sulb.uni-saarland.de\dfs\home\imgrund\Desktop\ECTS 2018\AcademicSearchComplete.jpe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302" y="3861048"/>
            <a:ext cx="140671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toShape 26" descr="Bildergebnis für business source logo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75" name="Picture 27" descr="\\sulb.uni-saarland.de\dfs\home\imgrund\Desktop\ECTS 2018\BusinessSource.jpe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653136"/>
            <a:ext cx="2073830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29" descr="Bildergebnis für springer protocols logo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78" name="Picture 30" descr="\\sulb.uni-saarland.de\dfs\home\imgrund\Desktop\ECTS 2018\SpringerProtocols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908" y="4256557"/>
            <a:ext cx="2366540" cy="396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utoShape 32" descr="Bildergebnis für IEEE Xplore Digital Library"/>
          <p:cNvSpPr>
            <a:spLocks noChangeAspect="1" noChangeArrowheads="1"/>
          </p:cNvSpPr>
          <p:nvPr/>
        </p:nvSpPr>
        <p:spPr bwMode="auto">
          <a:xfrm>
            <a:off x="155575" y="-304800"/>
            <a:ext cx="14382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81" name="Picture 33" descr="\\sulb.uni-saarland.de\dfs\home\imgrund\Desktop\ECTS 2018\IEEE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357364"/>
            <a:ext cx="14382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15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3000" dirty="0" smtClean="0"/>
              <a:t>Man findet über das Wissensportal:</a:t>
            </a:r>
          </a:p>
          <a:p>
            <a:r>
              <a:rPr lang="de-DE" sz="2500" dirty="0" smtClean="0"/>
              <a:t>Gedruckte Monographien und Sammelwerke</a:t>
            </a:r>
          </a:p>
          <a:p>
            <a:r>
              <a:rPr lang="de-DE" sz="2500" dirty="0" smtClean="0"/>
              <a:t>Gedruckte Zeitschriften</a:t>
            </a:r>
          </a:p>
          <a:p>
            <a:r>
              <a:rPr lang="de-DE" sz="2500" dirty="0" smtClean="0"/>
              <a:t>E-Books</a:t>
            </a:r>
          </a:p>
          <a:p>
            <a:r>
              <a:rPr lang="de-DE" sz="2500" dirty="0" smtClean="0"/>
              <a:t>E-Journals</a:t>
            </a:r>
          </a:p>
          <a:p>
            <a:r>
              <a:rPr lang="de-DE" sz="2500" dirty="0" smtClean="0"/>
              <a:t>Einzelne Zeitschriftenartikel</a:t>
            </a:r>
          </a:p>
          <a:p>
            <a:r>
              <a:rPr lang="de-DE" sz="2500" dirty="0" smtClean="0"/>
              <a:t>Konkrete Beiträge aus Sammelwerken</a:t>
            </a:r>
          </a:p>
          <a:p>
            <a:r>
              <a:rPr lang="de-DE" sz="2500" dirty="0"/>
              <a:t>…und weitere </a:t>
            </a:r>
            <a:r>
              <a:rPr lang="de-DE" sz="2500" dirty="0" smtClean="0"/>
              <a:t>Medienarten</a:t>
            </a:r>
          </a:p>
          <a:p>
            <a:endParaRPr lang="de-DE" sz="2500" dirty="0"/>
          </a:p>
          <a:p>
            <a:pPr marL="0" indent="0">
              <a:buNone/>
            </a:pPr>
            <a:r>
              <a:rPr lang="de-DE" sz="3000" dirty="0" smtClean="0"/>
              <a:t>Also </a:t>
            </a:r>
            <a:r>
              <a:rPr lang="de-DE" sz="3000" b="1" dirty="0" smtClean="0"/>
              <a:t>auch</a:t>
            </a:r>
            <a:r>
              <a:rPr lang="de-DE" sz="3000" dirty="0" smtClean="0"/>
              <a:t> unselbständige Literatur</a:t>
            </a:r>
            <a:endParaRPr lang="de-DE" sz="3000" dirty="0"/>
          </a:p>
          <a:p>
            <a:endParaRPr lang="de-DE" sz="27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214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Welche Suche also benutzen?</a:t>
            </a:r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r>
              <a:rPr lang="de-DE" sz="3000" dirty="0" smtClean="0"/>
              <a:t>Empfehlung: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3000" dirty="0" smtClean="0"/>
              <a:t>OPAC: Zur Ermittlung von Verfügbarkeit</a:t>
            </a:r>
            <a:r>
              <a:rPr lang="de-DE" sz="3000" dirty="0"/>
              <a:t> </a:t>
            </a:r>
            <a:r>
              <a:rPr lang="de-DE" sz="3000" dirty="0" smtClean="0"/>
              <a:t>und Standort eines speziellen, bekannten Titels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3000" dirty="0" smtClean="0"/>
              <a:t>Wissensportal: Für die generelle Recherche nach Literatur zu einem Thema</a:t>
            </a:r>
            <a:endParaRPr lang="de-DE" sz="3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46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4000" dirty="0" smtClean="0"/>
              <a:t>Zeit für einen Blick in das Wissensportal: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3000" dirty="0">
                <a:hlinkClick r:id="rId2"/>
              </a:rPr>
              <a:t>https://www.sulb.uni-saarland.de</a:t>
            </a:r>
            <a:r>
              <a:rPr lang="de-DE" sz="3000" dirty="0" smtClean="0">
                <a:hlinkClick r:id="rId2"/>
              </a:rPr>
              <a:t>/</a:t>
            </a:r>
            <a:r>
              <a:rPr lang="de-DE" sz="3000" dirty="0" smtClean="0"/>
              <a:t/>
            </a:r>
            <a:br>
              <a:rPr lang="de-DE" sz="3000" dirty="0" smtClean="0"/>
            </a:br>
            <a:endParaRPr lang="de-DE" sz="20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34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endParaRPr lang="de-DE" sz="4000" dirty="0" smtClean="0"/>
          </a:p>
          <a:p>
            <a:pPr marL="0" indent="0" algn="ctr">
              <a:buNone/>
            </a:pPr>
            <a:r>
              <a:rPr lang="de-DE" sz="4000" b="1" dirty="0" smtClean="0"/>
              <a:t>Übungen zum Wissensportal</a:t>
            </a:r>
          </a:p>
          <a:p>
            <a:pPr marL="0" indent="0" algn="ctr">
              <a:buNone/>
            </a:pPr>
            <a:endParaRPr lang="de-DE" sz="4000" b="1" dirty="0"/>
          </a:p>
          <a:p>
            <a:pPr marL="0" indent="0" algn="ctr">
              <a:buNone/>
            </a:pPr>
            <a:r>
              <a:rPr lang="de-DE" sz="3000" dirty="0" smtClean="0"/>
              <a:t>Suchen Sie im Wissensportal</a:t>
            </a:r>
            <a:br>
              <a:rPr lang="de-DE" sz="3000" dirty="0" smtClean="0"/>
            </a:br>
            <a:r>
              <a:rPr lang="de-DE" sz="3000" dirty="0" smtClean="0"/>
              <a:t>nach den folgenden Titeln:</a:t>
            </a:r>
          </a:p>
          <a:p>
            <a:pPr marL="0" indent="0" algn="ctr">
              <a:buNone/>
            </a:pPr>
            <a:endParaRPr lang="de-DE" sz="4000" dirty="0"/>
          </a:p>
          <a:p>
            <a:pPr marL="0" indent="0" algn="ctr">
              <a:buNone/>
            </a:pPr>
            <a:endParaRPr lang="de-DE" sz="4000" dirty="0"/>
          </a:p>
          <a:p>
            <a:pPr marL="0" indent="0" algn="ctr">
              <a:buNone/>
            </a:pPr>
            <a:endParaRPr lang="de-DE" sz="30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00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3000" dirty="0" smtClean="0"/>
              <a:t>Themen:</a:t>
            </a:r>
          </a:p>
          <a:p>
            <a:pPr marL="0" indent="0">
              <a:buNone/>
            </a:pPr>
            <a:endParaRPr lang="de-DE" sz="3000" dirty="0" smtClean="0"/>
          </a:p>
          <a:p>
            <a:pPr marL="514350" indent="-514350">
              <a:buFont typeface="+mj-lt"/>
              <a:buAutoNum type="arabicPeriod"/>
            </a:pPr>
            <a:r>
              <a:rPr lang="de-DE" sz="3000" dirty="0" smtClean="0"/>
              <a:t>Überblick Suchinstrumente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3000" dirty="0" smtClean="0"/>
              <a:t>Bibliothekskataloge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3000" dirty="0" smtClean="0"/>
              <a:t>OPAC und Wissensportal der SULB</a:t>
            </a:r>
            <a:br>
              <a:rPr lang="de-DE" sz="3000" dirty="0" smtClean="0"/>
            </a:br>
            <a:r>
              <a:rPr lang="de-DE" sz="2000" dirty="0" smtClean="0"/>
              <a:t>mit anschließender Übung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3000" dirty="0" smtClean="0"/>
              <a:t>Karlsruher Virtueller Katalog</a:t>
            </a:r>
            <a:br>
              <a:rPr lang="de-DE" sz="3000" dirty="0" smtClean="0"/>
            </a:br>
            <a:r>
              <a:rPr lang="de-DE" sz="2000" dirty="0" smtClean="0"/>
              <a:t>mit anschließender Übung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3000" dirty="0" smtClean="0"/>
              <a:t>Sacherschließung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501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3000" dirty="0" smtClean="0"/>
              <a:t>Aufgabe 1: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en-US" sz="3000" dirty="0"/>
              <a:t>Richter, Ulrike A.; Fügert, </a:t>
            </a:r>
            <a:r>
              <a:rPr lang="en-US" sz="3000" dirty="0" smtClean="0"/>
              <a:t>Nadja: Wissenschaftliche </a:t>
            </a:r>
            <a:r>
              <a:rPr lang="en-US" sz="3000" dirty="0"/>
              <a:t>Standards und Arbeitstechniken, Wissenschaftlich formulieren, </a:t>
            </a:r>
            <a:r>
              <a:rPr lang="en-US" sz="3000" dirty="0" smtClean="0"/>
              <a:t>Textsorten / </a:t>
            </a:r>
            <a:r>
              <a:rPr lang="en-US" sz="3000" dirty="0"/>
              <a:t>Ulrike A. Richter; Nadja, Fügert. - 1. Aufl. Stuttgart : Ernst Klett Sprachen </a:t>
            </a:r>
            <a:r>
              <a:rPr lang="en-US" sz="3000" dirty="0" smtClean="0"/>
              <a:t>GmbH, 2016</a:t>
            </a:r>
            <a:br>
              <a:rPr lang="en-US" sz="3000" dirty="0" smtClean="0"/>
            </a:br>
            <a:r>
              <a:rPr lang="en-US" sz="3000" dirty="0" smtClean="0"/>
              <a:t>ISBN </a:t>
            </a:r>
            <a:r>
              <a:rPr lang="en-US" sz="3000" dirty="0"/>
              <a:t>978-3-12-675311-1</a:t>
            </a:r>
            <a:endParaRPr lang="de-DE" sz="30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992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3000" dirty="0" smtClean="0"/>
              <a:t>Aufgabe 2: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en-US" sz="3000" dirty="0"/>
              <a:t>Bienke, Christiane: Die Seminararbeit : schreiben für den Leser / Christiane Beinke, Melanie Brinkschulte, Lothar Bunn, Stefan Thürmer. - 3., völlig überarbeitete Auflage. - Konstanz : UVK Verlagsgesellschaft </a:t>
            </a:r>
            <a:r>
              <a:rPr lang="en-US" sz="3000" dirty="0" smtClean="0"/>
              <a:t>mbH, 2016</a:t>
            </a: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 smtClean="0"/>
              <a:t>ISBN </a:t>
            </a:r>
            <a:r>
              <a:rPr lang="en-US" sz="3000" dirty="0"/>
              <a:t>978-3-8252-8631-2</a:t>
            </a:r>
            <a:endParaRPr lang="de-DE" sz="30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97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3000" dirty="0" smtClean="0"/>
              <a:t>Aufgabe 3: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en-US" sz="3000" dirty="0"/>
              <a:t>Dietz, Franziska ; Schmid, Sebastian ; Fries, Stefan: Lernen oder Freunde treffen? Lernmotivation unter den Bedingungen multipler Handlungsoptionen. In: Zeitschrift für pädagogische </a:t>
            </a:r>
            <a:r>
              <a:rPr lang="en-US" sz="3000" dirty="0" smtClean="0"/>
              <a:t>Psychologie</a:t>
            </a:r>
            <a:r>
              <a:rPr lang="en-US" sz="3000" dirty="0"/>
              <a:t>, 19, Nr. 3 (2005), S. 173-189</a:t>
            </a:r>
            <a:endParaRPr lang="de-DE" sz="30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598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Aufgabe 3 - Exkurs:</a:t>
            </a:r>
          </a:p>
          <a:p>
            <a:pPr marL="0" indent="0">
              <a:buNone/>
            </a:pPr>
            <a:endParaRPr lang="de-DE" sz="3000" dirty="0" smtClean="0"/>
          </a:p>
          <a:p>
            <a:pPr marL="0" indent="0">
              <a:buNone/>
            </a:pPr>
            <a:r>
              <a:rPr lang="de-DE" sz="3000" dirty="0" smtClean="0"/>
              <a:t>Suchen Sie den letzten Titel nun auch im OPAC!</a:t>
            </a:r>
            <a:br>
              <a:rPr lang="de-DE" sz="3000" dirty="0" smtClean="0"/>
            </a:br>
            <a:endParaRPr lang="de-DE" dirty="0"/>
          </a:p>
          <a:p>
            <a:pPr marL="0" indent="0">
              <a:buNone/>
            </a:pPr>
            <a:r>
              <a:rPr lang="en-US" sz="3000" dirty="0"/>
              <a:t>Dietz, Franziska ; Schmid, Sebastian ; Fries, Stefan: Lernen oder Freunde treffen? Lernmotivation unter den Bedingungen multipler Handlungsoptionen. In: Zeitschrift für pädagogische </a:t>
            </a:r>
            <a:r>
              <a:rPr lang="en-US" sz="3000" dirty="0" smtClean="0"/>
              <a:t>Psychologie</a:t>
            </a:r>
            <a:r>
              <a:rPr lang="en-US" sz="3000" dirty="0"/>
              <a:t>, 19, Nr. 3 (2005), S. 173-189</a:t>
            </a:r>
            <a:endParaRPr lang="de-DE" sz="30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943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 descr="\\sulb.uni-saarland.de\dfs\home\imgrund\Desktop\ECTS 2018\paper-1763262_960_720_edi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29" y="2420888"/>
            <a:ext cx="4535231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Aufgabe 4:</a:t>
            </a:r>
          </a:p>
          <a:p>
            <a:pPr marL="0" indent="0">
              <a:buNone/>
            </a:pPr>
            <a:endParaRPr lang="de-DE" sz="3000" dirty="0" smtClean="0">
              <a:latin typeface="Brush Script MT" panose="03060802040406070304" pitchFamily="66" charset="0"/>
            </a:endParaRPr>
          </a:p>
          <a:p>
            <a:pPr marL="0" indent="0" algn="ctr">
              <a:lnSpc>
                <a:spcPts val="5000"/>
              </a:lnSpc>
              <a:buNone/>
            </a:pPr>
            <a:r>
              <a:rPr lang="en-US" sz="3500" dirty="0" smtClean="0">
                <a:latin typeface="Freestyle Script" panose="030804020302050B0404" pitchFamily="66" charset="0"/>
              </a:rPr>
              <a:t>Buch </a:t>
            </a:r>
            <a:r>
              <a:rPr lang="en-US" sz="3500" dirty="0">
                <a:latin typeface="Freestyle Script" panose="030804020302050B0404" pitchFamily="66" charset="0"/>
              </a:rPr>
              <a:t>von </a:t>
            </a:r>
            <a:r>
              <a:rPr lang="en-US" sz="3500" dirty="0" smtClean="0">
                <a:latin typeface="Freestyle Script" panose="030804020302050B0404" pitchFamily="66" charset="0"/>
              </a:rPr>
              <a:t>Erpenbeck</a:t>
            </a:r>
            <a:br>
              <a:rPr lang="en-US" sz="3500" dirty="0" smtClean="0">
                <a:latin typeface="Freestyle Script" panose="030804020302050B0404" pitchFamily="66" charset="0"/>
              </a:rPr>
            </a:br>
            <a:r>
              <a:rPr lang="en-US" sz="3500" dirty="0">
                <a:latin typeface="Freestyle Script" panose="030804020302050B0404" pitchFamily="66" charset="0"/>
              </a:rPr>
              <a:t>irgendwas mit lernen </a:t>
            </a:r>
            <a:r>
              <a:rPr lang="en-US" sz="3500" dirty="0" smtClean="0">
                <a:latin typeface="Freestyle Script" panose="030804020302050B0404" pitchFamily="66" charset="0"/>
              </a:rPr>
              <a:t>und</a:t>
            </a:r>
            <a:br>
              <a:rPr lang="en-US" sz="3500" dirty="0" smtClean="0">
                <a:latin typeface="Freestyle Script" panose="030804020302050B0404" pitchFamily="66" charset="0"/>
              </a:rPr>
            </a:br>
            <a:r>
              <a:rPr lang="en-US" sz="3500" dirty="0" smtClean="0">
                <a:latin typeface="Freestyle Script" panose="030804020302050B0404" pitchFamily="66" charset="0"/>
              </a:rPr>
              <a:t>fühlenden Rechnern oder so?</a:t>
            </a:r>
            <a:br>
              <a:rPr lang="en-US" sz="3500" dirty="0" smtClean="0">
                <a:latin typeface="Freestyle Script" panose="030804020302050B0404" pitchFamily="66" charset="0"/>
              </a:rPr>
            </a:br>
            <a:r>
              <a:rPr lang="en-US" sz="3500" dirty="0" smtClean="0">
                <a:latin typeface="Freestyle Script" panose="030804020302050B0404" pitchFamily="66" charset="0"/>
              </a:rPr>
              <a:t>E-Book </a:t>
            </a:r>
            <a:r>
              <a:rPr lang="en-US" sz="3500" dirty="0">
                <a:latin typeface="Freestyle Script" panose="030804020302050B0404" pitchFamily="66" charset="0"/>
              </a:rPr>
              <a:t>von </a:t>
            </a:r>
            <a:r>
              <a:rPr lang="en-US" sz="3500" dirty="0" smtClean="0">
                <a:latin typeface="Freestyle Script" panose="030804020302050B0404" pitchFamily="66" charset="0"/>
              </a:rPr>
              <a:t>Springer</a:t>
            </a:r>
            <a:endParaRPr lang="de-DE" sz="3500" dirty="0">
              <a:latin typeface="Freestyle Script" panose="030804020302050B0404" pitchFamily="66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681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sulb.uni-saarland.de\dfs\home\imgrund\Desktop\ECTS 2018\paper-1763262_960_720_edited_edi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20888"/>
            <a:ext cx="4562499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Aufgabe 5:</a:t>
            </a:r>
            <a:endParaRPr lang="de-DE" sz="3000" dirty="0" smtClean="0">
              <a:latin typeface="Brush Script MT" panose="03060802040406070304" pitchFamily="66" charset="0"/>
            </a:endParaRPr>
          </a:p>
          <a:p>
            <a:pPr marL="0" indent="0">
              <a:buNone/>
            </a:pPr>
            <a:endParaRPr lang="de-DE" sz="3000" dirty="0" smtClean="0">
              <a:latin typeface="Brush Script MT" panose="03060802040406070304" pitchFamily="66" charset="0"/>
            </a:endParaRPr>
          </a:p>
          <a:p>
            <a:pPr marL="0" indent="0" algn="ctr">
              <a:lnSpc>
                <a:spcPts val="5000"/>
              </a:lnSpc>
              <a:buNone/>
            </a:pPr>
            <a:r>
              <a:rPr lang="en-US" sz="3500" dirty="0" smtClean="0">
                <a:latin typeface="Freestyle Script" panose="030804020302050B0404" pitchFamily="66" charset="0"/>
              </a:rPr>
              <a:t>Rechtswissenschaften</a:t>
            </a:r>
            <a:br>
              <a:rPr lang="en-US" sz="3500" dirty="0" smtClean="0">
                <a:latin typeface="Freestyle Script" panose="030804020302050B0404" pitchFamily="66" charset="0"/>
              </a:rPr>
            </a:br>
            <a:r>
              <a:rPr lang="en-US" sz="3500" dirty="0" smtClean="0">
                <a:latin typeface="Freestyle Script" panose="030804020302050B0404" pitchFamily="66" charset="0"/>
              </a:rPr>
              <a:t>E. Brandt</a:t>
            </a:r>
            <a:br>
              <a:rPr lang="en-US" sz="3500" dirty="0" smtClean="0">
                <a:latin typeface="Freestyle Script" panose="030804020302050B0404" pitchFamily="66" charset="0"/>
              </a:rPr>
            </a:br>
            <a:r>
              <a:rPr lang="de-DE" sz="3500" dirty="0" smtClean="0">
                <a:latin typeface="Freestyle Script" panose="030804020302050B0404" pitchFamily="66" charset="0"/>
              </a:rPr>
              <a:t>2001</a:t>
            </a:r>
            <a:r>
              <a:rPr lang="de-DE" sz="3000" dirty="0" smtClean="0"/>
              <a:t/>
            </a:r>
            <a:br>
              <a:rPr lang="de-DE" sz="3000" dirty="0" smtClean="0"/>
            </a:br>
            <a:endParaRPr lang="de-DE" sz="3000" dirty="0" smtClean="0"/>
          </a:p>
          <a:p>
            <a:pPr marL="0" indent="0">
              <a:lnSpc>
                <a:spcPts val="5000"/>
              </a:lnSpc>
              <a:buNone/>
            </a:pPr>
            <a:r>
              <a:rPr lang="de-DE" sz="3000" dirty="0" smtClean="0"/>
              <a:t>Für Bastler: Nur genau einen Treffer, bitte! ;)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936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sulb.uni-saarland.de\dfs\home\imgrund\Desktop\ECTS 2018\paper-1763262_960_720_edited_edi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501008"/>
            <a:ext cx="4562499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Aufgabe 5 - Exkurs:</a:t>
            </a:r>
          </a:p>
          <a:p>
            <a:pPr marL="0" indent="0">
              <a:buNone/>
            </a:pPr>
            <a:endParaRPr lang="de-DE" sz="3000" dirty="0">
              <a:latin typeface="Brush Script MT" panose="03060802040406070304" pitchFamily="66" charset="0"/>
            </a:endParaRPr>
          </a:p>
          <a:p>
            <a:pPr marL="0" indent="0">
              <a:buNone/>
            </a:pPr>
            <a:r>
              <a:rPr lang="de-DE" sz="3000" dirty="0"/>
              <a:t>Suchen Sie </a:t>
            </a:r>
            <a:r>
              <a:rPr lang="de-DE" sz="3000" dirty="0" smtClean="0"/>
              <a:t>auch den </a:t>
            </a:r>
            <a:r>
              <a:rPr lang="de-DE" sz="3000" dirty="0"/>
              <a:t>letzten Titel nun </a:t>
            </a:r>
            <a:r>
              <a:rPr lang="de-DE" sz="3000" dirty="0" smtClean="0"/>
              <a:t>im </a:t>
            </a:r>
            <a:r>
              <a:rPr lang="de-DE" sz="3000" dirty="0"/>
              <a:t>OPAC!</a:t>
            </a:r>
            <a:endParaRPr lang="de-DE" sz="3000" dirty="0" smtClean="0">
              <a:latin typeface="Brush Script MT" panose="03060802040406070304" pitchFamily="66" charset="0"/>
            </a:endParaRPr>
          </a:p>
          <a:p>
            <a:pPr marL="0" indent="0">
              <a:buNone/>
            </a:pPr>
            <a:endParaRPr lang="de-DE" sz="3000" dirty="0" smtClean="0">
              <a:latin typeface="Brush Script MT" panose="03060802040406070304" pitchFamily="66" charset="0"/>
            </a:endParaRPr>
          </a:p>
          <a:p>
            <a:pPr marL="0" indent="0" algn="ctr">
              <a:lnSpc>
                <a:spcPts val="5000"/>
              </a:lnSpc>
              <a:buNone/>
            </a:pPr>
            <a:r>
              <a:rPr lang="en-US" sz="3500" dirty="0" smtClean="0">
                <a:latin typeface="Freestyle Script" panose="030804020302050B0404" pitchFamily="66" charset="0"/>
              </a:rPr>
              <a:t>Rechtswissenschaften</a:t>
            </a:r>
            <a:br>
              <a:rPr lang="en-US" sz="3500" dirty="0" smtClean="0">
                <a:latin typeface="Freestyle Script" panose="030804020302050B0404" pitchFamily="66" charset="0"/>
              </a:rPr>
            </a:br>
            <a:r>
              <a:rPr lang="en-US" sz="3500" dirty="0" smtClean="0">
                <a:latin typeface="Freestyle Script" panose="030804020302050B0404" pitchFamily="66" charset="0"/>
              </a:rPr>
              <a:t>E. Brandt</a:t>
            </a:r>
            <a:br>
              <a:rPr lang="en-US" sz="3500" dirty="0" smtClean="0">
                <a:latin typeface="Freestyle Script" panose="030804020302050B0404" pitchFamily="66" charset="0"/>
              </a:rPr>
            </a:br>
            <a:r>
              <a:rPr lang="de-DE" sz="3500" dirty="0" smtClean="0">
                <a:latin typeface="Freestyle Script" panose="030804020302050B0404" pitchFamily="66" charset="0"/>
              </a:rPr>
              <a:t>2001</a:t>
            </a:r>
            <a:endParaRPr lang="de-DE" sz="30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25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3000" dirty="0" smtClean="0"/>
              <a:t>Aufgabe 6:</a:t>
            </a:r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r>
              <a:rPr lang="de-DE" sz="3000" dirty="0" smtClean="0"/>
              <a:t>Goetz, Judith; Sedlacek, Joseph Maria; Winkler, </a:t>
            </a:r>
            <a:r>
              <a:rPr lang="de-DE" sz="3000" dirty="0"/>
              <a:t>Alexander </a:t>
            </a:r>
            <a:r>
              <a:rPr lang="de-DE" sz="3000" dirty="0" smtClean="0"/>
              <a:t>(Hg.)</a:t>
            </a:r>
            <a:r>
              <a:rPr lang="en-US" sz="3000" dirty="0" smtClean="0"/>
              <a:t>: </a:t>
            </a:r>
            <a:r>
              <a:rPr lang="de-DE" sz="3000" dirty="0"/>
              <a:t>Untergangster des Abendlandes</a:t>
            </a:r>
            <a:r>
              <a:rPr lang="de-DE" sz="3000" dirty="0" smtClean="0"/>
              <a:t> - </a:t>
            </a:r>
            <a:r>
              <a:rPr lang="de-DE" sz="3000" dirty="0"/>
              <a:t>Ideologie und Rezeption der rechtsextremen Identitären</a:t>
            </a:r>
            <a:r>
              <a:rPr lang="de-DE" sz="3000" dirty="0" smtClean="0"/>
              <a:t>.</a:t>
            </a:r>
            <a:r>
              <a:rPr lang="en-US" sz="3000" dirty="0" smtClean="0"/>
              <a:t> – </a:t>
            </a:r>
            <a:r>
              <a:rPr lang="de-DE" sz="3000" dirty="0" smtClean="0"/>
              <a:t>Hamburg: </a:t>
            </a:r>
            <a:r>
              <a:rPr lang="de-DE" sz="3000" dirty="0"/>
              <a:t>Marta Press</a:t>
            </a:r>
            <a:r>
              <a:rPr lang="en-US" sz="3000" dirty="0" smtClean="0"/>
              <a:t>, 2017</a:t>
            </a:r>
            <a:br>
              <a:rPr lang="en-US" sz="3000" dirty="0" smtClean="0"/>
            </a:br>
            <a:r>
              <a:rPr lang="en-US" sz="3000" dirty="0" smtClean="0"/>
              <a:t>ISBN </a:t>
            </a:r>
            <a:r>
              <a:rPr lang="de-DE" sz="3000" dirty="0" smtClean="0"/>
              <a:t>978-3-94444-268-6</a:t>
            </a:r>
            <a:endParaRPr lang="de-DE" sz="30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504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3000" dirty="0" smtClean="0"/>
              <a:t>Wer hat den Titel aber sonst?</a:t>
            </a:r>
          </a:p>
          <a:p>
            <a:pPr marL="0" indent="0">
              <a:buNone/>
            </a:pPr>
            <a:endParaRPr lang="de-DE" sz="3000" dirty="0" smtClean="0"/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endParaRPr lang="de-DE" sz="3000" dirty="0" smtClean="0"/>
          </a:p>
          <a:p>
            <a:pPr marL="0" indent="0" algn="ctr">
              <a:buNone/>
            </a:pPr>
            <a:r>
              <a:rPr lang="de-DE" sz="3000" dirty="0">
                <a:hlinkClick r:id="rId2"/>
              </a:rPr>
              <a:t>http://</a:t>
            </a:r>
            <a:r>
              <a:rPr lang="de-DE" sz="3000" dirty="0" smtClean="0">
                <a:hlinkClick r:id="rId2"/>
              </a:rPr>
              <a:t>kvk.bibliothek.kit.edu</a:t>
            </a:r>
            <a:r>
              <a:rPr lang="de-DE" sz="3000" dirty="0" smtClean="0"/>
              <a:t/>
            </a:r>
            <a:br>
              <a:rPr lang="de-DE" sz="3000" dirty="0" smtClean="0"/>
            </a:br>
            <a:endParaRPr lang="de-DE" sz="4300" dirty="0"/>
          </a:p>
          <a:p>
            <a:pPr marL="0" indent="0">
              <a:buNone/>
            </a:pPr>
            <a:r>
              <a:rPr lang="de-DE" sz="2000" dirty="0"/>
              <a:t>Zur Erinnerung:</a:t>
            </a:r>
            <a:br>
              <a:rPr lang="de-DE" sz="2000" dirty="0"/>
            </a:br>
            <a:r>
              <a:rPr lang="de-DE" sz="2000" dirty="0"/>
              <a:t>Der </a:t>
            </a:r>
            <a:r>
              <a:rPr lang="de-DE" sz="2000" dirty="0" smtClean="0"/>
              <a:t>KVK (Karlsruher Virtueller Katalog) </a:t>
            </a:r>
            <a:r>
              <a:rPr lang="de-DE" sz="2000" dirty="0"/>
              <a:t>ist eine Meta-Suchmaschine zum Nachweis von mehreren hundert Millionen Büchern, Zeitschriften und anderen Medien in Bibliotheks- und Buchhandelskatalogen weltweit.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28</a:t>
            </a:fld>
            <a:endParaRPr lang="de-DE"/>
          </a:p>
        </p:txBody>
      </p:sp>
      <p:pic>
        <p:nvPicPr>
          <p:cNvPr id="1026" name="Picture 2" descr="http://kvk.bibliothek.kit.edu/asset/img/hea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6"/>
            <a:ext cx="5472608" cy="547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6" descr="KIT-Logo - Link zur KIT-Startsei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528900"/>
            <a:ext cx="1080120" cy="54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14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endParaRPr lang="de-DE" sz="4000" dirty="0" smtClean="0"/>
          </a:p>
          <a:p>
            <a:pPr marL="0" indent="0" algn="ctr">
              <a:buNone/>
            </a:pPr>
            <a:r>
              <a:rPr lang="de-DE" sz="4000" b="1" dirty="0" smtClean="0"/>
              <a:t>Übung zum KVK</a:t>
            </a:r>
          </a:p>
          <a:p>
            <a:pPr marL="0" indent="0" algn="ctr">
              <a:buNone/>
            </a:pPr>
            <a:endParaRPr lang="de-DE" sz="4000" b="1" dirty="0"/>
          </a:p>
          <a:p>
            <a:pPr marL="0" indent="0" algn="ctr">
              <a:buNone/>
            </a:pPr>
            <a:r>
              <a:rPr lang="de-DE" sz="3000" dirty="0" smtClean="0"/>
              <a:t>Suchen Sie erneut den bei uns</a:t>
            </a:r>
            <a:br>
              <a:rPr lang="de-DE" sz="3000" dirty="0" smtClean="0"/>
            </a:br>
            <a:r>
              <a:rPr lang="de-DE" sz="3000" dirty="0" smtClean="0"/>
              <a:t>nicht verfügbaren Titel:</a:t>
            </a:r>
          </a:p>
          <a:p>
            <a:pPr marL="0" indent="0" algn="ctr">
              <a:buNone/>
            </a:pPr>
            <a:endParaRPr lang="de-DE" sz="4000" dirty="0"/>
          </a:p>
          <a:p>
            <a:pPr marL="0" indent="0" algn="ctr">
              <a:buNone/>
            </a:pPr>
            <a:endParaRPr lang="de-DE" sz="4000" dirty="0"/>
          </a:p>
          <a:p>
            <a:pPr marL="0" indent="0" algn="ctr">
              <a:buNone/>
            </a:pPr>
            <a:endParaRPr lang="de-DE" sz="30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226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0712326"/>
              </p:ext>
            </p:extLst>
          </p:nvPr>
        </p:nvGraphicFramePr>
        <p:xfrm>
          <a:off x="457200" y="1341438"/>
          <a:ext cx="8229600" cy="4967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3</a:t>
            </a:fld>
            <a:endParaRPr lang="de-DE" dirty="0"/>
          </a:p>
        </p:txBody>
      </p:sp>
      <p:pic>
        <p:nvPicPr>
          <p:cNvPr id="5" name="Picture 15" descr="beck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559644"/>
            <a:ext cx="992982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D:\Voges\Web\grafiken\wiso-logo_neu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144741"/>
            <a:ext cx="1043608" cy="340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" t="3685" r="75135" b="46315"/>
          <a:stretch/>
        </p:blipFill>
        <p:spPr bwMode="auto">
          <a:xfrm>
            <a:off x="3635896" y="980728"/>
            <a:ext cx="1412448" cy="365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6863" t="-35811" r="76863" b="35811"/>
          <a:stretch/>
        </p:blipFill>
        <p:spPr bwMode="auto">
          <a:xfrm>
            <a:off x="1387552" y="836712"/>
            <a:ext cx="2032320" cy="77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IEEE - Advancing Technology for Humanity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07" y="1713185"/>
            <a:ext cx="619125" cy="34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commons/thumb/2/2f/Google_2015_logo.svg/220px-Google_2015_logo.svg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962" y="5740870"/>
            <a:ext cx="903734" cy="303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upload.wikimedia.org/wikipedia/commons/thumb/c/c7/Bing_logo_%282016%29.svg/120px-Bing_logo_%282016%29.svg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53" y="4498753"/>
            <a:ext cx="730771" cy="298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g-logo-orange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157192"/>
            <a:ext cx="936104" cy="32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Logo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76" y="3639210"/>
            <a:ext cx="727348" cy="581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File:Google Scholar logo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197" y="6160974"/>
            <a:ext cx="733563" cy="29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8" descr="Bildergebnis für sulb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" name="AutoShape 20" descr="Bildergebnis für sulb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AutoShape 22" descr="Bildergebnis für sulb logo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AutoShape 24" descr="Bildergebnis für sulb logo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8" name="Picture 26" descr="https://scontent-frt3-2.xx.fbcdn.net/v/t1.0-1/p200x200/28378589_1656721061054851_3749205707320310114_n.jpg?_nc_cat=102&amp;oh=746342d47ee42ecfaf6f8a0e5689e3ed&amp;oe=5C213AFF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850376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6" descr="KIT-Logo - Link zur KIT-Startseite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769260"/>
            <a:ext cx="792088" cy="396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950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3000" dirty="0" smtClean="0"/>
              <a:t>Aufgabe:</a:t>
            </a:r>
          </a:p>
          <a:p>
            <a:pPr marL="0" indent="0">
              <a:buNone/>
            </a:pPr>
            <a:endParaRPr lang="de-DE" sz="3000" dirty="0"/>
          </a:p>
          <a:p>
            <a:pPr marL="0" indent="0">
              <a:buNone/>
            </a:pPr>
            <a:r>
              <a:rPr lang="de-DE" sz="3000" dirty="0" smtClean="0"/>
              <a:t>Goetz, Judith; Sedlacek, Joseph Maria; Winkler, </a:t>
            </a:r>
            <a:r>
              <a:rPr lang="de-DE" sz="3000" dirty="0"/>
              <a:t>Alexander </a:t>
            </a:r>
            <a:r>
              <a:rPr lang="de-DE" sz="3000" dirty="0" smtClean="0"/>
              <a:t>(Hg.)</a:t>
            </a:r>
            <a:r>
              <a:rPr lang="en-US" sz="3000" dirty="0" smtClean="0"/>
              <a:t>: </a:t>
            </a:r>
            <a:r>
              <a:rPr lang="de-DE" sz="3000" dirty="0"/>
              <a:t>Untergangster des Abendlandes</a:t>
            </a:r>
            <a:r>
              <a:rPr lang="de-DE" sz="3000" dirty="0" smtClean="0"/>
              <a:t> - </a:t>
            </a:r>
            <a:r>
              <a:rPr lang="de-DE" sz="3000" dirty="0"/>
              <a:t>Ideologie und Rezeption der rechtsextremen Identitären</a:t>
            </a:r>
            <a:r>
              <a:rPr lang="de-DE" sz="3000" dirty="0" smtClean="0"/>
              <a:t>.</a:t>
            </a:r>
            <a:r>
              <a:rPr lang="en-US" sz="3000" dirty="0" smtClean="0"/>
              <a:t> – </a:t>
            </a:r>
            <a:r>
              <a:rPr lang="de-DE" sz="3000" dirty="0" smtClean="0"/>
              <a:t>Hamburg: </a:t>
            </a:r>
            <a:r>
              <a:rPr lang="de-DE" sz="3000" dirty="0"/>
              <a:t>Marta Press</a:t>
            </a:r>
            <a:r>
              <a:rPr lang="en-US" sz="3000" dirty="0" smtClean="0"/>
              <a:t>, 2017</a:t>
            </a:r>
            <a:br>
              <a:rPr lang="en-US" sz="3000" dirty="0" smtClean="0"/>
            </a:br>
            <a:r>
              <a:rPr lang="en-US" sz="3000" dirty="0" smtClean="0"/>
              <a:t>ISBN </a:t>
            </a:r>
            <a:r>
              <a:rPr lang="de-DE" sz="3000" dirty="0" smtClean="0"/>
              <a:t>978-3-94444-268-6</a:t>
            </a:r>
            <a:endParaRPr lang="de-DE" sz="30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30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857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3000" dirty="0" smtClean="0"/>
              <a:t>Definition „Bibliothekskataloge“:</a:t>
            </a:r>
          </a:p>
          <a:p>
            <a:pPr marL="0" indent="0">
              <a:buNone/>
            </a:pPr>
            <a:endParaRPr lang="de-DE" sz="2200" dirty="0"/>
          </a:p>
          <a:p>
            <a:pPr marL="0" indent="0">
              <a:buNone/>
            </a:pPr>
            <a:r>
              <a:rPr lang="de-DE" sz="2000" dirty="0" smtClean="0"/>
              <a:t>„Im allgemeinen Sprachgebrauch versteht man heute unter Katalog ein alphabetisch, numerisch oder sachlich geordnetes Verzeichnis von Begriffen, Daten, Einzelstücken oder Gegenständen, die unter einem räumlichen, zeitlichen oder sonstigen Gesichtspunkt vereinigt sind. […] Kataloge im engeren Sinn können Verzeichnisse von Bibliotheken, Museen, Auktionen, Ausstellungen und anderen Sammlungen sein.“</a:t>
            </a:r>
          </a:p>
          <a:p>
            <a:pPr marL="0" indent="0" algn="r">
              <a:buNone/>
            </a:pPr>
            <a:r>
              <a:rPr lang="de-DE" sz="1000" dirty="0" smtClean="0"/>
              <a:t>Aus: Haller</a:t>
            </a:r>
            <a:r>
              <a:rPr lang="de-DE" sz="1000" dirty="0"/>
              <a:t>, K. (1998) </a:t>
            </a:r>
            <a:r>
              <a:rPr lang="de-DE" sz="1000" i="1" dirty="0"/>
              <a:t>Katalogkunde : eine Einführung in die Formal- und Sacherschließung</a:t>
            </a:r>
            <a:r>
              <a:rPr lang="de-DE" sz="1000" dirty="0"/>
              <a:t>. München : Saur, </a:t>
            </a:r>
            <a:r>
              <a:rPr lang="de-DE" sz="1000" dirty="0" smtClean="0"/>
              <a:t>1998, S. 17.</a:t>
            </a:r>
          </a:p>
          <a:p>
            <a:pPr marL="0" indent="0" algn="r">
              <a:buNone/>
            </a:pPr>
            <a:endParaRPr lang="de-DE" sz="1300" dirty="0"/>
          </a:p>
          <a:p>
            <a:pPr marL="0" indent="0">
              <a:buNone/>
            </a:pPr>
            <a:r>
              <a:rPr lang="de-DE" altLang="de-DE" sz="2000" dirty="0"/>
              <a:t>„Verzeichnis der Medien, die eine Bibliothek zur Nutzung bereitstellt, meist mit der Information, wo und wie diese benutzt werden können. Bibliothekskataloge sind heute meist in elektronischer Form als Online-Kataloge über das Internet recherchierbar.“</a:t>
            </a:r>
          </a:p>
          <a:p>
            <a:pPr marL="0" indent="0" algn="r">
              <a:buNone/>
            </a:pPr>
            <a:r>
              <a:rPr lang="de-DE" sz="1000" dirty="0"/>
              <a:t>Aus: </a:t>
            </a:r>
            <a:r>
              <a:rPr lang="de-DE" sz="1000" dirty="0">
                <a:hlinkClick r:id="rId2"/>
              </a:rPr>
              <a:t>www.informationskompetenz.de</a:t>
            </a:r>
            <a:endParaRPr lang="de-DE" sz="1000" dirty="0"/>
          </a:p>
          <a:p>
            <a:pPr marL="0" indent="0" algn="r">
              <a:buNone/>
            </a:pPr>
            <a:endParaRPr lang="de-DE" sz="13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890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 smtClean="0"/>
              <a:t>Pro Bibliothekskatalog:</a:t>
            </a:r>
          </a:p>
          <a:p>
            <a:pPr marL="0" indent="0">
              <a:buNone/>
            </a:pPr>
            <a:endParaRPr lang="de-DE" sz="3000" dirty="0" smtClean="0"/>
          </a:p>
          <a:p>
            <a:r>
              <a:rPr lang="de-DE" sz="3000" dirty="0" smtClean="0"/>
              <a:t>Schnelle Verfügbarkeit wahrscheinlich</a:t>
            </a:r>
          </a:p>
          <a:p>
            <a:r>
              <a:rPr lang="de-DE" sz="3000" dirty="0" smtClean="0"/>
              <a:t>Zugänglichkeit leicht und kostenfrei</a:t>
            </a:r>
          </a:p>
          <a:p>
            <a:r>
              <a:rPr lang="de-DE" sz="3000" dirty="0" smtClean="0"/>
              <a:t>Thematisch durchsuchbar</a:t>
            </a:r>
          </a:p>
          <a:p>
            <a:r>
              <a:rPr lang="de-DE" sz="3000" dirty="0" smtClean="0"/>
              <a:t>Fachleute vor Ort</a:t>
            </a:r>
            <a:endParaRPr lang="de-DE" sz="3000" dirty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5</a:t>
            </a:fld>
            <a:endParaRPr lang="de-DE"/>
          </a:p>
        </p:txBody>
      </p:sp>
      <p:pic>
        <p:nvPicPr>
          <p:cNvPr id="2050" name="Picture 2" descr="Hand, Wie, Daumen, Bis, Bestätigen, Ordnung, Geh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788" y="3933056"/>
            <a:ext cx="176059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60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000" dirty="0"/>
              <a:t>Kontra Bibliothekskatalog</a:t>
            </a:r>
            <a:r>
              <a:rPr lang="de-DE" sz="3000" dirty="0" smtClean="0"/>
              <a:t>:</a:t>
            </a:r>
          </a:p>
          <a:p>
            <a:pPr marL="0" indent="0">
              <a:buNone/>
            </a:pPr>
            <a:endParaRPr lang="de-DE" sz="3000" dirty="0"/>
          </a:p>
          <a:p>
            <a:r>
              <a:rPr lang="de-DE" sz="3000" dirty="0" smtClean="0"/>
              <a:t>Nicht alles Gesuchte ist auch verfügbar</a:t>
            </a:r>
            <a:endParaRPr lang="de-DE" sz="3000" dirty="0"/>
          </a:p>
          <a:p>
            <a:r>
              <a:rPr lang="de-DE" sz="3000" dirty="0" smtClean="0"/>
              <a:t>Je nach Fach wenig </a:t>
            </a:r>
            <a:r>
              <a:rPr lang="de-DE" sz="3000" dirty="0"/>
              <a:t>Treffer </a:t>
            </a:r>
            <a:r>
              <a:rPr lang="de-DE" sz="3000" dirty="0" smtClean="0"/>
              <a:t>möglich</a:t>
            </a:r>
          </a:p>
          <a:p>
            <a:r>
              <a:rPr lang="de-DE" sz="3000" dirty="0" smtClean="0"/>
              <a:t>Bei Printmedien Besuch nötig</a:t>
            </a:r>
            <a:endParaRPr lang="de-DE" sz="3000" dirty="0"/>
          </a:p>
          <a:p>
            <a:r>
              <a:rPr lang="de-DE" sz="3000" dirty="0"/>
              <a:t>Aktualität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6</a:t>
            </a:fld>
            <a:endParaRPr lang="de-DE"/>
          </a:p>
        </p:txBody>
      </p:sp>
      <p:pic>
        <p:nvPicPr>
          <p:cNvPr id="3074" name="Picture 2" descr="Abneigung, Hand, Daumen, Nach Unten, Nr, Ro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119" y="4220135"/>
            <a:ext cx="1825803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69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3010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7</a:t>
            </a:fld>
            <a:endParaRPr lang="de-DE"/>
          </a:p>
        </p:txBody>
      </p:sp>
      <p:pic>
        <p:nvPicPr>
          <p:cNvPr id="7" name="Picture 26" descr="https://scontent-frt3-2.xx.fbcdn.net/v/t1.0-1/p200x200/28378589_1656721061054851_3749205707320310114_n.jpg?_nc_cat=102&amp;oh=746342d47ee42ecfaf6f8a0e5689e3ed&amp;oe=5C213AF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42492"/>
            <a:ext cx="1282452" cy="1282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26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7323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8</a:t>
            </a:fld>
            <a:endParaRPr lang="de-DE"/>
          </a:p>
        </p:txBody>
      </p:sp>
      <p:pic>
        <p:nvPicPr>
          <p:cNvPr id="4100" name="Picture 4" descr="bsz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50138"/>
            <a:ext cx="2016224" cy="282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78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2101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E6B1468-B035-40B2-8B65-442B72463A73}" type="slidenum">
              <a:rPr lang="de-DE" smtClean="0"/>
              <a:t>9</a:t>
            </a:fld>
            <a:endParaRPr lang="de-DE"/>
          </a:p>
        </p:txBody>
      </p:sp>
      <p:pic>
        <p:nvPicPr>
          <p:cNvPr id="6" name="Picture 16" descr="KIT-Logo - Link zur KIT-Startseit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88840"/>
            <a:ext cx="129614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12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675</Words>
  <Application>Microsoft Office PowerPoint</Application>
  <PresentationFormat>Bildschirmpräsentation (4:3)</PresentationFormat>
  <Paragraphs>178</Paragraphs>
  <Slides>30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30</vt:i4>
      </vt:variant>
    </vt:vector>
  </HeadingPairs>
  <TitlesOfParts>
    <vt:vector size="31" baseType="lpstr">
      <vt:lpstr>Larissa</vt:lpstr>
      <vt:lpstr>Literatursuche I Wissensportal, OPAC, KVK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Saarländische Univeritäts- und Landesbibliothek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Imgrund, Matthias</dc:creator>
  <cp:lastModifiedBy>Imgrund, Matthias</cp:lastModifiedBy>
  <cp:revision>119</cp:revision>
  <dcterms:created xsi:type="dcterms:W3CDTF">2018-01-17T14:17:19Z</dcterms:created>
  <dcterms:modified xsi:type="dcterms:W3CDTF">2019-03-29T13:00:12Z</dcterms:modified>
</cp:coreProperties>
</file>