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670" r:id="rId3"/>
    <p:sldId id="695" r:id="rId4"/>
    <p:sldId id="696" r:id="rId5"/>
    <p:sldId id="697" r:id="rId6"/>
    <p:sldId id="659" r:id="rId7"/>
    <p:sldId id="698" r:id="rId8"/>
    <p:sldId id="699" r:id="rId9"/>
    <p:sldId id="700" r:id="rId10"/>
    <p:sldId id="701" r:id="rId11"/>
    <p:sldId id="702" r:id="rId12"/>
    <p:sldId id="704" r:id="rId13"/>
    <p:sldId id="705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95267" autoAdjust="0"/>
  </p:normalViewPr>
  <p:slideViewPr>
    <p:cSldViewPr>
      <p:cViewPr varScale="1">
        <p:scale>
          <a:sx n="81" d="100"/>
          <a:sy n="81" d="100"/>
        </p:scale>
        <p:origin x="21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576B39-D57B-441F-8876-C3F4653B7F02}" type="datetimeFigureOut">
              <a:rPr lang="de-DE"/>
              <a:pPr>
                <a:defRPr/>
              </a:pPr>
              <a:t>10.03.2021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CCBAE5-5165-4C39-BFC4-3D3CA459D0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280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B009-E317-447F-B03A-D90156965947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F259-3A3E-4C55-9E20-B0D02DD267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8537-EEED-4359-A9F9-D8F737C470CC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5E11-C147-4395-83F7-127B035A06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D73F-5846-4090-8AB5-7A077E69E5D4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B678-2B38-4C5A-810B-86F59CCFB4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3BFD-9AC9-4ADD-9480-8AD3B53C1942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E946-1AF2-414B-8363-9243AAE0801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50AD-AB30-4E16-AD7E-5A93B9D6C4DC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097C-6336-41A7-9C3E-153ED817A31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2A87-366E-45DD-8E77-D58216045605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1F25-0385-4677-B9C8-5C7FED0E94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FA32-378F-4624-92E6-8C2678C3D4D6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523F-FEA7-4D43-9E29-FD4E55BD27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D870-2CEA-4D81-824F-8ED3693C7CF9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FD66-7601-4ED7-A20E-FA482354CF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DA26-7B60-433E-97C9-26600B9EDBE4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9C07-B88A-4FD9-B881-0A4DA377E0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1572-3A95-4641-A33B-3DDD53E14E12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55EC-F742-4488-8B3D-E045C16E8B3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47E6C-AC33-449D-A468-6B2F27C7A37C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8904-0C96-4AED-A4FC-19255E99E0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98DB68-6943-4C13-9C21-8E6BFF4D8F7A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8491FD-5D2D-4296-AB12-340058370B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chenbote.de/sites/bz4.bistumspresse-zentralredaktion.de/files/images/Nachrichten/13_07_bonifatius_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ocities.org/e-celt/Althist/ir_missn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_Boniface_-_Baptising-Martyrdom_-_Sacramentary_of_Fulda_-_11Century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._Benedict_delivering_his_rule_to_the_monks_of_his_order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950" y="549275"/>
            <a:ext cx="8928100" cy="1223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6000" b="1" u="sng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Europa im Mittelalter</a:t>
            </a:r>
            <a: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/>
            </a:r>
            <a:b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</a:br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Grundzüge der mittelalterlichen Geschichte vom vorläufigen Ende des weströmischen Kaisertums 476 bis zur Entdeckung Amerikas 1492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8" y="5853113"/>
            <a:ext cx="7921625" cy="671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02A]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Die Christianisierung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7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800" y="205783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547664" y="5610726"/>
            <a:ext cx="6120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u="sng" dirty="0">
                <a:hlinkClick r:id="rId3"/>
              </a:rPr>
              <a:t>https://</a:t>
            </a:r>
            <a:r>
              <a:rPr lang="de-DE" sz="800" u="sng" dirty="0" smtClean="0">
                <a:hlinkClick r:id="rId3"/>
              </a:rPr>
              <a:t>www.kirchenbote.de/sites/bz4.bistumspresse-zentralredaktion.de/files/images/Nachrichten/13_07_bonifatius_l.jpg</a:t>
            </a:r>
            <a:endParaRPr lang="de-DE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Das Heidentum und die Mission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Auswirkungen der Christianisierung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3794" name="Inhaltsplatzhalter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068887"/>
          </a:xfrm>
        </p:spPr>
        <p:txBody>
          <a:bodyPr/>
          <a:lstStyle/>
          <a:p>
            <a:pPr eaLnBrk="1" hangingPunct="1"/>
            <a:endParaRPr lang="de-DE" sz="2000">
              <a:latin typeface="Footlight MT Light" pitchFamily="18" charset="0"/>
              <a:cs typeface="Times New Roman" pitchFamily="18" charset="0"/>
            </a:endParaRPr>
          </a:p>
          <a:p>
            <a:pPr eaLnBrk="1" hangingPunct="1"/>
            <a:endParaRPr lang="de-DE" sz="2400">
              <a:latin typeface="Footlight MT Light" pitchFamily="18" charset="0"/>
            </a:endParaRPr>
          </a:p>
          <a:p>
            <a:pPr eaLnBrk="1" hangingPunct="1"/>
            <a:endParaRPr lang="de-DE" sz="2400">
              <a:latin typeface="Cambria" pitchFamily="18" charset="0"/>
            </a:endParaRPr>
          </a:p>
          <a:p>
            <a:pPr eaLnBrk="1" hangingPunct="1"/>
            <a:endParaRPr lang="de-DE" sz="2400">
              <a:latin typeface="Cambria" pitchFamily="18" charset="0"/>
            </a:endParaRPr>
          </a:p>
          <a:p>
            <a:pPr eaLnBrk="1" hangingPunct="1"/>
            <a:endParaRPr lang="de-DE" sz="2800">
              <a:latin typeface="Cambria" pitchFamily="18" charset="0"/>
            </a:endParaRPr>
          </a:p>
          <a:p>
            <a:pPr eaLnBrk="1" hangingPunct="1"/>
            <a:endParaRPr lang="de-DE" sz="2800">
              <a:latin typeface="Cambria" pitchFamily="18" charset="0"/>
            </a:endParaRPr>
          </a:p>
          <a:p>
            <a:pPr eaLnBrk="1" hangingPunct="1"/>
            <a:endParaRPr lang="de-DE" sz="2800">
              <a:latin typeface="Cambria" pitchFamily="18" charset="0"/>
            </a:endParaRPr>
          </a:p>
          <a:p>
            <a:pPr eaLnBrk="1" hangingPunct="1"/>
            <a:endParaRPr lang="de-DE" sz="2800"/>
          </a:p>
          <a:p>
            <a:pPr eaLnBrk="1" hangingPunct="1"/>
            <a:endParaRPr lang="de-DE" sz="2400"/>
          </a:p>
          <a:p>
            <a:pPr eaLnBrk="1" hangingPunct="1"/>
            <a:endParaRPr lang="de-DE" sz="2400"/>
          </a:p>
          <a:p>
            <a:pPr eaLnBrk="1" hangingPunct="1"/>
            <a:endParaRPr lang="de-DE" sz="2400"/>
          </a:p>
          <a:p>
            <a:pPr eaLnBrk="1" hangingPunct="1"/>
            <a:endParaRPr lang="de-DE" sz="2400"/>
          </a:p>
        </p:txBody>
      </p:sp>
      <p:sp>
        <p:nvSpPr>
          <p:cNvPr id="2" name="Textfeld 1"/>
          <p:cNvSpPr txBox="1"/>
          <p:nvPr/>
        </p:nvSpPr>
        <p:spPr>
          <a:xfrm>
            <a:off x="323528" y="1484784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Gewalt-Problem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>
                <a:latin typeface="Footlight MT Light" panose="0204060206030A020304" pitchFamily="18" charset="0"/>
              </a:rPr>
              <a:t>Augustinus: nur gegen Sachen und zur Bekämpfung unchristlicher Gebräuche erlaubt. </a:t>
            </a:r>
          </a:p>
          <a:p>
            <a:pPr lvl="1"/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Freiwilliger Übertritt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Kaiser als Missionsherr</a:t>
            </a: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Footlight MT Light" panose="0204060206030A020304" pitchFamily="18" charset="0"/>
              </a:rPr>
              <a:t>Katholisierung</a:t>
            </a:r>
            <a:r>
              <a:rPr lang="de-DE" sz="2800" dirty="0">
                <a:latin typeface="Footlight MT Light" panose="0204060206030A020304" pitchFamily="18" charset="0"/>
              </a:rPr>
              <a:t> = Romanisierung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Verschriftlichung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Das Heidentum und die Mission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Germanenmission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481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z="2000" dirty="0">
              <a:latin typeface="Footlight MT Light" pitchFamily="18" charset="0"/>
              <a:cs typeface="Times New Roman" pitchFamily="18" charset="0"/>
            </a:endParaRPr>
          </a:p>
          <a:p>
            <a:pPr eaLnBrk="1" hangingPunct="1"/>
            <a:endParaRPr lang="de-DE" sz="2400" dirty="0">
              <a:latin typeface="Footlight MT Light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65943" cy="582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7581980B-0CD4-4670-BDF2-62088E430796}"/>
              </a:ext>
            </a:extLst>
          </p:cNvPr>
          <p:cNvSpPr txBox="1"/>
          <p:nvPr/>
        </p:nvSpPr>
        <p:spPr>
          <a:xfrm>
            <a:off x="6948264" y="6673334"/>
            <a:ext cx="18950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hlinkClick r:id="rId3"/>
              </a:rPr>
              <a:t>https://www.oocities.org/e-celt/Althist/ir_missn.jpg</a:t>
            </a:r>
            <a:r>
              <a:rPr lang="de-DE" sz="6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Das Heidentum und die Mission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Germanenmission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481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z="2000" dirty="0">
              <a:latin typeface="Footlight MT Light" pitchFamily="18" charset="0"/>
              <a:cs typeface="Times New Roman" pitchFamily="18" charset="0"/>
            </a:endParaRPr>
          </a:p>
          <a:p>
            <a:pPr eaLnBrk="1" hangingPunct="1"/>
            <a:endParaRPr lang="de-DE" sz="2400" dirty="0">
              <a:latin typeface="Footlight MT Light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235924" cy="606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73798EB1-EFE8-47F4-B691-2713FB1DD14E}"/>
              </a:ext>
            </a:extLst>
          </p:cNvPr>
          <p:cNvSpPr txBox="1"/>
          <p:nvPr/>
        </p:nvSpPr>
        <p:spPr>
          <a:xfrm>
            <a:off x="6695134" y="650357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3"/>
              </a:rPr>
              <a:t>https://commons.wikimedia.org/wiki/File:St_Boniface_-_Baptising-Martyrdom_-_Sacramentary_of_Fulda_-_11Century.jpg</a:t>
            </a:r>
            <a:r>
              <a:rPr lang="de-DE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063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8945EA7-F573-4CFC-A89A-EDE55971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Footlight MT Light" panose="0204060206030A020304" pitchFamily="18" charset="0"/>
              </a:rPr>
              <a:t>Bildreferenzen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F8716FE-D980-4834-926B-CB3CC6424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200" b="1" smtClean="0"/>
              <a:t>VL2b</a:t>
            </a:r>
            <a:endParaRPr lang="de-DE" sz="1200" b="1" dirty="0"/>
          </a:p>
          <a:p>
            <a:r>
              <a:rPr lang="de-DE" sz="1200" u="sng" dirty="0"/>
              <a:t>https://www.kirchenbote.de/sites/bz4.bistumspresse-zentralredaktion.de/files/images/Nachrichten/13_07_bonifatius_l.jpg</a:t>
            </a:r>
            <a:endParaRPr lang="de-DE" sz="1200" dirty="0"/>
          </a:p>
          <a:p>
            <a:r>
              <a:rPr lang="de-DE" sz="1200" u="sng" dirty="0"/>
              <a:t>https://de.wikipedia.org/wiki/Datei:St._Benedict_delivering_his_rule_to_the_monks_of_his_order.jpg</a:t>
            </a:r>
            <a:endParaRPr lang="de-DE" sz="1200" dirty="0"/>
          </a:p>
          <a:p>
            <a:r>
              <a:rPr lang="de-DE" sz="1200" u="sng" dirty="0"/>
              <a:t>http://www.deuframat.de/indexa86e.html?eID=tx_cms_showpic&amp;file=fileadmin%2F_migrated%2Fpics%2Fgermanreich_gr.png&amp;md5=9465905d319130511613da8318a62829104d5f50&amp;parameters%5B0%5D=YTo0OntzOjU6IndpZHRoIjtzOjQ6IjgwMG0iO3M6NjoiaGVpZ2h0IjtzOjQ6IjYw&amp;parameters%5B1%5D=MG0iO3M6NzoiYm9keVRhZyI7czo0MToiPGJvZHkgc3R5bGU9Im1hcmdpbjowOyBi&amp;parameters%5B2%5D=YWNrZ3JvdW5kOiNmZmY7Ij4iO3M6NDoid3JhcCI7czozNzoiPGEgaHJlZj0iamF2&amp;parameters%5B3%5D=YXNjcmlwdDpjbG9zZSgpOyI%2BIHwgPC9hPiI7fQ%3D%</a:t>
            </a:r>
            <a:r>
              <a:rPr lang="de-DE" sz="1200" dirty="0"/>
              <a:t>3D</a:t>
            </a:r>
          </a:p>
          <a:p>
            <a:r>
              <a:rPr lang="de-DE" sz="1200" u="sng" dirty="0"/>
              <a:t>https://www.oocities.org/e-celt/Althist/ir_missn.jpg</a:t>
            </a:r>
            <a:endParaRPr lang="de-DE" sz="1200" dirty="0"/>
          </a:p>
          <a:p>
            <a:r>
              <a:rPr lang="de-DE" sz="1200" u="sng" dirty="0"/>
              <a:t>https://de.wikipedia.org/wiki/Bonifatius#/media/Datei:St_Boniface_-_Baptising-Martyrdom_-_Sacramentary_of_Fulda_-_11Century.jpg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5303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Zum Stand des Christentums am Beginn des Mittelalters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Vom Ende der Verfolgungen zur Staatsreligion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25602" name="Inhaltsplatzhalter 2"/>
          <p:cNvSpPr>
            <a:spLocks noGrp="1"/>
          </p:cNvSpPr>
          <p:nvPr>
            <p:ph idx="1"/>
          </p:nvPr>
        </p:nvSpPr>
        <p:spPr>
          <a:xfrm>
            <a:off x="107504" y="1671638"/>
            <a:ext cx="8928992" cy="5070475"/>
          </a:xfrm>
        </p:spPr>
        <p:txBody>
          <a:bodyPr/>
          <a:lstStyle/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r>
              <a:rPr lang="de-DE" sz="2800" dirty="0" err="1">
                <a:latin typeface="Cambria" pitchFamily="18" charset="0"/>
              </a:rPr>
              <a:t>Diokletian</a:t>
            </a:r>
            <a:r>
              <a:rPr lang="de-DE" sz="2800" dirty="0">
                <a:latin typeface="Cambria" pitchFamily="18" charset="0"/>
              </a:rPr>
              <a:t> (284 – 305)</a:t>
            </a: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r>
              <a:rPr lang="de-DE" sz="2800" dirty="0">
                <a:latin typeface="Cambria" pitchFamily="18" charset="0"/>
              </a:rPr>
              <a:t>313 Toleranzedikt Mailand</a:t>
            </a: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r>
              <a:rPr lang="de-DE" sz="2800" dirty="0">
                <a:latin typeface="Cambria" pitchFamily="18" charset="0"/>
              </a:rPr>
              <a:t>Julian </a:t>
            </a:r>
            <a:r>
              <a:rPr lang="de-DE" sz="2800" dirty="0" err="1">
                <a:latin typeface="Cambria" pitchFamily="18" charset="0"/>
              </a:rPr>
              <a:t>Apostata</a:t>
            </a:r>
            <a:r>
              <a:rPr lang="de-DE" sz="2800" dirty="0">
                <a:latin typeface="Cambria" pitchFamily="18" charset="0"/>
              </a:rPr>
              <a:t> (361 – 363)</a:t>
            </a: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r>
              <a:rPr lang="de-DE" sz="2800" dirty="0">
                <a:latin typeface="Cambria" pitchFamily="18" charset="0"/>
              </a:rPr>
              <a:t>392 verbot heidnischer Kulte durch Theodosios</a:t>
            </a: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Zum Stand des Christentums am Beginn des Mittelalters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Kirchenorganisation  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4"/>
          </a:xfrm>
        </p:spPr>
        <p:txBody>
          <a:bodyPr/>
          <a:lstStyle/>
          <a:p>
            <a:r>
              <a:rPr lang="de-DE" dirty="0">
                <a:latin typeface="Footlight MT Light" panose="0204060206030A020304" pitchFamily="18" charset="0"/>
              </a:rPr>
              <a:t>Bischöfe und Metropoliten</a:t>
            </a: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325 Patriarchate (Pentarchie):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Footlight MT Light" panose="0204060206030A020304" pitchFamily="18" charset="0"/>
              </a:rPr>
              <a:t>1.Rom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Footlight MT Light" panose="0204060206030A020304" pitchFamily="18" charset="0"/>
              </a:rPr>
              <a:t>2. Konstantinopel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Footlight MT Light" panose="0204060206030A020304" pitchFamily="18" charset="0"/>
              </a:rPr>
              <a:t>3. Alexandria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Footlight MT Light" panose="0204060206030A020304" pitchFamily="18" charset="0"/>
              </a:rPr>
              <a:t>4. Antiochia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Footlight MT Light" panose="0204060206030A020304" pitchFamily="18" charset="0"/>
              </a:rPr>
              <a:t>5. Jerusalem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kaum Pfarrsprengel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Zum Stand des Christentums am Beginn des Mittelalters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Das Mönchtum  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Eremiten</a:t>
            </a:r>
          </a:p>
          <a:p>
            <a:pPr marL="0" indent="0">
              <a:buNone/>
            </a:pPr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 err="1">
                <a:latin typeface="Footlight MT Light" panose="0204060206030A020304" pitchFamily="18" charset="0"/>
              </a:rPr>
              <a:t>Koinobiten</a:t>
            </a:r>
            <a:endParaRPr lang="de-DE" dirty="0">
              <a:latin typeface="Footlight MT Light" panose="0204060206030A020304" pitchFamily="18" charset="0"/>
            </a:endParaRP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 err="1">
                <a:latin typeface="Footlight MT Light" panose="0204060206030A020304" pitchFamily="18" charset="0"/>
              </a:rPr>
              <a:t>Benediktsregel</a:t>
            </a:r>
            <a:r>
              <a:rPr lang="de-DE" dirty="0">
                <a:latin typeface="Footlight MT Light" panose="0204060206030A020304" pitchFamily="18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latin typeface="Footlight MT Light" panose="0204060206030A020304" pitchFamily="18" charset="0"/>
              </a:rPr>
              <a:t>erst im 6. Jh.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40" y="1700807"/>
            <a:ext cx="4248472" cy="440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82210846-3654-4DED-B965-39BBDA7B7478}"/>
              </a:ext>
            </a:extLst>
          </p:cNvPr>
          <p:cNvSpPr txBox="1"/>
          <p:nvPr/>
        </p:nvSpPr>
        <p:spPr>
          <a:xfrm>
            <a:off x="5220072" y="6033830"/>
            <a:ext cx="3841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hlinkClick r:id="rId3"/>
              </a:rPr>
              <a:t>https://commons.wikimedia.org/wiki/File:St._Benedict_delivering_his_rule_to_the_monks_of_his_order.jpg</a:t>
            </a:r>
            <a:r>
              <a:rPr lang="de-DE" sz="6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Zum Stand des Christentums am Beginn des Mittelalters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Die großen Konzilien  </a:t>
            </a:r>
            <a:endParaRPr lang="de-DE" sz="280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Footlight MT Light" panose="0204060206030A020304" pitchFamily="18" charset="0"/>
              </a:rPr>
              <a:t>325 </a:t>
            </a:r>
            <a:r>
              <a:rPr lang="de-DE" dirty="0" err="1">
                <a:latin typeface="Footlight MT Light" panose="0204060206030A020304" pitchFamily="18" charset="0"/>
              </a:rPr>
              <a:t>Nikaia</a:t>
            </a:r>
            <a:endParaRPr lang="de-DE" dirty="0">
              <a:latin typeface="Footlight MT Light" panose="0204060206030A020304" pitchFamily="18" charset="0"/>
            </a:endParaRP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381 Konstantinopel</a:t>
            </a: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431 Ephesos</a:t>
            </a: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451 Chalcedon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Der Arianismus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Die Entwicklung einer zweiten Kirche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2969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DE" sz="2400" dirty="0" err="1">
                <a:latin typeface="Footlight MT Light" pitchFamily="18" charset="0"/>
              </a:rPr>
              <a:t>Nikaia</a:t>
            </a:r>
            <a:r>
              <a:rPr lang="de-DE" sz="2400" dirty="0">
                <a:latin typeface="Footlight MT Light" pitchFamily="18" charset="0"/>
              </a:rPr>
              <a:t> 325: Verurteilung des Arius</a:t>
            </a:r>
          </a:p>
          <a:p>
            <a:pPr marL="0" indent="0" eaLnBrk="1" hangingPunct="1">
              <a:buNone/>
            </a:pPr>
            <a:r>
              <a:rPr lang="de-DE" sz="2400" dirty="0">
                <a:latin typeface="Footlight MT Light" pitchFamily="18" charset="0"/>
              </a:rPr>
              <a:t>Wechselnde Vorlieben der Kaiser</a:t>
            </a:r>
          </a:p>
          <a:p>
            <a:pPr marL="0" indent="0" eaLnBrk="1" hangingPunct="1">
              <a:buNone/>
            </a:pPr>
            <a:r>
              <a:rPr lang="de-DE" sz="2400" dirty="0" err="1">
                <a:latin typeface="Footlight MT Light" pitchFamily="18" charset="0"/>
              </a:rPr>
              <a:t>Theodosius</a:t>
            </a:r>
            <a:r>
              <a:rPr lang="de-DE" sz="2400" dirty="0">
                <a:latin typeface="Footlight MT Light" pitchFamily="18" charset="0"/>
              </a:rPr>
              <a:t> </a:t>
            </a:r>
            <a:r>
              <a:rPr lang="de-DE" sz="2400" dirty="0" err="1">
                <a:latin typeface="Footlight MT Light" pitchFamily="18" charset="0"/>
              </a:rPr>
              <a:t>läßt</a:t>
            </a:r>
            <a:r>
              <a:rPr lang="de-DE" sz="2400" dirty="0">
                <a:latin typeface="Footlight MT Light" pitchFamily="18" charset="0"/>
              </a:rPr>
              <a:t> den Arianismus endgültig verurteilen</a:t>
            </a:r>
          </a:p>
          <a:p>
            <a:pPr eaLnBrk="1" hangingPunct="1"/>
            <a:endParaRPr lang="de-DE" sz="2400" dirty="0">
              <a:latin typeface="Footlight MT Light" pitchFamily="18" charset="0"/>
            </a:endParaRPr>
          </a:p>
          <a:p>
            <a:pPr marL="0" indent="0" eaLnBrk="1" hangingPunct="1">
              <a:buNone/>
            </a:pPr>
            <a:r>
              <a:rPr lang="de-DE" sz="2400" i="1" dirty="0">
                <a:latin typeface="Footlight MT Light" pitchFamily="18" charset="0"/>
              </a:rPr>
              <a:t>Ein </a:t>
            </a:r>
            <a:r>
              <a:rPr lang="de-DE" sz="2400" i="1" dirty="0" err="1">
                <a:latin typeface="Footlight MT Light" pitchFamily="18" charset="0"/>
              </a:rPr>
              <a:t>Iota</a:t>
            </a:r>
            <a:r>
              <a:rPr lang="de-DE" sz="2400" i="1" dirty="0">
                <a:latin typeface="Footlight MT Light" pitchFamily="18" charset="0"/>
              </a:rPr>
              <a:t> macht den Unterschied:</a:t>
            </a:r>
          </a:p>
          <a:p>
            <a:pPr marL="0" indent="0" eaLnBrk="1" hangingPunct="1">
              <a:buNone/>
            </a:pPr>
            <a:r>
              <a:rPr lang="el-GR" sz="2400" i="1" dirty="0"/>
              <a:t>ὁμοούσιος </a:t>
            </a:r>
            <a:r>
              <a:rPr lang="de-DE" sz="2400" i="1" dirty="0">
                <a:latin typeface="Footlight MT Light" panose="0204060206030A020304" pitchFamily="18" charset="0"/>
              </a:rPr>
              <a:t>  (</a:t>
            </a:r>
            <a:r>
              <a:rPr lang="de-DE" sz="2400" i="1" dirty="0" err="1">
                <a:latin typeface="Footlight MT Light" panose="0204060206030A020304" pitchFamily="18" charset="0"/>
              </a:rPr>
              <a:t>homoousios</a:t>
            </a:r>
            <a:r>
              <a:rPr lang="de-DE" sz="2400" i="1" dirty="0">
                <a:latin typeface="Footlight MT Light" panose="0204060206030A020304" pitchFamily="18" charset="0"/>
              </a:rPr>
              <a:t>)</a:t>
            </a:r>
          </a:p>
          <a:p>
            <a:pPr marL="0" indent="0" eaLnBrk="1" hangingPunct="1">
              <a:buNone/>
            </a:pPr>
            <a:r>
              <a:rPr lang="el-GR" sz="2400" i="1" dirty="0"/>
              <a:t>ὁμο</a:t>
            </a:r>
            <a:r>
              <a:rPr lang="el-GR" sz="2400" i="1" dirty="0">
                <a:solidFill>
                  <a:srgbClr val="C00000"/>
                </a:solidFill>
              </a:rPr>
              <a:t>ι</a:t>
            </a:r>
            <a:r>
              <a:rPr lang="el-GR" sz="2400" i="1" dirty="0"/>
              <a:t>ούσιος</a:t>
            </a:r>
            <a:r>
              <a:rPr lang="de-DE" sz="2400" i="1" dirty="0">
                <a:latin typeface="Footlight MT Light" panose="0204060206030A020304" pitchFamily="18" charset="0"/>
              </a:rPr>
              <a:t> </a:t>
            </a:r>
            <a:r>
              <a:rPr lang="el-GR" sz="2400" i="1" dirty="0"/>
              <a:t> </a:t>
            </a:r>
            <a:r>
              <a:rPr lang="de-DE" sz="2400" i="1" dirty="0">
                <a:latin typeface="Footlight MT Light" panose="0204060206030A020304" pitchFamily="18" charset="0"/>
              </a:rPr>
              <a:t>(</a:t>
            </a:r>
            <a:r>
              <a:rPr lang="de-DE" sz="2400" i="1" dirty="0" err="1">
                <a:latin typeface="Footlight MT Light" panose="0204060206030A020304" pitchFamily="18" charset="0"/>
              </a:rPr>
              <a:t>homoiousios</a:t>
            </a:r>
            <a:r>
              <a:rPr lang="de-DE" sz="2400" i="1" dirty="0">
                <a:latin typeface="Footlight MT Light" panose="0204060206030A020304" pitchFamily="18" charset="0"/>
              </a:rPr>
              <a:t>)</a:t>
            </a:r>
          </a:p>
          <a:p>
            <a:pPr eaLnBrk="1" hangingPunct="1"/>
            <a:endParaRPr lang="de-DE" sz="2400" dirty="0">
              <a:latin typeface="Footlight MT Light" panose="0204060206030A020304" pitchFamily="18" charset="0"/>
            </a:endParaRPr>
          </a:p>
          <a:p>
            <a:pPr marL="0" indent="0" eaLnBrk="1" hangingPunct="1">
              <a:buNone/>
            </a:pPr>
            <a:r>
              <a:rPr lang="de-DE" sz="2400" dirty="0" err="1">
                <a:latin typeface="Footlight MT Light" panose="0204060206030A020304" pitchFamily="18" charset="0"/>
              </a:rPr>
              <a:t>Bischofsab</a:t>
            </a:r>
            <a:r>
              <a:rPr lang="de-DE" sz="2400" dirty="0">
                <a:latin typeface="Footlight MT Light" panose="0204060206030A020304" pitchFamily="18" charset="0"/>
              </a:rPr>
              <a:t>- und </a:t>
            </a:r>
            <a:r>
              <a:rPr lang="de-DE" sz="2400" dirty="0" err="1">
                <a:latin typeface="Footlight MT Light" panose="0204060206030A020304" pitchFamily="18" charset="0"/>
              </a:rPr>
              <a:t>einsetzungen</a:t>
            </a:r>
            <a:r>
              <a:rPr lang="de-DE" sz="2400" dirty="0">
                <a:latin typeface="Footlight MT Light" panose="0204060206030A020304" pitchFamily="18" charset="0"/>
              </a:rPr>
              <a:t> im 4. Jh.</a:t>
            </a:r>
          </a:p>
          <a:p>
            <a:pPr marL="0" indent="0" eaLnBrk="1" hangingPunct="1">
              <a:buNone/>
            </a:pPr>
            <a:r>
              <a:rPr lang="de-DE" sz="2400" dirty="0">
                <a:latin typeface="Footlight MT Light" panose="0204060206030A020304" pitchFamily="18" charset="0"/>
              </a:rPr>
              <a:t>Die „Westkirche“ leistet Widerstand (Papst Julius I., Bischöfe Ambrosius und </a:t>
            </a:r>
            <a:r>
              <a:rPr lang="de-DE" sz="2400" dirty="0" err="1">
                <a:latin typeface="Footlight MT Light" panose="0204060206030A020304" pitchFamily="18" charset="0"/>
              </a:rPr>
              <a:t>Hilarius</a:t>
            </a:r>
            <a:r>
              <a:rPr lang="de-DE" sz="2400" dirty="0">
                <a:latin typeface="Footlight MT Light" panose="0204060206030A020304" pitchFamily="18" charset="0"/>
              </a:rPr>
              <a:t>)</a:t>
            </a: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Der Arianismus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Die Germanenreiche und der Arianismus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072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z="2000" dirty="0">
              <a:latin typeface="Footlight MT Light" pitchFamily="18" charset="0"/>
              <a:cs typeface="Times New Roman" pitchFamily="18" charset="0"/>
            </a:endParaRPr>
          </a:p>
          <a:p>
            <a:pPr eaLnBrk="1" hangingPunct="1"/>
            <a:endParaRPr lang="de-DE" sz="2400" dirty="0">
              <a:latin typeface="Footlight MT Light" pitchFamily="18" charset="0"/>
            </a:endParaRPr>
          </a:p>
          <a:p>
            <a:pPr marL="0" indent="0" eaLnBrk="1" hangingPunct="1">
              <a:buNone/>
            </a:pPr>
            <a:endParaRPr lang="de-DE" sz="24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61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31CDCFD9-B275-4288-BC29-73EFE7DA7A79}"/>
              </a:ext>
            </a:extLst>
          </p:cNvPr>
          <p:cNvSpPr txBox="1"/>
          <p:nvPr/>
        </p:nvSpPr>
        <p:spPr>
          <a:xfrm rot="5400000">
            <a:off x="5842732" y="3449010"/>
            <a:ext cx="567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://www.deuframat.de/indexa86e.html?eID=tx_cms_showpic&amp;file=fileadmin%2F_migrated%2Fpics%2Fgermanreich_gr.png&amp;md5=9465905d319130511613da8318a62829104d5f50&amp;parameters%5B0%5D=YTo0OntzOjU6IndpZHRoIjtzOjQ6IjgwMG0iO3M6NjoiaGVpZ2h0IjtzOjQ6IjYw&amp;parameters%5B1%5D=MG0iO3M6NzoiYm9keVRhZyI7czo0MToiPGJvZHkgc3R5bGU9Im1hcmdpbjowOyBi&amp;parameters%5B2%5D=YWNrZ3JvdW5kOiNmZmY7Ij4iO3M6NDoid3JhcCI7czozNzoiPGEgaHJlZj0iamF2&amp;parameters%5B3%5D=YXNjcmlwdDpjbG9zZSgpOyI%2BIHwgPC9hPiI7fQ%3D%3D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Der Arianismus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Das Ende des Arianismus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174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anose="0204060206030A020304" pitchFamily="18" charset="0"/>
              </a:rPr>
              <a:t>498 Taufe </a:t>
            </a:r>
            <a:r>
              <a:rPr lang="de-DE" sz="2800" dirty="0" err="1">
                <a:latin typeface="Footlight MT Light" panose="0204060206030A020304" pitchFamily="18" charset="0"/>
              </a:rPr>
              <a:t>Chlodwigs</a:t>
            </a:r>
            <a:r>
              <a:rPr lang="de-DE" sz="2800" dirty="0">
                <a:latin typeface="Footlight MT Light" panose="0204060206030A020304" pitchFamily="18" charset="0"/>
              </a:rPr>
              <a:t> (Franken werden katholisch)</a:t>
            </a:r>
          </a:p>
          <a:p>
            <a:pPr eaLnBrk="1" hangingPunct="1"/>
            <a:endParaRPr lang="de-DE" sz="2800" dirty="0">
              <a:latin typeface="Footlight MT Light" panose="0204060206030A020304" pitchFamily="18" charset="0"/>
            </a:endParaRPr>
          </a:p>
          <a:p>
            <a:pPr eaLnBrk="1" hangingPunct="1"/>
            <a:r>
              <a:rPr lang="de-DE" sz="2800" dirty="0">
                <a:latin typeface="Footlight MT Light" panose="0204060206030A020304" pitchFamily="18" charset="0"/>
              </a:rPr>
              <a:t>589 Toledo III: Westgoten unter Kg. </a:t>
            </a:r>
            <a:r>
              <a:rPr lang="de-DE" sz="2800" dirty="0" err="1">
                <a:latin typeface="Footlight MT Light" panose="0204060206030A020304" pitchFamily="18" charset="0"/>
              </a:rPr>
              <a:t>Rekkared</a:t>
            </a:r>
            <a:r>
              <a:rPr lang="de-DE" sz="2800" dirty="0">
                <a:latin typeface="Footlight MT Light" panose="0204060206030A020304" pitchFamily="18" charset="0"/>
              </a:rPr>
              <a:t> konvertieren vom Arianismus zum Katholizismus</a:t>
            </a:r>
          </a:p>
          <a:p>
            <a:pPr eaLnBrk="1" hangingPunct="1"/>
            <a:endParaRPr lang="de-DE" sz="2800" dirty="0">
              <a:latin typeface="Footlight MT Light" panose="0204060206030A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Die Reiche der Ostgoten und der Vandalen werden von Justinian zerschlagen</a:t>
            </a:r>
          </a:p>
          <a:p>
            <a:pPr eaLnBrk="1" hangingPunct="1"/>
            <a:endParaRPr lang="de-DE" dirty="0">
              <a:latin typeface="Footlight MT Light" panose="0204060206030A020304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Das Heidentum und die Mission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Konkurrenz des römischen Heidentums 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327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de-DE" sz="2800" dirty="0">
              <a:latin typeface="Footlight MT Light" pitchFamily="18" charset="0"/>
            </a:endParaRPr>
          </a:p>
          <a:p>
            <a:pPr eaLnBrk="1" hangingPunct="1"/>
            <a:r>
              <a:rPr lang="de-DE" dirty="0">
                <a:latin typeface="Footlight MT Light" pitchFamily="18" charset="0"/>
              </a:rPr>
              <a:t>Senatsaristokratie bleibt lange heidnisch</a:t>
            </a:r>
          </a:p>
          <a:p>
            <a:pPr eaLnBrk="1" hangingPunct="1"/>
            <a:endParaRPr lang="de-DE" dirty="0">
              <a:latin typeface="Footlight MT Light" pitchFamily="18" charset="0"/>
            </a:endParaRPr>
          </a:p>
          <a:p>
            <a:pPr eaLnBrk="1" hangingPunct="1"/>
            <a:r>
              <a:rPr lang="de-DE" dirty="0">
                <a:latin typeface="Footlight MT Light" pitchFamily="18" charset="0"/>
              </a:rPr>
              <a:t>525 Ostertafeln des Dionysius </a:t>
            </a:r>
            <a:r>
              <a:rPr lang="de-DE" dirty="0" err="1">
                <a:latin typeface="Footlight MT Light" panose="0204060206030A020304" pitchFamily="18" charset="0"/>
              </a:rPr>
              <a:t>Exiguus</a:t>
            </a:r>
            <a:endParaRPr lang="de-DE" dirty="0">
              <a:latin typeface="Footlight MT Light" panose="0204060206030A020304" pitchFamily="18" charset="0"/>
            </a:endParaRPr>
          </a:p>
          <a:p>
            <a:pPr eaLnBrk="1" hangingPunct="1"/>
            <a:endParaRPr lang="de-DE" dirty="0">
              <a:latin typeface="Footlight MT Light" panose="0204060206030A020304" pitchFamily="18" charset="0"/>
            </a:endParaRPr>
          </a:p>
          <a:p>
            <a:pPr eaLnBrk="1" hangingPunct="1"/>
            <a:r>
              <a:rPr lang="de-DE" dirty="0">
                <a:latin typeface="Footlight MT Light" panose="0204060206030A020304" pitchFamily="18" charset="0"/>
              </a:rPr>
              <a:t>529 Schließung der platonischen Akademie in Athen</a:t>
            </a:r>
          </a:p>
          <a:p>
            <a:pPr eaLnBrk="1" hangingPunct="1"/>
            <a:endParaRPr lang="de-DE" dirty="0">
              <a:latin typeface="Footlight MT Light" panose="0204060206030A020304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Bildschirmpräsentation (4:3)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Eurostile</vt:lpstr>
      <vt:lpstr>Footlight MT Light</vt:lpstr>
      <vt:lpstr>Symbol</vt:lpstr>
      <vt:lpstr>Times New Roman</vt:lpstr>
      <vt:lpstr>Larissa</vt:lpstr>
      <vt:lpstr>Europa im Mittelalter Grundzüge der mittelalterlichen Geschichte vom vorläufigen Ende des weströmischen Kaisertums 476 bis zur Entdeckung Amerikas 1492</vt:lpstr>
      <vt:lpstr>I.) Zum Stand des Christentums am Beginn des Mittelalters 1.) Vom Ende der Verfolgungen zur Staatsreligion  </vt:lpstr>
      <vt:lpstr>I.) Zum Stand des Christentums am Beginn des Mittelalters 2.) Die Kirchenorganisation  </vt:lpstr>
      <vt:lpstr>I.) Zum Stand des Christentums am Beginn des Mittelalters 3.) Das Mönchtum  </vt:lpstr>
      <vt:lpstr>I.) Zum Stand des Christentums am Beginn des Mittelalters 4.) Die großen Konzilien  </vt:lpstr>
      <vt:lpstr>II.) Der Arianismus 1.) Die Entwicklung einer zweiten Kirche   </vt:lpstr>
      <vt:lpstr>II.) Der Arianismus 2.) Die Germanenreiche und der Arianismus   </vt:lpstr>
      <vt:lpstr>II.) Der Arianismus 3.) Das Ende des Arianismus   </vt:lpstr>
      <vt:lpstr>III.) Das Heidentum und die Mission 1.) Konkurrenz des römischen Heidentums   </vt:lpstr>
      <vt:lpstr>III.) Das Heidentum und die Mission 2.) Auswirkungen der Christianisierung   </vt:lpstr>
      <vt:lpstr>III.) Das Heidentum und die Mission 3.) Germanenmission   </vt:lpstr>
      <vt:lpstr>III.) Das Heidentum und die Mission 3.) Germanenmission   </vt:lpstr>
      <vt:lpstr>Bildreferenzen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275</cp:revision>
  <dcterms:created xsi:type="dcterms:W3CDTF">2017-04-18T11:03:37Z</dcterms:created>
  <dcterms:modified xsi:type="dcterms:W3CDTF">2021-03-10T21:01:13Z</dcterms:modified>
</cp:coreProperties>
</file>