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753" r:id="rId3"/>
    <p:sldId id="832" r:id="rId4"/>
    <p:sldId id="833" r:id="rId5"/>
    <p:sldId id="834" r:id="rId6"/>
    <p:sldId id="835" r:id="rId7"/>
    <p:sldId id="836" r:id="rId8"/>
    <p:sldId id="837" r:id="rId9"/>
    <p:sldId id="838" r:id="rId10"/>
    <p:sldId id="839" r:id="rId11"/>
    <p:sldId id="852" r:id="rId12"/>
    <p:sldId id="841" r:id="rId13"/>
    <p:sldId id="842" r:id="rId14"/>
    <p:sldId id="843" r:id="rId15"/>
    <p:sldId id="853" r:id="rId1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149F"/>
    <a:srgbClr val="0062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2B4589-21C8-69CF-D9A0-8398F6AA3506}" v="589" dt="2021-02-19T09:38:45.5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4" autoAdjust="0"/>
    <p:restoredTop sz="95261" autoAdjust="0"/>
  </p:normalViewPr>
  <p:slideViewPr>
    <p:cSldViewPr>
      <p:cViewPr varScale="1">
        <p:scale>
          <a:sx n="85" d="100"/>
          <a:sy n="85" d="100"/>
        </p:scale>
        <p:origin x="130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D987A-7ABC-4C2D-86B9-3E6F8549EE1E}" type="datetimeFigureOut">
              <a:rPr lang="de-DE" smtClean="0"/>
              <a:t>14.03.2021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AD2E7-C1B7-4DD2-981E-127658494B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124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9ABE49-CC2F-409A-A03A-F5B168593AE0}" type="datetimeFigureOut">
              <a:rPr lang="de-DE"/>
              <a:pPr>
                <a:defRPr/>
              </a:pPr>
              <a:t>14.03.2021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EE32C1E-E15F-46A1-AEF5-32888CD0AE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7196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66F69-A1C6-4158-BADF-31F3985FE402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DAAFB-9F4F-4AA4-9A32-B0AC1B5771C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6C1EA-98D0-4E11-B014-513AB2D2D363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91700-D695-4E2F-9B6B-DE37CE12021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BAD18-3266-41E7-B4AA-0C1115B024B0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B0BE2-E44A-4D8B-84D1-E2FB0C3DAA1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800D0-D9D9-4C6D-89BB-CCB42D9A2848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0A602-8EC5-4721-9D5B-3C4E5F81A5D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EE084-2904-4576-B759-6B4F7043E4CB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C337-B483-418A-AB4E-29C256249C7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5E875-45C9-4C61-AC5F-2E13F681FCC1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19BD6-00B2-411D-A506-61C76E74FF3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44166-6FA8-410F-B7BD-10DDB515E715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DC6F9-D0E1-41BD-B87C-B71C3E0A938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BD663-6E4E-4490-AF77-84761B0C89E1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DC12-B465-4D80-8087-95ADFD07607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D170F-BFC4-463F-9CFF-68F051A7F8F5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09C2D-5FF2-4F4D-9A91-17932061889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75283-AC4C-4A0C-8096-A36DC0AECF6E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9CAD5-2FD7-48E9-AEE8-2D06251851D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25D2C-3DFA-4CF6-8FFF-E3F7BE2AEC01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2689-4C2C-4161-AEA3-A743C0AAA33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1EFF4B-E80E-4D1D-83BC-0ED999487A3F}" type="datetimeFigureOut">
              <a:rPr lang="de-DE"/>
              <a:pPr>
                <a:defRPr/>
              </a:pPr>
              <a:t>14.03.2021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5FEDE3-3CE5-400D-A20B-FEE5F68D3AB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el 1"/>
          <p:cNvSpPr>
            <a:spLocks noGrp="1"/>
          </p:cNvSpPr>
          <p:nvPr>
            <p:ph type="ctrTitle"/>
          </p:nvPr>
        </p:nvSpPr>
        <p:spPr>
          <a:xfrm>
            <a:off x="107950" y="188640"/>
            <a:ext cx="8928100" cy="1223963"/>
          </a:xfrm>
        </p:spPr>
        <p:txBody>
          <a:bodyPr/>
          <a:lstStyle/>
          <a:p>
            <a:pPr eaLnBrk="1" hangingPunct="1"/>
            <a:r>
              <a:rPr lang="de-DE" sz="6000" b="1" u="sng" dirty="0">
                <a:solidFill>
                  <a:srgbClr val="948A54"/>
                </a:solidFill>
                <a:latin typeface="Footlight MT Light" pitchFamily="18" charset="0"/>
              </a:rPr>
              <a:t>Europa im Mittelalter</a:t>
            </a:r>
            <a:r>
              <a:rPr lang="de-DE" sz="6000" b="1" dirty="0">
                <a:solidFill>
                  <a:srgbClr val="948A54"/>
                </a:solidFill>
                <a:latin typeface="Footlight MT Light" pitchFamily="18" charset="0"/>
              </a:rPr>
              <a:t/>
            </a:r>
            <a:br>
              <a:rPr lang="de-DE" sz="6000" b="1" dirty="0">
                <a:solidFill>
                  <a:srgbClr val="948A54"/>
                </a:solidFill>
                <a:latin typeface="Footlight MT Light" pitchFamily="18" charset="0"/>
              </a:rPr>
            </a:br>
            <a:r>
              <a:rPr lang="de-DE" sz="2200" b="1" dirty="0">
                <a:solidFill>
                  <a:srgbClr val="948A54"/>
                </a:solidFill>
                <a:latin typeface="Footlight MT Light" pitchFamily="18" charset="0"/>
              </a:rPr>
              <a:t>Grundzüge der mittelalterlichen Geschichte vom vorläufigen Ende des weströmischen Kaisertums 476 bis zur Entdeckung Amerikas 1492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1404664" y="6183154"/>
            <a:ext cx="8856663" cy="6715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[VL </a:t>
            </a:r>
            <a:r>
              <a:rPr lang="de-DE" b="1" dirty="0" smtClean="0">
                <a:solidFill>
                  <a:schemeClr val="bg2">
                    <a:lumMod val="50000"/>
                  </a:schemeClr>
                </a:solidFill>
                <a:latin typeface="Footlight MT Light" panose="0204060206030A020304" pitchFamily="18" charset="0"/>
              </a:rPr>
              <a:t>07B] Die Salier</a:t>
            </a:r>
            <a:endParaRPr lang="de-DE" b="1" dirty="0">
              <a:solidFill>
                <a:schemeClr val="bg2">
                  <a:lumMod val="50000"/>
                </a:schemeClr>
              </a:solidFill>
              <a:latin typeface="Footlight MT Light" panose="0204060206030A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B0BA30D-D24F-4DB2-8D2D-160B17AD0F66}"/>
              </a:ext>
            </a:extLst>
          </p:cNvPr>
          <p:cNvSpPr txBox="1"/>
          <p:nvPr/>
        </p:nvSpPr>
        <p:spPr>
          <a:xfrm>
            <a:off x="6667359" y="219658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4" descr="https://upload.wikimedia.org/wikipedia/commons/thumb/6/64/Eingang_Saliergruft_2.JPG/1280px-Eingang_Saliergruft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556792"/>
            <a:ext cx="6409457" cy="473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4680384" y="6303466"/>
            <a:ext cx="327205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u="sng" dirty="0">
                <a:latin typeface="Arial"/>
                <a:cs typeface="Arial"/>
              </a:rPr>
              <a:t>https://commons.wikimedia.org/wiki/File:Eingang_Saliergruft_2.JPG</a:t>
            </a:r>
            <a:endParaRPr lang="en-US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Heinrich IV. und mit wem er alles in Streit geriet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Der Investiturstreit</a:t>
            </a:r>
            <a:endParaRPr lang="de-DE" sz="2800">
              <a:latin typeface="Eurostile"/>
            </a:endParaRPr>
          </a:p>
        </p:txBody>
      </p:sp>
      <p:sp>
        <p:nvSpPr>
          <p:cNvPr id="38914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r>
              <a:rPr lang="de-DE" sz="2800">
                <a:latin typeface="Footlight MT Light" pitchFamily="18" charset="0"/>
              </a:rPr>
              <a:t>Der Mailänder Bischofsstreit</a:t>
            </a:r>
          </a:p>
          <a:p>
            <a:endParaRPr lang="de-DE" sz="2800" b="1">
              <a:latin typeface="Footlight MT Light" pitchFamily="18" charset="0"/>
            </a:endParaRPr>
          </a:p>
          <a:p>
            <a:r>
              <a:rPr lang="de-DE" sz="2800">
                <a:latin typeface="Footlight MT Light" pitchFamily="18" charset="0"/>
              </a:rPr>
              <a:t>Der Gang nach Canossa</a:t>
            </a:r>
          </a:p>
          <a:p>
            <a:endParaRPr lang="de-DE" sz="2800" b="1">
              <a:latin typeface="Footlight MT Light" pitchFamily="18" charset="0"/>
            </a:endParaRPr>
          </a:p>
          <a:p>
            <a:r>
              <a:rPr lang="de-DE" sz="2800">
                <a:latin typeface="Footlight MT Light" pitchFamily="18" charset="0"/>
              </a:rPr>
              <a:t>Die Eskalation: Gegenpapst und Gegenkönig</a:t>
            </a:r>
            <a:endParaRPr lang="de-DE" sz="2800" b="1">
              <a:latin typeface="Footlight MT Light" pitchFamily="18" charset="0"/>
            </a:endParaRPr>
          </a:p>
          <a:p>
            <a:endParaRPr lang="de-DE" sz="280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8876" y="1265519"/>
            <a:ext cx="1871662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feld 1"/>
          <p:cNvSpPr txBox="1">
            <a:spLocks noChangeArrowheads="1"/>
          </p:cNvSpPr>
          <p:nvPr/>
        </p:nvSpPr>
        <p:spPr bwMode="auto">
          <a:xfrm>
            <a:off x="7164388" y="1341438"/>
            <a:ext cx="1871662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latin typeface="Footlight MT Light" pitchFamily="18" charset="0"/>
              </a:rPr>
              <a:t>Heinrich bittet Mathilde und seinen Taufpaten Abt Hugo von Cluny um Vermittlung.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221163"/>
            <a:ext cx="4556125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feld 2"/>
          <p:cNvSpPr txBox="1">
            <a:spLocks noChangeArrowheads="1"/>
          </p:cNvSpPr>
          <p:nvPr/>
        </p:nvSpPr>
        <p:spPr bwMode="auto">
          <a:xfrm>
            <a:off x="5019675" y="6048375"/>
            <a:ext cx="2087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>
                <a:latin typeface="Footlight MT Light" pitchFamily="18" charset="0"/>
              </a:rPr>
              <a:t>Ruinen der Burg Canossa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CFDFF32-9523-4243-8C09-4CED6FB872C4}"/>
              </a:ext>
            </a:extLst>
          </p:cNvPr>
          <p:cNvSpPr txBox="1"/>
          <p:nvPr/>
        </p:nvSpPr>
        <p:spPr>
          <a:xfrm>
            <a:off x="5047758" y="3428157"/>
            <a:ext cx="23804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https://commons.wikimedia.org/wiki/File:Hugo-v-cluny_heinrich-iv_mathilde-v-tuszien_cod-vat-lat-4922_1115ad.jpg</a:t>
            </a:r>
            <a:endParaRPr lang="en-US" sz="60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01D855-9C64-4DE0-A0AD-F98058B31D79}"/>
              </a:ext>
            </a:extLst>
          </p:cNvPr>
          <p:cNvSpPr txBox="1"/>
          <p:nvPr/>
        </p:nvSpPr>
        <p:spPr>
          <a:xfrm>
            <a:off x="2744359" y="6725880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https://commons.wikimedia.org/wiki/File:Castello_di_Canossa.jpg</a:t>
            </a:r>
            <a:endParaRPr lang="en-US" sz="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 idx="4294967295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de-DE" sz="3200">
                <a:latin typeface="Footlight MT Light" pitchFamily="18" charset="0"/>
              </a:rPr>
              <a:t>IV.) Das Ende der Salier</a:t>
            </a:r>
            <a:br>
              <a:rPr lang="de-DE" sz="3200">
                <a:latin typeface="Footlight MT Light" pitchFamily="18" charset="0"/>
              </a:rPr>
            </a:br>
            <a:r>
              <a:rPr lang="de-DE" sz="3200">
                <a:latin typeface="Footlight MT Light" pitchFamily="18" charset="0"/>
              </a:rPr>
              <a:t>1.) Aufstände und Rebellionen</a:t>
            </a:r>
            <a:endParaRPr lang="de-DE" sz="3200">
              <a:latin typeface="Eurostile"/>
            </a:endParaRPr>
          </a:p>
        </p:txBody>
      </p:sp>
      <p:sp>
        <p:nvSpPr>
          <p:cNvPr id="51203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Die Ministerialität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1073 Ausbruch der Sachsenkriege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1077 Gegenkönig Rudolf von Rheinfelden (†1080)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1084 Kaiserkrönung durch den Gegenpapst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1093 Aufstand des Thronfolgers (Konrad)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1094 Frau läuft weg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1105 Absetzung durch den Sohn (Heinrich V.) und die Fürstenopposition</a:t>
            </a:r>
          </a:p>
          <a:p>
            <a:pPr>
              <a:lnSpc>
                <a:spcPct val="90000"/>
              </a:lnSpc>
            </a:pPr>
            <a:endParaRPr lang="de-DE" sz="2000">
              <a:latin typeface="Footlight MT Light" pitchFamily="18" charset="0"/>
            </a:endParaRPr>
          </a:p>
          <a:p>
            <a:pPr>
              <a:lnSpc>
                <a:spcPct val="90000"/>
              </a:lnSpc>
            </a:pPr>
            <a:endParaRPr lang="de-DE" sz="2000">
              <a:latin typeface="Footlight MT Light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Das Ende der Salier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Aufstände und Rebellionen</a:t>
            </a:r>
            <a:endParaRPr lang="de-DE" sz="2800">
              <a:latin typeface="Eurostile"/>
            </a:endParaRPr>
          </a:p>
        </p:txBody>
      </p:sp>
      <p:sp>
        <p:nvSpPr>
          <p:cNvPr id="39938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endParaRPr lang="de-DE" sz="280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268413"/>
            <a:ext cx="7416800" cy="50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6FA683C-6987-4F91-BE5C-5DB15C98A32B}"/>
              </a:ext>
            </a:extLst>
          </p:cNvPr>
          <p:cNvSpPr txBox="1"/>
          <p:nvPr/>
        </p:nvSpPr>
        <p:spPr>
          <a:xfrm>
            <a:off x="4575374" y="6245589"/>
            <a:ext cx="3907288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http://www.eichinger.ch/eichifamilyhom/Reisen/Jakobsweg/Speyer-Belfort/01Speyer/Salier_Stammbaum.jpg</a:t>
            </a:r>
            <a:endParaRPr lang="en-US" sz="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IV.) Das Ende der Salier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Heinrich V.</a:t>
            </a:r>
            <a:endParaRPr lang="de-DE" sz="2800">
              <a:latin typeface="Eurostile"/>
            </a:endParaRPr>
          </a:p>
        </p:txBody>
      </p:sp>
      <p:sp>
        <p:nvSpPr>
          <p:cNvPr id="40962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de-DE" sz="1400">
                <a:latin typeface="Footlight MT Light" pitchFamily="18" charset="0"/>
              </a:rPr>
              <a:t>Der auf einem Faldistorium mit den Insignien Krone, Szepter und Reichsapfel dargestellte Herrscher wird mit Heinrich V. (Evangeliar aus St. Emmeram in Regensburg)</a:t>
            </a:r>
          </a:p>
        </p:txBody>
      </p:sp>
      <p:sp>
        <p:nvSpPr>
          <p:cNvPr id="40965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Sachsen</a:t>
            </a:r>
          </a:p>
          <a:p>
            <a:pPr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(Gegner des Königs: Lothar von</a:t>
            </a:r>
          </a:p>
          <a:p>
            <a:pPr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Süpplingenburg und Erzbischof</a:t>
            </a:r>
          </a:p>
          <a:p>
            <a:pPr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Adalbert von Mainz)</a:t>
            </a:r>
          </a:p>
          <a:p>
            <a:endParaRPr lang="de-DE" sz="28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Mathildische Güter</a:t>
            </a:r>
          </a:p>
          <a:p>
            <a:endParaRPr lang="de-DE" sz="28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Das „Pravileg“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3960812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A308694-BD21-4FAE-ADED-176394A30FCC}"/>
              </a:ext>
            </a:extLst>
          </p:cNvPr>
          <p:cNvSpPr txBox="1"/>
          <p:nvPr/>
        </p:nvSpPr>
        <p:spPr>
          <a:xfrm>
            <a:off x="1243381" y="5840688"/>
            <a:ext cx="340116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https://commons.wikimedia.org/wiki/File:Heinrich_V._Evangeliar_aus_St._Emmeram.JPG</a:t>
            </a:r>
            <a:endParaRPr lang="en-US" sz="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IV.) Das Ende der Salier</a:t>
            </a:r>
            <a:br>
              <a:rPr lang="de-DE" sz="2800" dirty="0">
                <a:latin typeface="Footlight MT Light" pitchFamily="18" charset="0"/>
              </a:rPr>
            </a:br>
            <a:r>
              <a:rPr lang="de-DE" sz="2800" dirty="0">
                <a:latin typeface="Footlight MT Light" pitchFamily="18" charset="0"/>
              </a:rPr>
              <a:t>3.) Das Wormser Konkordat</a:t>
            </a:r>
            <a:endParaRPr lang="de-DE" sz="2800" dirty="0">
              <a:latin typeface="Eurostile"/>
            </a:endParaRPr>
          </a:p>
        </p:txBody>
      </p:sp>
      <p:sp>
        <p:nvSpPr>
          <p:cNvPr id="41986" name="Rectangle 6"/>
          <p:cNvSpPr>
            <a:spLocks noGrp="1"/>
          </p:cNvSpPr>
          <p:nvPr>
            <p:ph type="body" sz="half" idx="4294967295"/>
          </p:nvPr>
        </p:nvSpPr>
        <p:spPr>
          <a:xfrm>
            <a:off x="5719763" y="2513013"/>
            <a:ext cx="2879725" cy="432117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de-DE" sz="2000" dirty="0">
                <a:latin typeface="Footlight MT Light" pitchFamily="18" charset="0"/>
              </a:rPr>
              <a:t>Kaiserliche Urkunde (</a:t>
            </a:r>
            <a:r>
              <a:rPr lang="de-DE" sz="2000" i="1" dirty="0" err="1">
                <a:latin typeface="Footlight MT Light" pitchFamily="18" charset="0"/>
              </a:rPr>
              <a:t>Heinricianum</a:t>
            </a:r>
            <a:r>
              <a:rPr lang="de-DE" sz="2000" dirty="0">
                <a:latin typeface="Footlight MT Light" pitchFamily="18" charset="0"/>
              </a:rPr>
              <a:t>) des Wormser Konkordats, ausgestellt am 23. September 1122 (</a:t>
            </a:r>
            <a:r>
              <a:rPr lang="de-DE" sz="2000" dirty="0" err="1">
                <a:latin typeface="Footlight MT Light" pitchFamily="18" charset="0"/>
              </a:rPr>
              <a:t>Città</a:t>
            </a:r>
            <a:r>
              <a:rPr lang="de-DE" sz="2000" dirty="0">
                <a:latin typeface="Footlight MT Light" pitchFamily="18" charset="0"/>
              </a:rPr>
              <a:t> del </a:t>
            </a:r>
            <a:r>
              <a:rPr lang="de-DE" sz="2000" dirty="0" err="1">
                <a:latin typeface="Footlight MT Light" pitchFamily="18" charset="0"/>
              </a:rPr>
              <a:t>Vaticano</a:t>
            </a:r>
            <a:r>
              <a:rPr lang="de-DE" sz="2000" dirty="0">
                <a:latin typeface="Footlight MT Light" pitchFamily="18" charset="0"/>
              </a:rPr>
              <a:t>, </a:t>
            </a:r>
            <a:r>
              <a:rPr lang="de-DE" sz="2000" dirty="0" err="1">
                <a:latin typeface="Footlight MT Light" pitchFamily="18" charset="0"/>
              </a:rPr>
              <a:t>Archivio</a:t>
            </a:r>
            <a:r>
              <a:rPr lang="de-DE" sz="2000" dirty="0">
                <a:latin typeface="Footlight MT Light" pitchFamily="18" charset="0"/>
              </a:rPr>
              <a:t> </a:t>
            </a:r>
            <a:r>
              <a:rPr lang="de-DE" sz="2000" dirty="0" err="1">
                <a:latin typeface="Footlight MT Light" pitchFamily="18" charset="0"/>
              </a:rPr>
              <a:t>Segreto</a:t>
            </a:r>
            <a:r>
              <a:rPr lang="de-DE" sz="2000" dirty="0">
                <a:latin typeface="Footlight MT Light" pitchFamily="18" charset="0"/>
              </a:rPr>
              <a:t> </a:t>
            </a:r>
            <a:r>
              <a:rPr lang="de-DE" sz="2000" dirty="0" err="1">
                <a:latin typeface="Footlight MT Light" pitchFamily="18" charset="0"/>
              </a:rPr>
              <a:t>Vaticano</a:t>
            </a:r>
            <a:r>
              <a:rPr lang="de-DE" sz="2000" dirty="0">
                <a:latin typeface="Footlight MT Light" pitchFamily="18" charset="0"/>
              </a:rPr>
              <a:t>, A. A., Arm. I-XVIII, 62.)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159" y="1049619"/>
            <a:ext cx="5310187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6EDFAE-92C1-438B-96DF-F7A5E0C80B22}"/>
              </a:ext>
            </a:extLst>
          </p:cNvPr>
          <p:cNvSpPr txBox="1"/>
          <p:nvPr/>
        </p:nvSpPr>
        <p:spPr>
          <a:xfrm>
            <a:off x="2964208" y="6701101"/>
            <a:ext cx="29203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https://commons.wikimedia.org/wiki/File:Urkunde_Wormser_Konkordat-bg.png</a:t>
            </a:r>
            <a:endParaRPr lang="en-US" sz="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 dirty="0">
                <a:latin typeface="Footlight MT Light" pitchFamily="18" charset="0"/>
              </a:rPr>
              <a:t>Bildnachweise</a:t>
            </a:r>
            <a:endParaRPr lang="de-DE" sz="2800" dirty="0">
              <a:latin typeface="Eurostile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5D7ED655-7DD5-4CDB-9E35-BF468493EBDE}"/>
              </a:ext>
            </a:extLst>
          </p:cNvPr>
          <p:cNvSpPr txBox="1"/>
          <p:nvPr/>
        </p:nvSpPr>
        <p:spPr>
          <a:xfrm>
            <a:off x="323528" y="908720"/>
            <a:ext cx="80032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sz="1000" dirty="0">
              <a:latin typeface="Footlight MT Light" panose="0204060206030A020304" pitchFamily="18" charset="0"/>
            </a:endParaRPr>
          </a:p>
          <a:p>
            <a:r>
              <a:rPr lang="de-DE" sz="1200" b="1" dirty="0">
                <a:latin typeface="Footlight MT Light" panose="0204060206030A020304" pitchFamily="18" charset="0"/>
              </a:rPr>
              <a:t>VL 7b</a:t>
            </a:r>
            <a:r>
              <a:rPr lang="de-DE" sz="1100" dirty="0">
                <a:latin typeface="Footlight MT Light" panose="0204060206030A020304" pitchFamily="18" charset="0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https://commons.wikimedia.org/wiki/File:Eingang_Saliergruft_2.JPG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http://www.freiburgs-geschichte.de/images/1000-1218_Anfaenge/Reich_unter_Konrad_II_w.jpg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https://commons.wikimedia.org/wiki/File:Karte_Hoch_und_Niederburgund.png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http://www.altwege.de/kaiser-pfalzen/images/koenigspfalzen-karte.png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https://commons.wikimedia.org/wiki/File:Kirchenprovinzen_Deutschland_1500.jpg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</a:t>
            </a:r>
            <a:r>
              <a:rPr lang="de-DE" sz="1100" dirty="0" err="1">
                <a:latin typeface="Footlight MT Light" panose="0204060206030A020304" pitchFamily="18" charset="0"/>
              </a:rPr>
              <a:t>wiki</a:t>
            </a:r>
            <a:r>
              <a:rPr lang="de-DE" sz="1100" dirty="0">
                <a:latin typeface="Footlight MT Light" panose="0204060206030A020304" pitchFamily="18" charset="0"/>
              </a:rPr>
              <a:t>/File:Heinrich_III..</a:t>
            </a:r>
            <a:r>
              <a:rPr lang="de-DE" sz="1100" dirty="0" err="1">
                <a:latin typeface="Footlight MT Light" panose="0204060206030A020304" pitchFamily="18" charset="0"/>
              </a:rPr>
              <a:t>jpg</a:t>
            </a:r>
            <a:endParaRPr lang="de-DE" sz="1100" dirty="0">
              <a:latin typeface="Footlight MT Light" panose="0204060206030A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https://commons.wikimedia.org/wiki/File:Kaiserpfalz-Kaiserswerth-2020-01.jpg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Heinrich: https://commons.wikimedia.org/wiki/File:Hugo-v-cluny_heinrich-iv_mathilde-v-tuszien_cod-vat-lat-4922_1115ad.jpg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Canossa: https://commons.wikimedia.org/wiki/File:Castello_di_Canossa.jpg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http://www.eichinger.ch/eichifamilyhom/Reisen/Jakobsweg/Speyer-Belfort/01Speyer/Salier_Stammbaum.jpg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https://commons.wikimedia.org/wiki/File:Heinrich_V._Evangeliar_aus_St._Emmeram.JPG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100" dirty="0">
                <a:latin typeface="Footlight MT Light" panose="0204060206030A020304" pitchFamily="18" charset="0"/>
              </a:rPr>
              <a:t>https://commons.wikimedia.org/wiki/File:Urkunde_Wormser_Konkordat-bg.png</a:t>
            </a:r>
          </a:p>
        </p:txBody>
      </p:sp>
    </p:spTree>
    <p:extLst>
      <p:ext uri="{BB962C8B-B14F-4D97-AF65-F5344CB8AC3E}">
        <p14:creationId xmlns:p14="http://schemas.microsoft.com/office/powerpoint/2010/main" val="3939738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Die Trias des Reiches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I.) Das deutsch-italische Königtum (</a:t>
            </a:r>
            <a:r>
              <a:rPr lang="de-DE" sz="2800" i="1">
                <a:latin typeface="Footlight MT Light" pitchFamily="18" charset="0"/>
              </a:rPr>
              <a:t>Rex Romanorum</a:t>
            </a:r>
            <a:r>
              <a:rPr lang="de-DE" sz="2800">
                <a:latin typeface="Footlight MT Light" pitchFamily="18" charset="0"/>
              </a:rPr>
              <a:t>)</a:t>
            </a:r>
            <a:endParaRPr lang="de-DE" sz="2800">
              <a:latin typeface="Eurostile"/>
            </a:endParaRPr>
          </a:p>
        </p:txBody>
      </p:sp>
      <p:pic>
        <p:nvPicPr>
          <p:cNvPr id="30725" name="Picture 2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61975" y="1341438"/>
            <a:ext cx="3475038" cy="5040312"/>
          </a:xfrm>
          <a:noFill/>
        </p:spPr>
      </p:pic>
      <p:sp>
        <p:nvSpPr>
          <p:cNvPr id="30726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648200" y="1341438"/>
            <a:ext cx="4038600" cy="50403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Italien seit Otto I. mit dem</a:t>
            </a: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Ostfrankenreich verbunden</a:t>
            </a:r>
          </a:p>
          <a:p>
            <a:pPr>
              <a:buFont typeface="Arial" charset="0"/>
              <a:buNone/>
            </a:pPr>
            <a:endParaRPr lang="de-DE" sz="2400" i="1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endParaRPr lang="de-DE" sz="2400" i="1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 i="1">
                <a:latin typeface="Footlight MT Light" pitchFamily="18" charset="0"/>
              </a:rPr>
              <a:t>Romanorum</a:t>
            </a:r>
          </a:p>
          <a:p>
            <a:endParaRPr lang="de-DE" sz="800" i="1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Seit Otto II. Zusatz zum Kaisertitel</a:t>
            </a:r>
          </a:p>
          <a:p>
            <a:endParaRPr lang="de-DE" sz="2400">
              <a:latin typeface="Footlight MT Light" pitchFamily="18" charset="0"/>
            </a:endParaRPr>
          </a:p>
          <a:p>
            <a:r>
              <a:rPr lang="de-DE" sz="2400">
                <a:latin typeface="Footlight MT Light" pitchFamily="18" charset="0"/>
              </a:rPr>
              <a:t>Seit Heinrich II. Zusatz zum Königstitel („römisch-deutscher König“)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6FCC430-8E36-4183-B92B-0D3D57E80355}"/>
              </a:ext>
            </a:extLst>
          </p:cNvPr>
          <p:cNvSpPr txBox="1"/>
          <p:nvPr/>
        </p:nvSpPr>
        <p:spPr>
          <a:xfrm>
            <a:off x="728820" y="6346813"/>
            <a:ext cx="357830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http://www.freiburgs-geschichte.de/images/1000-1218_Anfaenge/Reich_unter_Konrad_II_w.jpg</a:t>
            </a:r>
            <a:endParaRPr lang="en-US" sz="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Die Trias des Reiches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Das welfische Burgund</a:t>
            </a:r>
            <a:endParaRPr lang="de-DE" sz="2800">
              <a:latin typeface="Eurostile"/>
            </a:endParaRPr>
          </a:p>
        </p:txBody>
      </p:sp>
      <p:sp>
        <p:nvSpPr>
          <p:cNvPr id="31746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endParaRPr lang="de-DE" sz="280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008063"/>
            <a:ext cx="5395913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DB742BF-F0CB-48F0-AB6E-AD8EB322A973}"/>
              </a:ext>
            </a:extLst>
          </p:cNvPr>
          <p:cNvSpPr txBox="1"/>
          <p:nvPr/>
        </p:nvSpPr>
        <p:spPr>
          <a:xfrm>
            <a:off x="4634422" y="6675795"/>
            <a:ext cx="289503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latin typeface="Arial"/>
                <a:cs typeface="Arial"/>
              </a:rPr>
              <a:t>https://commons.wikimedia.org/wiki/File:Karte_Hoch_und_Niederburgund.png </a:t>
            </a:r>
            <a:endParaRPr lang="en-US" sz="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I.) Die Trias des Reiches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Konrad II. (1024-39)</a:t>
            </a:r>
            <a:endParaRPr lang="de-DE" sz="2800">
              <a:latin typeface="Eurostile"/>
            </a:endParaRPr>
          </a:p>
        </p:txBody>
      </p:sp>
      <p:sp>
        <p:nvSpPr>
          <p:cNvPr id="3277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1024 Wahl in Kamba: die beiden Konrade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Durchsetzung der Königsherrschaft in Italien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1800">
                <a:latin typeface="Footlight MT Light" pitchFamily="18" charset="0"/>
              </a:rPr>
              <a:t>(Aufstand 1026 in Pavia)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1027 Kaiserkrönung in Rom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1800">
                <a:latin typeface="Footlight MT Light" pitchFamily="18" charset="0"/>
              </a:rPr>
              <a:t>Roma caput mundi regit orbis frena rotundi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e-DE" sz="240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400" i="1">
                <a:latin typeface="Footlight MT Light" pitchFamily="18" charset="0"/>
              </a:rPr>
              <a:t>Constitutio de feudis</a:t>
            </a:r>
            <a:r>
              <a:rPr lang="de-DE" sz="2400">
                <a:latin typeface="Footlight MT Light" pitchFamily="18" charset="0"/>
              </a:rPr>
              <a:t> 1037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1800">
                <a:latin typeface="Footlight MT Light" pitchFamily="18" charset="0"/>
              </a:rPr>
              <a:t>(unterstützt </a:t>
            </a:r>
            <a:r>
              <a:rPr lang="de-DE" sz="1800" i="1">
                <a:latin typeface="Footlight MT Light" pitchFamily="18" charset="0"/>
              </a:rPr>
              <a:t>Valvassores </a:t>
            </a:r>
            <a:r>
              <a:rPr lang="de-DE" sz="1800">
                <a:latin typeface="Footlight MT Light" pitchFamily="18" charset="0"/>
              </a:rPr>
              <a:t>gegen Bischöfe)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e-DE" sz="1800">
              <a:latin typeface="Footlight MT Light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Erwerb Burgunds (1033)</a:t>
            </a:r>
          </a:p>
          <a:p>
            <a:pPr>
              <a:lnSpc>
                <a:spcPct val="90000"/>
              </a:lnSpc>
            </a:pPr>
            <a:endParaRPr lang="de-DE" sz="2400">
              <a:latin typeface="Footlight MT Light" pitchFamily="18" charset="0"/>
            </a:endParaRPr>
          </a:p>
          <a:p>
            <a:pPr>
              <a:lnSpc>
                <a:spcPct val="90000"/>
              </a:lnSpc>
            </a:pPr>
            <a:endParaRPr lang="de-DE" sz="2400">
              <a:latin typeface="Footlight MT Light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Das ottonisch-frühsalische Reichskirchen“system“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Hofkapelle und Personalpolitik</a:t>
            </a:r>
            <a:endParaRPr lang="de-DE" sz="2800">
              <a:latin typeface="Eurostile"/>
            </a:endParaRPr>
          </a:p>
        </p:txBody>
      </p:sp>
      <p:sp>
        <p:nvSpPr>
          <p:cNvPr id="33794" name="Rectangle 6"/>
          <p:cNvSpPr>
            <a:spLocks noGrp="1"/>
          </p:cNvSpPr>
          <p:nvPr>
            <p:ph type="body" sz="half" idx="4294967295"/>
          </p:nvPr>
        </p:nvSpPr>
        <p:spPr>
          <a:xfrm>
            <a:off x="179388" y="836613"/>
            <a:ext cx="8220075" cy="597693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de-DE" sz="2800">
              <a:latin typeface="Footlight MT Light" pitchFamily="18" charset="0"/>
            </a:endParaRPr>
          </a:p>
          <a:p>
            <a:pPr>
              <a:lnSpc>
                <a:spcPct val="90000"/>
              </a:lnSpc>
            </a:pPr>
            <a:r>
              <a:rPr lang="de-DE" sz="2800">
                <a:latin typeface="Footlight MT Light" pitchFamily="18" charset="0"/>
              </a:rPr>
              <a:t>Reisekönigtum</a:t>
            </a:r>
          </a:p>
          <a:p>
            <a:pPr>
              <a:lnSpc>
                <a:spcPct val="90000"/>
              </a:lnSpc>
            </a:pPr>
            <a:endParaRPr lang="de-DE" sz="2800" b="1">
              <a:latin typeface="Footlight MT Light" pitchFamily="18" charset="0"/>
            </a:endParaRPr>
          </a:p>
          <a:p>
            <a:pPr>
              <a:lnSpc>
                <a:spcPct val="90000"/>
              </a:lnSpc>
            </a:pPr>
            <a:r>
              <a:rPr lang="de-DE" sz="2800">
                <a:latin typeface="Footlight MT Light" pitchFamily="18" charset="0"/>
              </a:rPr>
              <a:t>Kapelle und Kanzlei</a:t>
            </a:r>
          </a:p>
          <a:p>
            <a:pPr>
              <a:lnSpc>
                <a:spcPct val="90000"/>
              </a:lnSpc>
            </a:pPr>
            <a:endParaRPr lang="de-DE" sz="2800" b="1">
              <a:latin typeface="Footlight MT Light" pitchFamily="18" charset="0"/>
            </a:endParaRPr>
          </a:p>
          <a:p>
            <a:pPr>
              <a:lnSpc>
                <a:spcPct val="90000"/>
              </a:lnSpc>
            </a:pPr>
            <a:r>
              <a:rPr lang="de-DE" sz="2800">
                <a:latin typeface="Footlight MT Light" pitchFamily="18" charset="0"/>
              </a:rPr>
              <a:t>Das Personal</a:t>
            </a:r>
          </a:p>
          <a:p>
            <a:pPr>
              <a:lnSpc>
                <a:spcPct val="90000"/>
              </a:lnSpc>
            </a:pPr>
            <a:endParaRPr lang="de-DE" sz="2800" b="1">
              <a:latin typeface="Footlight MT Light" pitchFamily="18" charset="0"/>
            </a:endParaRPr>
          </a:p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de-DE" sz="2000">
              <a:latin typeface="Footlight MT Light" pitchFamily="18" charset="0"/>
            </a:endParaRPr>
          </a:p>
          <a:p>
            <a:pPr marL="457200" lvl="1" indent="0">
              <a:lnSpc>
                <a:spcPct val="90000"/>
              </a:lnSpc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	Vernetzung der Königspfalzen</a:t>
            </a:r>
          </a:p>
          <a:p>
            <a:pPr marL="457200" lvl="1" indent="0">
              <a:lnSpc>
                <a:spcPct val="90000"/>
              </a:lnSpc>
              <a:buFont typeface="Arial" charset="0"/>
              <a:buNone/>
            </a:pPr>
            <a:r>
              <a:rPr lang="de-DE" sz="2000">
                <a:latin typeface="Footlight MT Light" pitchFamily="18" charset="0"/>
              </a:rPr>
              <a:t>	und Königshöfe unter Otto I.</a:t>
            </a:r>
          </a:p>
          <a:p>
            <a:pPr>
              <a:lnSpc>
                <a:spcPct val="90000"/>
              </a:lnSpc>
            </a:pPr>
            <a:endParaRPr lang="de-DE" sz="280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854075"/>
            <a:ext cx="4652962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9AD211-181B-4B7E-80FD-A95A60EFF3FE}"/>
              </a:ext>
            </a:extLst>
          </p:cNvPr>
          <p:cNvSpPr txBox="1"/>
          <p:nvPr/>
        </p:nvSpPr>
        <p:spPr>
          <a:xfrm>
            <a:off x="6557699" y="6675795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http://www.altwege.de/kaiser-pfalzen/images/koenigspfalzen-karte.png</a:t>
            </a:r>
            <a:endParaRPr lang="en-US" sz="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Das ottonisch-frühsalische Reichskirchen“system“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Stellung der Bischöfe im Reich</a:t>
            </a:r>
            <a:endParaRPr lang="de-DE" sz="2800">
              <a:latin typeface="Eurostile"/>
            </a:endParaRPr>
          </a:p>
        </p:txBody>
      </p:sp>
      <p:sp>
        <p:nvSpPr>
          <p:cNvPr id="34818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196975"/>
            <a:ext cx="8218488" cy="4525963"/>
          </a:xfrm>
        </p:spPr>
        <p:txBody>
          <a:bodyPr/>
          <a:lstStyle/>
          <a:p>
            <a:r>
              <a:rPr lang="de-DE" sz="2800">
                <a:latin typeface="Footlight MT Light" pitchFamily="18" charset="0"/>
              </a:rPr>
              <a:t>Kirchenprovinzen und Bistümer</a:t>
            </a:r>
            <a:endParaRPr lang="de-DE" sz="2800" b="1">
              <a:latin typeface="Footlight MT Light" pitchFamily="18" charset="0"/>
            </a:endParaRPr>
          </a:p>
          <a:p>
            <a:r>
              <a:rPr lang="de-DE" sz="2800">
                <a:latin typeface="Footlight MT Light" pitchFamily="18" charset="0"/>
              </a:rPr>
              <a:t>Die Bischöfe als Stütze des Königtums</a:t>
            </a:r>
            <a:endParaRPr lang="de-DE" sz="2800" b="1">
              <a:latin typeface="Footlight MT Light" pitchFamily="18" charset="0"/>
            </a:endParaRPr>
          </a:p>
          <a:p>
            <a:endParaRPr lang="de-DE" sz="280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205038"/>
            <a:ext cx="5768975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feld 2"/>
          <p:cNvSpPr txBox="1">
            <a:spLocks noChangeArrowheads="1"/>
          </p:cNvSpPr>
          <p:nvPr/>
        </p:nvSpPr>
        <p:spPr bwMode="auto">
          <a:xfrm>
            <a:off x="6588125" y="4221163"/>
            <a:ext cx="2232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>
                <a:latin typeface="Footlight MT Light" pitchFamily="18" charset="0"/>
              </a:rPr>
              <a:t>Diözesanstruktur um 1500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9BCCC2-CF68-4924-8BCF-4AE86258E3B5}"/>
              </a:ext>
            </a:extLst>
          </p:cNvPr>
          <p:cNvSpPr txBox="1"/>
          <p:nvPr/>
        </p:nvSpPr>
        <p:spPr>
          <a:xfrm>
            <a:off x="6237153" y="6675795"/>
            <a:ext cx="297939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https://commons.wikimedia.org/wiki/File:Kirchenprovinzen_Deutschland_1500.jpg</a:t>
            </a:r>
            <a:endParaRPr lang="en-US" sz="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II.) Das ottonisch-frühsalische Reichskirchen“system“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3.) Konflikte geistliches Amt zwischen König und Kirche</a:t>
            </a:r>
            <a:endParaRPr lang="de-DE" sz="2800">
              <a:latin typeface="Eurostile"/>
            </a:endParaRPr>
          </a:p>
        </p:txBody>
      </p:sp>
      <p:sp>
        <p:nvSpPr>
          <p:cNvPr id="35842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Laieneinfluss auf Besetzung kirchlicher Ämter</a:t>
            </a:r>
          </a:p>
          <a:p>
            <a:endParaRPr lang="de-DE" sz="24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Verweltlichung der Kirche</a:t>
            </a:r>
          </a:p>
          <a:p>
            <a:endParaRPr lang="de-DE" sz="24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Machtfrage zwischen Kirche und König</a:t>
            </a:r>
          </a:p>
          <a:p>
            <a:endParaRPr lang="de-DE" sz="24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Kampfbegriffe des bevorstehenden Streits: </a:t>
            </a: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Simonie; Nikolaitismus</a:t>
            </a:r>
          </a:p>
          <a:p>
            <a:endParaRPr lang="de-DE" sz="2400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400">
                <a:latin typeface="Footlight MT Light" pitchFamily="18" charset="0"/>
              </a:rPr>
              <a:t>Ideale: Libertas ecclesiae; vita apostolica;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Heinrich IV. und mit wem er alles in Streit geriet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1.) Heinrich III.</a:t>
            </a:r>
            <a:endParaRPr lang="de-DE" sz="2800">
              <a:latin typeface="Eurostile"/>
            </a:endParaRPr>
          </a:p>
        </p:txBody>
      </p:sp>
      <p:sp>
        <p:nvSpPr>
          <p:cNvPr id="36866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Die Regierung Heinrichs III.</a:t>
            </a:r>
          </a:p>
          <a:p>
            <a:pPr>
              <a:buFont typeface="Arial" charset="0"/>
              <a:buNone/>
            </a:pPr>
            <a:r>
              <a:rPr lang="de-DE" sz="2200">
                <a:latin typeface="Footlight MT Light" pitchFamily="18" charset="0"/>
              </a:rPr>
              <a:t>(Königslandpolitik, Burgenbau)</a:t>
            </a:r>
          </a:p>
          <a:p>
            <a:pPr>
              <a:buFont typeface="Arial" charset="0"/>
              <a:buNone/>
            </a:pPr>
            <a:endParaRPr lang="de-DE" sz="2800" b="1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Die Kirchenpolitik</a:t>
            </a:r>
          </a:p>
          <a:p>
            <a:pPr>
              <a:buFont typeface="Arial" charset="0"/>
              <a:buNone/>
            </a:pPr>
            <a:r>
              <a:rPr lang="de-DE" sz="2200">
                <a:latin typeface="Footlight MT Light" pitchFamily="18" charset="0"/>
              </a:rPr>
              <a:t>(Reichskirche gegen Kirchenreform)</a:t>
            </a:r>
          </a:p>
          <a:p>
            <a:endParaRPr lang="de-DE" sz="2800" b="1">
              <a:latin typeface="Footlight MT Light" pitchFamily="18" charset="0"/>
            </a:endParaRPr>
          </a:p>
          <a:p>
            <a:pPr>
              <a:buFont typeface="Arial" charset="0"/>
              <a:buNone/>
            </a:pPr>
            <a:r>
              <a:rPr lang="de-DE" sz="2800">
                <a:latin typeface="Footlight MT Light" pitchFamily="18" charset="0"/>
              </a:rPr>
              <a:t>Eingreifen in Rom</a:t>
            </a:r>
          </a:p>
          <a:p>
            <a:pPr>
              <a:buFont typeface="Arial" charset="0"/>
              <a:buNone/>
            </a:pPr>
            <a:r>
              <a:rPr lang="de-DE" sz="2200">
                <a:latin typeface="Footlight MT Light" pitchFamily="18" charset="0"/>
              </a:rPr>
              <a:t>(Sutri 1046; Reformpapsttum)</a:t>
            </a:r>
            <a:endParaRPr lang="de-DE" sz="2200" b="1">
              <a:latin typeface="Footlight MT Light" pitchFamily="18" charset="0"/>
            </a:endParaRPr>
          </a:p>
          <a:p>
            <a:endParaRPr lang="de-DE" sz="2800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149350"/>
            <a:ext cx="3608387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feld 1"/>
          <p:cNvSpPr txBox="1">
            <a:spLocks noChangeArrowheads="1"/>
          </p:cNvSpPr>
          <p:nvPr/>
        </p:nvSpPr>
        <p:spPr bwMode="auto">
          <a:xfrm>
            <a:off x="4067175" y="5689600"/>
            <a:ext cx="51847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>
                <a:latin typeface="Footlight MT Light" pitchFamily="18" charset="0"/>
              </a:rPr>
              <a:t>Jahrestag des Herrschaftsantritts Heinrichs III.,dem 5. Juni 1040, Miniatur aus dem Perikopenbuch Heinrichs III., Echternach, Mitte des 11. Jahrhunderts.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95E849-6609-4B83-8D40-68C5B73CC994}"/>
              </a:ext>
            </a:extLst>
          </p:cNvPr>
          <p:cNvSpPr txBox="1"/>
          <p:nvPr/>
        </p:nvSpPr>
        <p:spPr>
          <a:xfrm rot="5400000">
            <a:off x="7207227" y="5089935"/>
            <a:ext cx="27432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https://commons.wikimedia.org/wiki/File:Heinrich_III..jpg</a:t>
            </a:r>
            <a:endParaRPr lang="en-US" sz="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pPr eaLnBrk="1" hangingPunct="1"/>
            <a:r>
              <a:rPr lang="de-DE" sz="2800">
                <a:latin typeface="Footlight MT Light" pitchFamily="18" charset="0"/>
              </a:rPr>
              <a:t>III.) Heinrich IV. und mit wem er alles in Streit geriet</a:t>
            </a:r>
            <a:br>
              <a:rPr lang="de-DE" sz="2800">
                <a:latin typeface="Footlight MT Light" pitchFamily="18" charset="0"/>
              </a:rPr>
            </a:br>
            <a:r>
              <a:rPr lang="de-DE" sz="2800">
                <a:latin typeface="Footlight MT Light" pitchFamily="18" charset="0"/>
              </a:rPr>
              <a:t>2.) Die Minderjährigkeit Heinrichs IV.</a:t>
            </a:r>
            <a:endParaRPr lang="de-DE" sz="2800">
              <a:latin typeface="Eurostile"/>
            </a:endParaRPr>
          </a:p>
        </p:txBody>
      </p:sp>
      <p:sp>
        <p:nvSpPr>
          <p:cNvPr id="3789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8218488" cy="4525963"/>
          </a:xfrm>
        </p:spPr>
        <p:txBody>
          <a:bodyPr/>
          <a:lstStyle/>
          <a:p>
            <a:r>
              <a:rPr lang="de-DE" sz="2800">
                <a:latin typeface="Footlight MT Light" pitchFamily="18" charset="0"/>
              </a:rPr>
              <a:t>Exkurs: Minderjährige Könige</a:t>
            </a:r>
            <a:endParaRPr lang="de-DE" sz="2800" b="1">
              <a:latin typeface="Footlight MT Light" pitchFamily="18" charset="0"/>
            </a:endParaRPr>
          </a:p>
          <a:p>
            <a:r>
              <a:rPr lang="de-DE" sz="2800">
                <a:latin typeface="Footlight MT Light" pitchFamily="18" charset="0"/>
              </a:rPr>
              <a:t>Das Attentat von Kaiserswerth</a:t>
            </a:r>
            <a:endParaRPr lang="de-DE" sz="2800" b="1">
              <a:latin typeface="Footlight MT Light" pitchFamily="18" charset="0"/>
            </a:endParaRPr>
          </a:p>
          <a:p>
            <a:r>
              <a:rPr lang="de-DE" sz="2800">
                <a:latin typeface="Footlight MT Light" pitchFamily="18" charset="0"/>
              </a:rPr>
              <a:t>Das Reich während der Regentschaft</a:t>
            </a:r>
            <a:endParaRPr lang="de-DE" sz="2800" b="1">
              <a:latin typeface="Footlight MT Light" pitchFamily="18" charset="0"/>
            </a:endParaRPr>
          </a:p>
          <a:p>
            <a:endParaRPr lang="de-DE" sz="2800"/>
          </a:p>
        </p:txBody>
      </p:sp>
      <p:sp>
        <p:nvSpPr>
          <p:cNvPr id="37892" name="Textfeld 1"/>
          <p:cNvSpPr txBox="1">
            <a:spLocks noChangeArrowheads="1"/>
          </p:cNvSpPr>
          <p:nvPr/>
        </p:nvSpPr>
        <p:spPr bwMode="auto">
          <a:xfrm>
            <a:off x="2627313" y="6524625"/>
            <a:ext cx="3744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000">
                <a:latin typeface="Footlight MT Light" pitchFamily="18" charset="0"/>
              </a:rPr>
              <a:t>Ruinen von Kaiserswerth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506108A-891B-434F-8C47-C29767A81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18" y="3081676"/>
            <a:ext cx="7973163" cy="3393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55733D-0E77-4941-AC5A-FC4EB745CB88}"/>
              </a:ext>
            </a:extLst>
          </p:cNvPr>
          <p:cNvSpPr txBox="1"/>
          <p:nvPr/>
        </p:nvSpPr>
        <p:spPr>
          <a:xfrm>
            <a:off x="5849125" y="6431167"/>
            <a:ext cx="2920343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u="sng" dirty="0">
                <a:latin typeface="Arial"/>
                <a:cs typeface="Arial"/>
              </a:rPr>
              <a:t>https://commons.wikimedia.org/wiki/File:Kaiserpfalz-Kaiserswerth-2020-01.jpg</a:t>
            </a:r>
            <a:endParaRPr lang="en-US" sz="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Microsoft Office PowerPoint</Application>
  <PresentationFormat>Bildschirmpräsentation (4:3)</PresentationFormat>
  <Paragraphs>133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Eurostile</vt:lpstr>
      <vt:lpstr>Footlight MT Light</vt:lpstr>
      <vt:lpstr>Larissa</vt:lpstr>
      <vt:lpstr>Europa im Mittelalter Grundzüge der mittelalterlichen Geschichte vom vorläufigen Ende des weströmischen Kaisertums 476 bis zur Entdeckung Amerikas 1492</vt:lpstr>
      <vt:lpstr>I.) Die Trias des Reiches I.) Das deutsch-italische Königtum (Rex Romanorum)</vt:lpstr>
      <vt:lpstr>I.) Die Trias des Reiches 2.) Das welfische Burgund</vt:lpstr>
      <vt:lpstr>I.) Die Trias des Reiches 2.) Konrad II. (1024-39)</vt:lpstr>
      <vt:lpstr>II.) Das ottonisch-frühsalische Reichskirchen“system“ 1.) Hofkapelle und Personalpolitik</vt:lpstr>
      <vt:lpstr>II.) Das ottonisch-frühsalische Reichskirchen“system“ 2.) Stellung der Bischöfe im Reich</vt:lpstr>
      <vt:lpstr>II.) Das ottonisch-frühsalische Reichskirchen“system“ 3.) Konflikte geistliches Amt zwischen König und Kirche</vt:lpstr>
      <vt:lpstr>III.) Heinrich IV. und mit wem er alles in Streit geriet 1.) Heinrich III.</vt:lpstr>
      <vt:lpstr>III.) Heinrich IV. und mit wem er alles in Streit geriet 2.) Die Minderjährigkeit Heinrichs IV.</vt:lpstr>
      <vt:lpstr>III.) Heinrich IV. und mit wem er alles in Streit geriet 3.) Der Investiturstreit</vt:lpstr>
      <vt:lpstr>IV.) Das Ende der Salier 1.) Aufstände und Rebellionen</vt:lpstr>
      <vt:lpstr>IV.) Das Ende der Salier 1.) Aufstände und Rebellionen</vt:lpstr>
      <vt:lpstr>IV.) Das Ende der Salier 2.) Heinrich V.</vt:lpstr>
      <vt:lpstr>IV.) Das Ende der Salier 3.) Das Wormser Konkordat</vt:lpstr>
      <vt:lpstr>Bildnachweise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 Europa im Zeitalter des Investiturstreits Europa im Zeitalter des Investiturstreits von der Syndode von Stri bis zum Wormser Konkordat 1046 -1122</dc:title>
  <dc:creator>admin</dc:creator>
  <cp:lastModifiedBy>Standard</cp:lastModifiedBy>
  <cp:revision>568</cp:revision>
  <cp:lastPrinted>2018-11-27T10:05:09Z</cp:lastPrinted>
  <dcterms:created xsi:type="dcterms:W3CDTF">2017-04-18T11:03:37Z</dcterms:created>
  <dcterms:modified xsi:type="dcterms:W3CDTF">2021-03-14T16:43:18Z</dcterms:modified>
</cp:coreProperties>
</file>