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896" r:id="rId3"/>
    <p:sldId id="959" r:id="rId4"/>
    <p:sldId id="960" r:id="rId5"/>
    <p:sldId id="961" r:id="rId6"/>
    <p:sldId id="962" r:id="rId7"/>
    <p:sldId id="963" r:id="rId8"/>
    <p:sldId id="964" r:id="rId9"/>
    <p:sldId id="965" r:id="rId10"/>
    <p:sldId id="966" r:id="rId11"/>
    <p:sldId id="967" r:id="rId12"/>
    <p:sldId id="968" r:id="rId13"/>
    <p:sldId id="977" r:id="rId14"/>
    <p:sldId id="986" r:id="rId15"/>
    <p:sldId id="969" r:id="rId16"/>
    <p:sldId id="987" r:id="rId17"/>
    <p:sldId id="975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953186-D998-42E7-AB3D-21DBB642EFC5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33093-5C04-4DCE-80A2-270FF2BA1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33093-5C04-4DCE-80A2-270FF2BA100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73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0B-AFFB-4438-A02C-8907CF855E7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A3A-B6EF-4948-97E6-AE92D02B4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AFDE-AB8D-4971-B044-EB818D4C878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940-B654-4466-9942-9514C84588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628-EB5F-47C9-B73A-6DD40B5211E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1F33-AFA9-481C-867E-87646ED38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0CA-74ED-487B-A119-66F3184258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541-934A-4AB6-9418-663CB57ED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7BE-A87F-4231-A6EB-00BE4B22E18B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A915-92B4-450E-B32D-617BDDF4AE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187-D70D-4559-A4B6-473261753C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49B9-A948-4CE9-8C6A-15CA7C6F5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AC0-8945-4D8B-88E4-8770A76FA08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06-4088-4E4F-9325-F16F99766B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F5E-858E-4E71-A4FA-4C2FD9383309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C77-EA76-4ADD-A717-ECBD1784C7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B77-8CCB-47B1-9A35-B936861AAC3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C1DA-CDF4-434D-A86E-5782528846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69-F76F-45E3-B24C-86E59C26F85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6118-12FF-4D70-9401-FEB0CF476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86B6-03F2-4149-9EBE-15F4DB7659D1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937C-B91E-42CF-A6A0-A7E9296AB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01798-A8BB-48B9-BC45-DFEECBA75F7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5307D-4CA0-45F5-85DD-6BDC9A4D9A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260648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6140970"/>
            <a:ext cx="8856663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12B]: Das Reich im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Spätmittelalter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86F87A9-5B0E-464C-B31A-6B712E1C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08" y="1700808"/>
            <a:ext cx="4502584" cy="456811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823292" y="3429000"/>
            <a:ext cx="2141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</a:rPr>
              <a:t>https://commons.wikimedia.org/wiki/File:Mitteleuropa_zur_Zeit_der_Staufer.svg</a:t>
            </a:r>
            <a:endParaRPr lang="de-DE" sz="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Luxemburger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Wenzel der Faule und seine Absetzung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722162" cy="294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228183" y="3968933"/>
            <a:ext cx="2722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König Wenzel. Illustration aus der </a:t>
            </a:r>
            <a:r>
              <a:rPr lang="de-DE" dirty="0" err="1">
                <a:latin typeface="Footlight MT Light" panose="0204060206030A020304" pitchFamily="18" charset="0"/>
              </a:rPr>
              <a:t>Wenzelsbibel</a:t>
            </a:r>
            <a:r>
              <a:rPr lang="de-DE" dirty="0">
                <a:latin typeface="Footlight MT Light" panose="0204060206030A020304" pitchFamily="18" charset="0"/>
              </a:rPr>
              <a:t>, c.1398/1395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98072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*26. Februar 1361    † 16. August 1419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1376 – 1400 Römisch-Deutscher König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9512" y="2645618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Die Zeit der Städtebünde</a:t>
            </a:r>
          </a:p>
          <a:p>
            <a:pPr marL="342900" lvl="0" indent="-3429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Machtkampf innerhalb der Familie</a:t>
            </a:r>
          </a:p>
          <a:p>
            <a:pPr marL="342900" lvl="0" indent="-342900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     Jobst von Mähren, Sigismund</a:t>
            </a:r>
          </a:p>
          <a:p>
            <a:pPr marL="342900" lvl="0" indent="-3429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Die „Königslosen Tage“</a:t>
            </a:r>
          </a:p>
          <a:p>
            <a:pPr marL="342900" lvl="0" indent="-3429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1400 Abwahl</a:t>
            </a:r>
          </a:p>
          <a:p>
            <a:pPr marL="342900" lvl="0" indent="-34290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Ungelöstes Problem: Das Papstschisma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75AAFD08-6508-46B1-B8ED-5B70AD3C6DD0}"/>
              </a:ext>
            </a:extLst>
          </p:cNvPr>
          <p:cNvSpPr/>
          <p:nvPr/>
        </p:nvSpPr>
        <p:spPr>
          <a:xfrm>
            <a:off x="6804248" y="38766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https://commons.wikimedia.org/wiki/File:Bible_Vaclav4_1.jpg</a:t>
            </a:r>
          </a:p>
        </p:txBody>
      </p:sp>
    </p:spTree>
    <p:extLst>
      <p:ext uri="{BB962C8B-B14F-4D97-AF65-F5344CB8AC3E}">
        <p14:creationId xmlns:p14="http://schemas.microsoft.com/office/powerpoint/2010/main" val="357156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Luxemburger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4.) Sigismund und das Konstanzer Konzil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980728"/>
            <a:ext cx="61206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15. Februar 1368        † 9. Dezember 1437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1411 – 1437 Römisch-Deutscher König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ab 1433 Kaiser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1382 König von Ungarn 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1396 Niederlage bei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Nikopolis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1410/11 Drei Könige, drei Päpste</a:t>
            </a:r>
          </a:p>
          <a:p>
            <a:pPr lvl="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1414-18 Konzil von Konstanz</a:t>
            </a:r>
          </a:p>
          <a:p>
            <a:pPr lvl="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1419 – 1434 Hussitenkriege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45438"/>
            <a:ext cx="2527548" cy="36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516216" y="4710043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Kaiser Sigismund, Porträt eines böhmischen Meisters (Prag?) (1436/37), früher Antonio </a:t>
            </a:r>
            <a:r>
              <a:rPr lang="de-DE" dirty="0" err="1">
                <a:latin typeface="Footlight MT Light" panose="0204060206030A020304" pitchFamily="18" charset="0"/>
              </a:rPr>
              <a:t>Pisanello</a:t>
            </a:r>
            <a:r>
              <a:rPr lang="de-DE" dirty="0">
                <a:latin typeface="Footlight MT Light" panose="0204060206030A020304" pitchFamily="18" charset="0"/>
              </a:rPr>
              <a:t> (1433) zugeordnet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09422D2E-774C-4286-8E17-792F426F2209}"/>
              </a:ext>
            </a:extLst>
          </p:cNvPr>
          <p:cNvSpPr/>
          <p:nvPr/>
        </p:nvSpPr>
        <p:spPr>
          <a:xfrm>
            <a:off x="6822504" y="461771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https://commons.wikimedia.org/wiki/File:Pisanello_024b.jpg</a:t>
            </a:r>
          </a:p>
        </p:txBody>
      </p:sp>
    </p:spTree>
    <p:extLst>
      <p:ext uri="{BB962C8B-B14F-4D97-AF65-F5344CB8AC3E}">
        <p14:creationId xmlns:p14="http://schemas.microsoft.com/office/powerpoint/2010/main" val="34915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Das Monstrum braucht Reform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Das Reich im 15. Jahrhundert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9692"/>
            <a:ext cx="5586418" cy="59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8C1FA026-988E-4699-90B2-693950063E74}"/>
              </a:ext>
            </a:extLst>
          </p:cNvPr>
          <p:cNvSpPr/>
          <p:nvPr/>
        </p:nvSpPr>
        <p:spPr>
          <a:xfrm>
            <a:off x="5220072" y="671191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https://commons.wikimedia.org/wiki/File:HRR_1400.png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ADE3311-ABEA-4029-A02D-DC9F36C52700}"/>
              </a:ext>
            </a:extLst>
          </p:cNvPr>
          <p:cNvSpPr txBox="1"/>
          <p:nvPr/>
        </p:nvSpPr>
        <p:spPr>
          <a:xfrm>
            <a:off x="281726" y="2276872"/>
            <a:ext cx="281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„Von offener Verfassung zu gestalteter Verdichtung“</a:t>
            </a:r>
          </a:p>
          <a:p>
            <a:pPr lvl="0"/>
            <a:r>
              <a:rPr lang="de-DE">
                <a:solidFill>
                  <a:prstClr val="black"/>
                </a:solidFill>
                <a:latin typeface="Footlight MT Light" pitchFamily="18" charset="0"/>
              </a:rPr>
              <a:t>(Peter Moraw)</a:t>
            </a:r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8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0178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8013" y="0"/>
            <a:ext cx="4762500" cy="6381750"/>
          </a:xfrm>
        </p:spPr>
      </p:pic>
      <p:sp>
        <p:nvSpPr>
          <p:cNvPr id="50179" name="Textfeld 4"/>
          <p:cNvSpPr txBox="1">
            <a:spLocks noChangeArrowheads="1"/>
          </p:cNvSpPr>
          <p:nvPr/>
        </p:nvSpPr>
        <p:spPr bwMode="auto">
          <a:xfrm>
            <a:off x="173831" y="6344691"/>
            <a:ext cx="8796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Lothringen im 10. Jahrhundert                                  Lothringen im 14. Jahrhundert</a:t>
            </a:r>
          </a:p>
        </p:txBody>
      </p:sp>
      <p:pic>
        <p:nvPicPr>
          <p:cNvPr id="50181" name="Inhaltsplatzhalt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5" y="44450"/>
            <a:ext cx="4792663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5849C05E-7E2F-4803-8FA2-BAE18D97891D}"/>
              </a:ext>
            </a:extLst>
          </p:cNvPr>
          <p:cNvSpPr/>
          <p:nvPr/>
        </p:nvSpPr>
        <p:spPr>
          <a:xfrm>
            <a:off x="2031206" y="615765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https://commons.wikimedia.org/wiki/File:Lotharingen-959_de.svg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27AC1CFD-2AF9-4092-A89F-DB027F728DE8}"/>
              </a:ext>
            </a:extLst>
          </p:cNvPr>
          <p:cNvSpPr/>
          <p:nvPr/>
        </p:nvSpPr>
        <p:spPr>
          <a:xfrm>
            <a:off x="6400800" y="632327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https://commons.wikimedia.org/wiki/File:Herzogtum_Lothringen_1400.PNG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Das Monstrum braucht Reform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Das Reich im 15. Jahrhundert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9692"/>
            <a:ext cx="5586418" cy="59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8C1FA026-988E-4699-90B2-693950063E74}"/>
              </a:ext>
            </a:extLst>
          </p:cNvPr>
          <p:cNvSpPr/>
          <p:nvPr/>
        </p:nvSpPr>
        <p:spPr>
          <a:xfrm>
            <a:off x="5220072" y="671191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https://commons.wikimedia.org/wiki/File:HRR_1400.png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ADE3311-ABEA-4029-A02D-DC9F36C52700}"/>
              </a:ext>
            </a:extLst>
          </p:cNvPr>
          <p:cNvSpPr txBox="1"/>
          <p:nvPr/>
        </p:nvSpPr>
        <p:spPr>
          <a:xfrm>
            <a:off x="18336" y="1166842"/>
            <a:ext cx="32575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Die Könige/Kaiser</a:t>
            </a:r>
          </a:p>
          <a:p>
            <a:pPr lvl="0"/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Albrecht II. 1438-39</a:t>
            </a: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Friedrich III. 1440-93</a:t>
            </a:r>
          </a:p>
          <a:p>
            <a:pPr lvl="0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„Des Heiligen Römischen Reiches Erzschlafmütze“</a:t>
            </a:r>
          </a:p>
          <a:p>
            <a:pPr lvl="0"/>
            <a:r>
              <a:rPr lang="de-DE" dirty="0">
                <a:solidFill>
                  <a:prstClr val="black"/>
                </a:solidFill>
                <a:latin typeface="Footlight MT Light" pitchFamily="18" charset="0"/>
              </a:rPr>
              <a:t>Letzter in Rom gekrönter Kaiser</a:t>
            </a:r>
          </a:p>
          <a:p>
            <a:pPr lvl="0"/>
            <a:endParaRPr lang="de-DE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Maximilian I. 1493-1519</a:t>
            </a:r>
          </a:p>
        </p:txBody>
      </p:sp>
    </p:spTree>
    <p:extLst>
      <p:ext uri="{BB962C8B-B14F-4D97-AF65-F5344CB8AC3E}">
        <p14:creationId xmlns:p14="http://schemas.microsoft.com/office/powerpoint/2010/main" val="379881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IV.) Das Monstrum braucht Reform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Reformdiskussion: Nikolaus von Kues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6626" name="Picture 2" descr="https://upload.wikimedia.org/wikipedia/commons/thumb/4/4c/Nicholas_of_Cusa.jpg/220px-Nicholas_of_C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97" y="1311274"/>
            <a:ext cx="2844891" cy="341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156176" y="4759984"/>
            <a:ext cx="2862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Nikolaus von Kues. Zeitgenössisches Stifterbild vom Hochaltar der Kapelle des St.-Nikolaus-Hospitals, </a:t>
            </a:r>
            <a:r>
              <a:rPr lang="de-DE" dirty="0" err="1">
                <a:latin typeface="Footlight MT Light" panose="0204060206030A020304" pitchFamily="18" charset="0"/>
              </a:rPr>
              <a:t>Bernkastel-Kue</a:t>
            </a:r>
            <a:endParaRPr lang="de-DE" dirty="0">
              <a:latin typeface="Footlight MT Light" panose="0204060206030A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9675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1401 in Kues an der Mosel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† 11. August 1464 in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Todi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1431 – 1449 Konzil von Basel </a:t>
            </a:r>
          </a:p>
          <a:p>
            <a:pPr lvl="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Gesandter in Deutschland und Konstantinopel</a:t>
            </a:r>
          </a:p>
          <a:p>
            <a:pPr lvl="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1450 – 1464 Kardinal und Bischof von Brixen</a:t>
            </a:r>
          </a:p>
          <a:p>
            <a:pPr lvl="0">
              <a:buFont typeface="Arial" charset="0"/>
              <a:buChar char="•"/>
            </a:pP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De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Concordantia</a:t>
            </a:r>
            <a:r>
              <a:rPr lang="de-DE" sz="2400" dirty="0">
                <a:solidFill>
                  <a:prstClr val="black"/>
                </a:solidFill>
                <a:latin typeface="Footlight MT Light" pitchFamily="18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Footlight MT Light" pitchFamily="18" charset="0"/>
              </a:rPr>
              <a:t>Catholica</a:t>
            </a:r>
            <a:endParaRPr lang="de-DE" sz="2400" dirty="0">
              <a:solidFill>
                <a:prstClr val="black"/>
              </a:solidFill>
              <a:latin typeface="Footlight MT Light" pitchFamily="18" charset="0"/>
            </a:endParaRPr>
          </a:p>
          <a:p>
            <a:pPr lvl="0"/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  Reformschrift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9FD3E5B0-F489-4EDE-93A0-4118D42BC096}"/>
              </a:ext>
            </a:extLst>
          </p:cNvPr>
          <p:cNvSpPr/>
          <p:nvPr/>
        </p:nvSpPr>
        <p:spPr>
          <a:xfrm>
            <a:off x="6732240" y="466765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https://commons.wikimedia.org/wiki/File:Nicholas_of_Cusa.jpg</a:t>
            </a:r>
          </a:p>
        </p:txBody>
      </p:sp>
    </p:spTree>
    <p:extLst>
      <p:ext uri="{BB962C8B-B14F-4D97-AF65-F5344CB8AC3E}">
        <p14:creationId xmlns:p14="http://schemas.microsoft.com/office/powerpoint/2010/main" val="231383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Monstrum braucht Reform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Der Wormser Reichstag 1495</a:t>
            </a:r>
            <a:endParaRPr lang="de-DE" sz="2800" i="1">
              <a:latin typeface="Eurostile"/>
            </a:endParaRPr>
          </a:p>
        </p:txBody>
      </p:sp>
      <p:sp>
        <p:nvSpPr>
          <p:cNvPr id="47106" name="Rechteck 1"/>
          <p:cNvSpPr>
            <a:spLocks noChangeArrowheads="1"/>
          </p:cNvSpPr>
          <p:nvPr/>
        </p:nvSpPr>
        <p:spPr bwMode="auto">
          <a:xfrm>
            <a:off x="5435600" y="407670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47109" name="Textfeld 4"/>
          <p:cNvSpPr txBox="1">
            <a:spLocks noChangeArrowheads="1"/>
          </p:cNvSpPr>
          <p:nvPr/>
        </p:nvSpPr>
        <p:spPr bwMode="auto">
          <a:xfrm>
            <a:off x="107504" y="1762125"/>
            <a:ext cx="2670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Einberufung durch Maximilian I.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Reichskreisreform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t>Allgemeine Steuer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C7E40F6D-1A7D-4E8D-956A-FA939D8E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085976"/>
            <a:ext cx="5724128" cy="558428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4057ED63-BC6C-41A4-AB88-0BE00D8F9474}"/>
              </a:ext>
            </a:extLst>
          </p:cNvPr>
          <p:cNvSpPr/>
          <p:nvPr/>
        </p:nvSpPr>
        <p:spPr>
          <a:xfrm>
            <a:off x="6084168" y="6670264"/>
            <a:ext cx="316835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https://commons.wikimedia.org/wiki/File:Map_of_the_Imperial_Circles_(1560)-de.svg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i="1" dirty="0">
                <a:latin typeface="Footlight MT Light" panose="0204060206030A020304" pitchFamily="18" charset="0"/>
              </a:rPr>
              <a:t>Bildnachweise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A1EAB25-E404-4D49-87AC-1D41D0B2F174}"/>
              </a:ext>
            </a:extLst>
          </p:cNvPr>
          <p:cNvSpPr txBox="1"/>
          <p:nvPr/>
        </p:nvSpPr>
        <p:spPr>
          <a:xfrm>
            <a:off x="251520" y="1052736"/>
            <a:ext cx="849694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Footlight MT Light" panose="0204060206030A020304" pitchFamily="18" charset="0"/>
            </a:endParaRPr>
          </a:p>
          <a:p>
            <a:r>
              <a:rPr lang="de-DE" sz="1100" b="1" dirty="0">
                <a:latin typeface="Footlight MT Light" panose="0204060206030A020304" pitchFamily="18" charset="0"/>
              </a:rPr>
              <a:t>VL 12b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https://commons.wikimedia.org/wiki/File:Das_Interregnum_Drei_M%C3%A4nner_am_Grab_eines_Kaisers.jpg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https://commons.wikimedia.org/wiki/File:Mitteleuropa_zur_Zeit_der_Staufer.svg</a:t>
            </a:r>
          </a:p>
          <a:p>
            <a:pPr marL="171450" indent="-171450" fontAlgn="auto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http://gei-digital.gei.de/viewer/image/PPN623440725/125/#head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https://commons.wikimedia.org/wiki/File:Rudolf_von_Habsburg_Speyer.jpg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https://commons.wikimedia.org/wiki/File:Siegel_Adolf_von_Nassau_Posse.JPG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https://commons.wikimedia.org/wiki/File:Henry_VII_Holy_Roman_Emperor.jpg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https://commons.wikimedia.org/wiki/File:Illustration-tripartite-mahzor-knights.jpg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https://commons.wikimedia.org/wiki/File:HRR_14Jh.jpg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https://commons.wikimedia.org/wiki/File:Karl_IV._(HRR).jpg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https://commons.wikimedia.org/wiki/File:Bible_Vaclav4_1.jpg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https://commons.wikimedia.org/wiki/File:Pisanello_024b.jpg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https://commons.wikimedia.org/wiki/File:HRR_1400.png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https://commons.wikimedia.org/wiki/File:Nicholas_of_Cusa.jpg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https://commons.wikimedia.org/wiki/File:Lotharingen-959_de.svg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https://commons.wikimedia.org/wiki/File:Herzogtum_Lothringen_1400.PNG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https://commons.wikimedia.org/wiki/File:Map_of_the_Imperial_Circles_(1560)-de.svg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7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Das Interregnum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Doppelwahl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22" y="978768"/>
            <a:ext cx="2952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867722" y="5103674"/>
            <a:ext cx="2952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Drei Männer stehen zum Teil mit betroffenem Gesichtsausdruck am Grabmal eines Kaisers </a:t>
            </a:r>
            <a:r>
              <a:rPr lang="de-DE" i="1" dirty="0" err="1">
                <a:latin typeface="Footlight MT Light" panose="0204060206030A020304" pitchFamily="18" charset="0"/>
              </a:rPr>
              <a:t>Chronicon</a:t>
            </a:r>
            <a:r>
              <a:rPr lang="de-DE" i="1" dirty="0">
                <a:latin typeface="Footlight MT Light" panose="0204060206030A020304" pitchFamily="18" charset="0"/>
              </a:rPr>
              <a:t> </a:t>
            </a:r>
            <a:r>
              <a:rPr lang="de-DE" i="1" dirty="0" err="1">
                <a:latin typeface="Footlight MT Light" panose="0204060206030A020304" pitchFamily="18" charset="0"/>
              </a:rPr>
              <a:t>pontificum</a:t>
            </a:r>
            <a:r>
              <a:rPr lang="de-DE" i="1" dirty="0">
                <a:latin typeface="Footlight MT Light" panose="0204060206030A020304" pitchFamily="18" charset="0"/>
              </a:rPr>
              <a:t> et </a:t>
            </a:r>
            <a:r>
              <a:rPr lang="de-DE" i="1" dirty="0" err="1">
                <a:latin typeface="Footlight MT Light" panose="0204060206030A020304" pitchFamily="18" charset="0"/>
              </a:rPr>
              <a:t>imperatorum</a:t>
            </a:r>
            <a:endParaRPr lang="de-DE" i="1" dirty="0">
              <a:latin typeface="Footlight MT Light" panose="0204060206030A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70080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Footlight MT Light" pitchFamily="18" charset="0"/>
              </a:rPr>
              <a:t>Ende der Stauferzeit </a:t>
            </a:r>
          </a:p>
          <a:p>
            <a:endParaRPr lang="de-DE" sz="2400" dirty="0">
              <a:latin typeface="Footlight MT Light" pitchFamily="18" charset="0"/>
            </a:endParaRPr>
          </a:p>
          <a:p>
            <a:r>
              <a:rPr lang="de-DE" sz="2400" dirty="0">
                <a:latin typeface="Footlight MT Light" pitchFamily="18" charset="0"/>
              </a:rPr>
              <a:t>1257 gleichzeitige Wahl von</a:t>
            </a:r>
          </a:p>
          <a:p>
            <a:endParaRPr lang="de-DE" sz="2400" dirty="0">
              <a:latin typeface="Footlight MT Light" pitchFamily="18" charset="0"/>
            </a:endParaRPr>
          </a:p>
          <a:p>
            <a:pPr>
              <a:buFont typeface="Arial" charset="0"/>
              <a:buChar char="•"/>
            </a:pPr>
            <a:r>
              <a:rPr lang="de-DE" sz="2400" dirty="0">
                <a:latin typeface="Footlight MT Light" pitchFamily="18" charset="0"/>
              </a:rPr>
              <a:t>Alfons X. von Kastilien</a:t>
            </a:r>
          </a:p>
          <a:p>
            <a:pPr>
              <a:buFont typeface="Arial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>
              <a:buFont typeface="Arial" charset="0"/>
              <a:buChar char="•"/>
            </a:pPr>
            <a:r>
              <a:rPr lang="de-DE" sz="2400" dirty="0">
                <a:latin typeface="Footlight MT Light" pitchFamily="18" charset="0"/>
              </a:rPr>
              <a:t>Richard von Cornwall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F94949B1-B13D-4EA9-B56F-70272C2DE353}"/>
              </a:ext>
            </a:extLst>
          </p:cNvPr>
          <p:cNvSpPr/>
          <p:nvPr/>
        </p:nvSpPr>
        <p:spPr>
          <a:xfrm>
            <a:off x="5687616" y="4878077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https://commons.wikimedia.org/wiki/File:Das_Interregnum_Drei_M%C3%A4nner_am_Grab_eines_Kaisers.jpg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Das Interregnum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Das Reich während des Interregnums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3" y="901752"/>
            <a:ext cx="4572000" cy="59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13892" y="64878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Footlight MT Light" panose="0204060206030A020304" pitchFamily="18" charset="0"/>
              </a:rPr>
              <a:t>Um 1250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B8758A9B-8893-48B1-BFFF-E26A7D0522DF}"/>
              </a:ext>
            </a:extLst>
          </p:cNvPr>
          <p:cNvSpPr/>
          <p:nvPr/>
        </p:nvSpPr>
        <p:spPr>
          <a:xfrm>
            <a:off x="1691680" y="673258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https://commons.wikimedia.org/wiki/File:Mitteleuropa_zur_Zeit_der_Staufer.svg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0810356-120A-48F8-993C-D8634179A18F}"/>
              </a:ext>
            </a:extLst>
          </p:cNvPr>
          <p:cNvSpPr txBox="1"/>
          <p:nvPr/>
        </p:nvSpPr>
        <p:spPr>
          <a:xfrm>
            <a:off x="6084168" y="1124744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Footlight MT Light" pitchFamily="18" charset="0"/>
              </a:rPr>
              <a:t>„die </a:t>
            </a:r>
            <a:r>
              <a:rPr lang="de-DE" b="1" dirty="0">
                <a:latin typeface="Footlight MT Light" pitchFamily="18" charset="0"/>
              </a:rPr>
              <a:t>[kaiserlose] schreckliche Zeit“ (Schiller)</a:t>
            </a:r>
          </a:p>
          <a:p>
            <a:pPr algn="ctr"/>
            <a:endParaRPr lang="de-DE" b="1" dirty="0">
              <a:latin typeface="Footlight MT Light" pitchFamily="18" charset="0"/>
            </a:endParaRPr>
          </a:p>
          <a:p>
            <a:pPr algn="ctr"/>
            <a:r>
              <a:rPr lang="de-DE" b="1" dirty="0">
                <a:latin typeface="Footlight MT Light" pitchFamily="18" charset="0"/>
              </a:rPr>
              <a:t>1272 nach dem Tode Richards drängt der Papst auf Neuwahl</a:t>
            </a:r>
          </a:p>
          <a:p>
            <a:pPr algn="ctr"/>
            <a:endParaRPr lang="de-DE" b="1" dirty="0">
              <a:latin typeface="Footlight MT Light" pitchFamily="18" charset="0"/>
            </a:endParaRPr>
          </a:p>
          <a:p>
            <a:pPr algn="ctr"/>
            <a:r>
              <a:rPr lang="de-DE" b="1" dirty="0">
                <a:latin typeface="Footlight MT Light" pitchFamily="18" charset="0"/>
              </a:rPr>
              <a:t>1273 Wahl Rudolfs = Ende des Interregnums</a:t>
            </a:r>
          </a:p>
        </p:txBody>
      </p:sp>
    </p:spTree>
    <p:extLst>
      <p:ext uri="{BB962C8B-B14F-4D97-AF65-F5344CB8AC3E}">
        <p14:creationId xmlns:p14="http://schemas.microsoft.com/office/powerpoint/2010/main" val="10368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Das Interregnum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Rudolf von Habsburg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790016" cy="51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228184" y="5949280"/>
            <a:ext cx="279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Rudolf von Habsburg, Grabplatte um 1285 im Speyerer Dom</a:t>
            </a:r>
          </a:p>
        </p:txBody>
      </p:sp>
      <p:sp>
        <p:nvSpPr>
          <p:cNvPr id="3" name="Rechteck 2"/>
          <p:cNvSpPr/>
          <p:nvPr/>
        </p:nvSpPr>
        <p:spPr>
          <a:xfrm>
            <a:off x="327189" y="1124744"/>
            <a:ext cx="5197385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Footlight MT Light" panose="0204060206030A020304" pitchFamily="18" charset="0"/>
              </a:rPr>
              <a:t>*1. Mai 1218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† 15. Juli 1291 in Speyer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1273 – 1291 Römisch-Deutscher König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Revindikation von Reichsgut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Sieg über Otakar II. von Böhmen</a:t>
            </a:r>
          </a:p>
          <a:p>
            <a:r>
              <a:rPr lang="de-DE" sz="1600" dirty="0">
                <a:latin typeface="Footlight MT Light" pitchFamily="18" charset="0"/>
              </a:rPr>
              <a:t>1278 bei Dürnkrut</a:t>
            </a:r>
          </a:p>
          <a:p>
            <a:endParaRPr lang="de-DE" sz="1600" dirty="0">
              <a:latin typeface="Footlight MT Light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Hausmachtpolitik </a:t>
            </a:r>
          </a:p>
          <a:p>
            <a:r>
              <a:rPr lang="de-DE" sz="1600" dirty="0">
                <a:latin typeface="Footlight MT Light" pitchFamily="18" charset="0"/>
              </a:rPr>
              <a:t>Österreich und Steiermark für die Söhne</a:t>
            </a:r>
          </a:p>
          <a:p>
            <a:endParaRPr lang="de-DE" sz="1600" dirty="0">
              <a:latin typeface="Footlight MT Light" pitchFamily="18" charset="0"/>
            </a:endParaRPr>
          </a:p>
          <a:p>
            <a:r>
              <a:rPr lang="de-DE" sz="2400" dirty="0">
                <a:latin typeface="Footlight MT Light" pitchFamily="18" charset="0"/>
              </a:rPr>
              <a:t>Aber: Kaiser wurde er nie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F0FE9684-3998-441B-9C10-CCCA44DA1A08}"/>
              </a:ext>
            </a:extLst>
          </p:cNvPr>
          <p:cNvSpPr/>
          <p:nvPr/>
        </p:nvSpPr>
        <p:spPr>
          <a:xfrm>
            <a:off x="4968552" y="5655579"/>
            <a:ext cx="125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https://commons.wikimedia.org/wiki/File:Rudolf_von_Habsburg_Speyer.jpg</a:t>
            </a:r>
          </a:p>
        </p:txBody>
      </p:sp>
    </p:spTree>
    <p:extLst>
      <p:ext uri="{BB962C8B-B14F-4D97-AF65-F5344CB8AC3E}">
        <p14:creationId xmlns:p14="http://schemas.microsoft.com/office/powerpoint/2010/main" val="369310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Grafenkönige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Adolf von Nassau und Albrecht von Habsburg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1"/>
            <a:ext cx="2743572" cy="26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168938" y="4029165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Kleines Thronsiegel Adolfs von Nassau aus dem Jahre 1298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1484784"/>
            <a:ext cx="59863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Footlight MT Light" panose="0204060206030A020304" pitchFamily="18" charset="0"/>
              </a:rPr>
              <a:t>Adolf von Nassau 1292 – 1298</a:t>
            </a:r>
          </a:p>
          <a:p>
            <a:r>
              <a:rPr lang="de-DE" sz="2400" dirty="0">
                <a:latin typeface="Footlight MT Light" pitchFamily="18" charset="0"/>
              </a:rPr>
              <a:t>Absetzung durch die Kurfürsten</a:t>
            </a:r>
          </a:p>
          <a:p>
            <a:endParaRPr lang="de-DE" sz="3200" dirty="0">
              <a:latin typeface="Footlight MT Light" panose="0204060206030A020304" pitchFamily="18" charset="0"/>
            </a:endParaRPr>
          </a:p>
          <a:p>
            <a:r>
              <a:rPr lang="de-DE" sz="3200" dirty="0">
                <a:latin typeface="Footlight MT Light" panose="0204060206030A020304" pitchFamily="18" charset="0"/>
              </a:rPr>
              <a:t>Albrecht von Habsburg 1298-1308</a:t>
            </a:r>
            <a:endParaRPr lang="de-DE" sz="2400" dirty="0">
              <a:latin typeface="Footlight MT Light" pitchFamily="18" charset="0"/>
            </a:endParaRPr>
          </a:p>
          <a:p>
            <a:r>
              <a:rPr lang="de-DE" sz="2400" dirty="0">
                <a:latin typeface="Footlight MT Light" pitchFamily="18" charset="0"/>
              </a:rPr>
              <a:t>Bündnispartner: Städte</a:t>
            </a:r>
          </a:p>
          <a:p>
            <a:r>
              <a:rPr lang="de-DE" sz="2400" dirty="0">
                <a:latin typeface="Footlight MT Light" pitchFamily="18" charset="0"/>
              </a:rPr>
              <a:t>Der Griff nach Böhmen</a:t>
            </a:r>
          </a:p>
          <a:p>
            <a:endParaRPr lang="de-DE" sz="2400" dirty="0">
              <a:latin typeface="Footlight MT Light" pitchFamily="18" charset="0"/>
            </a:endParaRPr>
          </a:p>
          <a:p>
            <a:endParaRPr lang="de-DE" sz="2400" dirty="0">
              <a:latin typeface="Footlight MT Light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89440D1D-F5DA-48AE-B2E7-8BB96B47E0DA}"/>
              </a:ext>
            </a:extLst>
          </p:cNvPr>
          <p:cNvSpPr/>
          <p:nvPr/>
        </p:nvSpPr>
        <p:spPr>
          <a:xfrm>
            <a:off x="5940152" y="368280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https://commons.wikimedia.org/wiki/File:Siegel_Adolf_von_Nassau_Posse.JPG</a:t>
            </a:r>
          </a:p>
        </p:txBody>
      </p:sp>
    </p:spTree>
    <p:extLst>
      <p:ext uri="{BB962C8B-B14F-4D97-AF65-F5344CB8AC3E}">
        <p14:creationId xmlns:p14="http://schemas.microsoft.com/office/powerpoint/2010/main" val="10989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107504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Grafenkönige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Heinrich VII.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52" y="44624"/>
            <a:ext cx="30198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830515" y="4606072"/>
            <a:ext cx="3150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latin typeface="Footlight MT Light" panose="0204060206030A020304" pitchFamily="18" charset="0"/>
              </a:rPr>
              <a:t>Codex </a:t>
            </a:r>
            <a:r>
              <a:rPr lang="de-DE" i="1" dirty="0" err="1">
                <a:latin typeface="Footlight MT Light" panose="0204060206030A020304" pitchFamily="18" charset="0"/>
              </a:rPr>
              <a:t>Balduini</a:t>
            </a:r>
            <a:r>
              <a:rPr lang="de-DE" i="1" dirty="0">
                <a:latin typeface="Footlight MT Light" panose="0204060206030A020304" pitchFamily="18" charset="0"/>
              </a:rPr>
              <a:t> </a:t>
            </a:r>
            <a:r>
              <a:rPr lang="de-DE" i="1" dirty="0" err="1">
                <a:latin typeface="Footlight MT Light" panose="0204060206030A020304" pitchFamily="18" charset="0"/>
              </a:rPr>
              <a:t>Trevirensis</a:t>
            </a:r>
            <a:r>
              <a:rPr lang="de-DE" i="1" dirty="0">
                <a:latin typeface="Footlight MT Light" panose="0204060206030A020304" pitchFamily="18" charset="0"/>
              </a:rPr>
              <a:t>: </a:t>
            </a:r>
            <a:r>
              <a:rPr lang="de-DE" dirty="0">
                <a:latin typeface="Footlight MT Light" panose="0204060206030A020304" pitchFamily="18" charset="0"/>
              </a:rPr>
              <a:t>Heinrich VII. wird nach der Königswahl von den sieben Kurfürsten auf den Altar gesetzt und Krönung Heinrichs und seiner Ehefrau Margarete von Brabant am 6. Januar 1309 in Aachen.</a:t>
            </a:r>
          </a:p>
        </p:txBody>
      </p:sp>
      <p:sp>
        <p:nvSpPr>
          <p:cNvPr id="3" name="Rechteck 2"/>
          <p:cNvSpPr/>
          <p:nvPr/>
        </p:nvSpPr>
        <p:spPr>
          <a:xfrm>
            <a:off x="179512" y="1196752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Footlight MT Light" panose="0204060206030A020304" pitchFamily="18" charset="0"/>
              </a:rPr>
              <a:t>1278/79 in Valenciennes</a:t>
            </a:r>
          </a:p>
          <a:p>
            <a:r>
              <a:rPr lang="it-IT" sz="2400" dirty="0">
                <a:latin typeface="Footlight MT Light" panose="0204060206030A020304" pitchFamily="18" charset="0"/>
              </a:rPr>
              <a:t>† 24. August 1313 bei Siena</a:t>
            </a:r>
          </a:p>
          <a:p>
            <a:endParaRPr lang="it-IT" sz="2400" dirty="0">
              <a:latin typeface="Footlight MT Light" panose="0204060206030A020304" pitchFamily="18" charset="0"/>
            </a:endParaRPr>
          </a:p>
          <a:p>
            <a:r>
              <a:rPr lang="it-IT" sz="2400" dirty="0">
                <a:latin typeface="Footlight MT Light" panose="0204060206030A020304" pitchFamily="18" charset="0"/>
              </a:rPr>
              <a:t>1288 – 1313 Graf von </a:t>
            </a:r>
            <a:r>
              <a:rPr lang="it-IT" sz="2400" dirty="0" err="1">
                <a:latin typeface="Footlight MT Light" panose="0204060206030A020304" pitchFamily="18" charset="0"/>
              </a:rPr>
              <a:t>Luxemburg</a:t>
            </a:r>
            <a:endParaRPr lang="it-IT" sz="2400" dirty="0">
              <a:latin typeface="Footlight MT Light" panose="0204060206030A020304" pitchFamily="18" charset="0"/>
            </a:endParaRPr>
          </a:p>
          <a:p>
            <a:r>
              <a:rPr lang="it-IT" sz="2400" dirty="0">
                <a:latin typeface="Footlight MT Light" panose="0204060206030A020304" pitchFamily="18" charset="0"/>
              </a:rPr>
              <a:t>1308 – 1313 </a:t>
            </a:r>
            <a:r>
              <a:rPr lang="it-IT" sz="2400" dirty="0" err="1">
                <a:latin typeface="Footlight MT Light" panose="0204060206030A020304" pitchFamily="18" charset="0"/>
              </a:rPr>
              <a:t>Römisch-Deutscher</a:t>
            </a:r>
            <a:r>
              <a:rPr lang="it-IT" sz="2400" dirty="0">
                <a:latin typeface="Footlight MT Light" panose="0204060206030A020304" pitchFamily="18" charset="0"/>
              </a:rPr>
              <a:t> </a:t>
            </a:r>
            <a:r>
              <a:rPr lang="it-IT" sz="2400" dirty="0" err="1">
                <a:latin typeface="Footlight MT Light" panose="0204060206030A020304" pitchFamily="18" charset="0"/>
              </a:rPr>
              <a:t>König</a:t>
            </a:r>
            <a:endParaRPr lang="it-IT" sz="2400" dirty="0">
              <a:latin typeface="Footlight MT Light" panose="0204060206030A020304" pitchFamily="18" charset="0"/>
            </a:endParaRPr>
          </a:p>
          <a:p>
            <a:r>
              <a:rPr lang="it-IT" sz="2400" dirty="0">
                <a:latin typeface="Footlight MT Light" panose="0204060206030A020304" pitchFamily="18" charset="0"/>
              </a:rPr>
              <a:t>Ab 1312 Kaiser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429309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Ausgleich mit Österreich</a:t>
            </a:r>
          </a:p>
          <a:p>
            <a:pPr marL="285750" indent="-285750">
              <a:buFont typeface="Arial" charset="0"/>
              <a:buNone/>
            </a:pPr>
            <a:endParaRPr lang="de-DE" sz="2400" dirty="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Sohn Johann erhält Böhmen</a:t>
            </a:r>
          </a:p>
          <a:p>
            <a:pPr marL="285750" indent="-285750">
              <a:buFont typeface="Arial" charset="0"/>
              <a:buNone/>
            </a:pPr>
            <a:endParaRPr lang="de-DE" sz="2400" dirty="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Italienfeldzug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F370D83D-B4FC-442D-9EC5-96D7FC103799}"/>
              </a:ext>
            </a:extLst>
          </p:cNvPr>
          <p:cNvSpPr/>
          <p:nvPr/>
        </p:nvSpPr>
        <p:spPr>
          <a:xfrm>
            <a:off x="6156176" y="441538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https://commons.wikimedia.org/wiki/File:Henry_VII_Holy_Roman_Emperor.jpg</a:t>
            </a:r>
          </a:p>
        </p:txBody>
      </p:sp>
    </p:spTree>
    <p:extLst>
      <p:ext uri="{BB962C8B-B14F-4D97-AF65-F5344CB8AC3E}">
        <p14:creationId xmlns:p14="http://schemas.microsoft.com/office/powerpoint/2010/main" val="350569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Grafenkönige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Nach den Grafen: Das Doppelkönigtum und Ludwig der Bayer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4875"/>
            <a:ext cx="3051984" cy="367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296268" y="4830669"/>
            <a:ext cx="248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Die Schlacht von Mühldorf wird in einer jüdischen Handschrift als Zweikampf zwischen Ludwig und Friedrich dargestellt. 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1556792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Footlight MT Light" panose="0204060206030A020304" pitchFamily="18" charset="0"/>
              </a:rPr>
              <a:t>*1282/1286 †      11. Oktober 1347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1314 – 1347 Römisch-Deutscher König</a:t>
            </a:r>
          </a:p>
          <a:p>
            <a:r>
              <a:rPr lang="de-DE" sz="2000" dirty="0">
                <a:latin typeface="Footlight MT Light" panose="0204060206030A020304" pitchFamily="18" charset="0"/>
              </a:rPr>
              <a:t>Zunächst gemeinsam mit Friedrich dem Schönen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ab 1328 Kaiser</a:t>
            </a:r>
          </a:p>
          <a:p>
            <a:r>
              <a:rPr lang="de-DE" sz="2000" dirty="0">
                <a:latin typeface="Footlight MT Light" panose="0204060206030A020304" pitchFamily="18" charset="0"/>
              </a:rPr>
              <a:t>Krönung ohne Papst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Holland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Brandenburg für den Sohn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Die </a:t>
            </a:r>
            <a:r>
              <a:rPr lang="de-DE" sz="2400" dirty="0" err="1">
                <a:latin typeface="Footlight MT Light" panose="0204060206030A020304" pitchFamily="18" charset="0"/>
              </a:rPr>
              <a:t>Maultasch</a:t>
            </a:r>
            <a:r>
              <a:rPr lang="de-DE" sz="2400" dirty="0">
                <a:latin typeface="Footlight MT Light" panose="0204060206030A020304" pitchFamily="18" charset="0"/>
              </a:rPr>
              <a:t>-Affäre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0C8B1541-84DE-4FB4-BFF5-80A9F83CFBDF}"/>
              </a:ext>
            </a:extLst>
          </p:cNvPr>
          <p:cNvSpPr/>
          <p:nvPr/>
        </p:nvSpPr>
        <p:spPr>
          <a:xfrm>
            <a:off x="6308125" y="452123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https://commons.wikimedia.org/wiki/File:Illustration-tripartite-mahzor-knights.jpg</a:t>
            </a:r>
          </a:p>
        </p:txBody>
      </p:sp>
    </p:spTree>
    <p:extLst>
      <p:ext uri="{BB962C8B-B14F-4D97-AF65-F5344CB8AC3E}">
        <p14:creationId xmlns:p14="http://schemas.microsoft.com/office/powerpoint/2010/main" val="179712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Luxemburger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Karl IV. und die Goldene Bulle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528" y="764704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Footlight MT Light" panose="0204060206030A020304" pitchFamily="18" charset="0"/>
              </a:rPr>
              <a:t>14. Mai 1316 in Prag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† 29. November 1378 in Prag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1346 – 1378 Römisch-Deutscher König</a:t>
            </a:r>
          </a:p>
          <a:p>
            <a:r>
              <a:rPr lang="de-DE" sz="2400" dirty="0">
                <a:latin typeface="Footlight MT Light" panose="0204060206030A020304" pitchFamily="18" charset="0"/>
              </a:rPr>
              <a:t>Ab 1355 Kaiser</a:t>
            </a:r>
          </a:p>
        </p:txBody>
      </p:sp>
      <p:pic>
        <p:nvPicPr>
          <p:cNvPr id="22530" name="Picture 2" descr="https://upload.wikimedia.org/wikipedia/commons/thumb/7/71/Karl_IV._%28HRR%29.jpg/220px-Karl_IV._%28HRR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80466"/>
            <a:ext cx="2095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948264" y="5229200"/>
            <a:ext cx="1997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Footlight MT Light" panose="0204060206030A020304" pitchFamily="18" charset="0"/>
              </a:rPr>
              <a:t>Karl IV., Fragment eines Wandgemäldes aus dem Hansasaal des Kölner Rathauses um 1360.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2777188"/>
            <a:ext cx="6419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Crécy</a:t>
            </a:r>
          </a:p>
          <a:p>
            <a:pPr marL="285750" lvl="0" indent="-285750">
              <a:buFont typeface="Arial" charset="0"/>
              <a:buChar char="•"/>
            </a:pP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Pest und </a:t>
            </a:r>
            <a:r>
              <a:rPr lang="de-DE" sz="2000" dirty="0" err="1">
                <a:solidFill>
                  <a:prstClr val="black"/>
                </a:solidFill>
                <a:latin typeface="Footlight MT Light" pitchFamily="18" charset="0"/>
              </a:rPr>
              <a:t>Judenprogrome</a:t>
            </a: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Der falsche Waldemar</a:t>
            </a:r>
          </a:p>
          <a:p>
            <a:pPr marL="285750" lvl="0" indent="-285750">
              <a:buFont typeface="Arial" charset="0"/>
              <a:buChar char="•"/>
            </a:pP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1348 Universität Prag</a:t>
            </a:r>
          </a:p>
          <a:p>
            <a:pPr marL="285750" lvl="0" indent="-285750">
              <a:buFont typeface="Arial" charset="0"/>
              <a:buChar char="•"/>
            </a:pP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1354 Italienfeldzug</a:t>
            </a:r>
          </a:p>
          <a:p>
            <a:pPr marL="285750" lvl="0" indent="-285750">
              <a:buFont typeface="Arial" charset="0"/>
              <a:buChar char="•"/>
            </a:pP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1356 Goldene Bulle</a:t>
            </a:r>
          </a:p>
          <a:p>
            <a:pPr marL="285750" lvl="0" indent="-285750">
              <a:buFont typeface="Arial" charset="0"/>
              <a:buChar char="•"/>
            </a:pPr>
            <a:endParaRPr lang="de-DE" sz="2000" dirty="0">
              <a:solidFill>
                <a:prstClr val="black"/>
              </a:solidFill>
              <a:latin typeface="Footlight MT Light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ootlight MT Light" pitchFamily="18" charset="0"/>
              </a:rPr>
              <a:t>1377 Frankreich: eine rätselhafte Reise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F6469E00-5CA3-4D5E-B704-010503A8AB10}"/>
              </a:ext>
            </a:extLst>
          </p:cNvPr>
          <p:cNvSpPr/>
          <p:nvPr/>
        </p:nvSpPr>
        <p:spPr>
          <a:xfrm>
            <a:off x="6948264" y="511263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https://commons.wikimedia.org/wiki/File:Karl_IV._(HRR).jpg</a:t>
            </a:r>
          </a:p>
        </p:txBody>
      </p:sp>
    </p:spTree>
    <p:extLst>
      <p:ext uri="{BB962C8B-B14F-4D97-AF65-F5344CB8AC3E}">
        <p14:creationId xmlns:p14="http://schemas.microsoft.com/office/powerpoint/2010/main" val="20336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III.) Die Luxemburger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Die Hausmachtpolitik der Luxemburger</a:t>
            </a:r>
            <a:br>
              <a:rPr lang="de-DE" sz="2800" dirty="0">
                <a:latin typeface="Footlight MT Light" pitchFamily="18" charset="0"/>
              </a:rPr>
            </a:br>
            <a:endParaRPr lang="de-DE" sz="2800" i="1" dirty="0">
              <a:latin typeface="Eurostile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689924A1-8691-4CC9-8A70-B7259EC0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52736"/>
            <a:ext cx="4249280" cy="540152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19CFA8C5-9EEC-4D21-AEB4-A0040B9A7FE0}"/>
              </a:ext>
            </a:extLst>
          </p:cNvPr>
          <p:cNvSpPr/>
          <p:nvPr/>
        </p:nvSpPr>
        <p:spPr>
          <a:xfrm>
            <a:off x="4932040" y="646004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https://commons.wikimedia.org/wiki/File:HRR_1400.png</a:t>
            </a:r>
          </a:p>
        </p:txBody>
      </p:sp>
    </p:spTree>
    <p:extLst>
      <p:ext uri="{BB962C8B-B14F-4D97-AF65-F5344CB8AC3E}">
        <p14:creationId xmlns:p14="http://schemas.microsoft.com/office/powerpoint/2010/main" val="322956644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Bildschirmpräsentation (4:3)</PresentationFormat>
  <Paragraphs>193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Das Interregnum 1.) Die Doppelwahl </vt:lpstr>
      <vt:lpstr>I.) Das Interregnum 2.) Das Reich während des Interregnums </vt:lpstr>
      <vt:lpstr>I.) Das Interregnum 3.) Rudolf von Habsburg </vt:lpstr>
      <vt:lpstr>II.) Die Grafenkönige 1.) Adolf von Nassau und Albrecht von Habsburg </vt:lpstr>
      <vt:lpstr>II.) Die Grafenkönige 2.) Heinrich VII. </vt:lpstr>
      <vt:lpstr>II.) Die Grafenkönige 3.) Nach den Grafen: Das Doppelkönigtum und Ludwig der Bayer </vt:lpstr>
      <vt:lpstr>III.) Die Luxemburger 1.) Karl IV. und die Goldene Bulle </vt:lpstr>
      <vt:lpstr>III.) Die Luxemburger 2.) Die Hausmachtpolitik der Luxemburger </vt:lpstr>
      <vt:lpstr>III.) Die Luxemburger 3.) Wenzel der Faule und seine Absetzung </vt:lpstr>
      <vt:lpstr>III.) Die Luxemburger 4.) Sigismund und das Konstanzer Konzil </vt:lpstr>
      <vt:lpstr>IV.) Das Monstrum braucht Reform 1.) Das Reich im 15. Jahrhundert </vt:lpstr>
      <vt:lpstr>PowerPoint-Präsentation</vt:lpstr>
      <vt:lpstr>IV.) Das Monstrum braucht Reform 1.) Das Reich im 15. Jahrhundert </vt:lpstr>
      <vt:lpstr>IV.) Das Monstrum braucht Reform 2.) Reformdiskussion: Nikolaus von Kues </vt:lpstr>
      <vt:lpstr>IV.) Das Monstrum braucht Reform 3.) Der Wormser Reichstag 1495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431</cp:revision>
  <dcterms:created xsi:type="dcterms:W3CDTF">2017-04-18T11:03:37Z</dcterms:created>
  <dcterms:modified xsi:type="dcterms:W3CDTF">2021-03-15T15:13:28Z</dcterms:modified>
</cp:coreProperties>
</file>