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a:tcStyle>
        <a:tcBdr/>
        <a:fill>
          <a:solidFill>
            <a:srgbClr val="E7E3D2">
              <a:alpha val="5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9"/>
  </p:normalViewPr>
  <p:slideViewPr>
    <p:cSldViewPr snapToGrid="0" snapToObjects="1">
      <p:cViewPr varScale="1">
        <p:scale>
          <a:sx n="54" d="100"/>
          <a:sy n="54" d="100"/>
        </p:scale>
        <p:origin x="79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amp; Untertitel">
    <p:spTree>
      <p:nvGrpSpPr>
        <p:cNvPr id="1" name=""/>
        <p:cNvGrpSpPr/>
        <p:nvPr/>
      </p:nvGrpSpPr>
      <p:grpSpPr>
        <a:xfrm>
          <a:off x="0" y="0"/>
          <a:ext cx="0" cy="0"/>
          <a:chOff x="0" y="0"/>
          <a:chExt cx="0" cy="0"/>
        </a:xfrm>
      </p:grpSpPr>
      <p:sp>
        <p:nvSpPr>
          <p:cNvPr id="13" name="Lini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14" name="Titeltext"/>
          <p:cNvSpPr txBox="1">
            <a:spLocks noGrp="1"/>
          </p:cNvSpPr>
          <p:nvPr>
            <p:ph type="title"/>
          </p:nvPr>
        </p:nvSpPr>
        <p:spPr>
          <a:xfrm>
            <a:off x="952500" y="4229100"/>
            <a:ext cx="22479000" cy="2857500"/>
          </a:xfrm>
          <a:prstGeom prst="rect">
            <a:avLst/>
          </a:prstGeom>
        </p:spPr>
        <p:txBody>
          <a:bodyPr anchor="b"/>
          <a:lstStyle/>
          <a:p>
            <a:r>
              <a:t>Titeltext</a:t>
            </a:r>
          </a:p>
        </p:txBody>
      </p:sp>
      <p:sp>
        <p:nvSpPr>
          <p:cNvPr id="15" name="Textebene 1…"/>
          <p:cNvSpPr txBox="1">
            <a:spLocks noGrp="1"/>
          </p:cNvSpPr>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16" name="Foliennummer"/>
          <p:cNvSpPr txBox="1">
            <a:spLocks noGrp="1"/>
          </p:cNvSpPr>
          <p:nvPr>
            <p:ph type="sldNum" sz="quarter" idx="2"/>
          </p:nvPr>
        </p:nvSpPr>
        <p:spPr>
          <a:xfrm>
            <a:off x="22898099" y="12319000"/>
            <a:ext cx="419101"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99" name="–Christian Bauer"/>
          <p:cNvSpPr txBox="1">
            <a:spLocks noGrp="1"/>
          </p:cNvSpPr>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sz="4200" i="1">
                <a:solidFill>
                  <a:srgbClr val="9D9D9D"/>
                </a:solidFill>
              </a:defRPr>
            </a:lvl1pPr>
          </a:lstStyle>
          <a:p>
            <a:r>
              <a:t>–Christian Bauer</a:t>
            </a:r>
          </a:p>
        </p:txBody>
      </p:sp>
      <p:sp>
        <p:nvSpPr>
          <p:cNvPr id="100" name="„Zitat hier eingeben.“"/>
          <p:cNvSpPr txBox="1">
            <a:spLocks noGrp="1"/>
          </p:cNvSpPr>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r>
              <a:t>„Zitat hier eingeben.“ </a:t>
            </a:r>
          </a:p>
        </p:txBody>
      </p:sp>
      <p:sp>
        <p:nvSpPr>
          <p:cNvPr id="10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8" name="142761833_2880x1921.jpeg"/>
          <p:cNvSpPr>
            <a:spLocks noGrp="1"/>
          </p:cNvSpPr>
          <p:nvPr>
            <p:ph type="pic" idx="21"/>
          </p:nvPr>
        </p:nvSpPr>
        <p:spPr>
          <a:xfrm>
            <a:off x="0" y="-876300"/>
            <a:ext cx="24384000" cy="16264467"/>
          </a:xfrm>
          <a:prstGeom prst="rect">
            <a:avLst/>
          </a:prstGeom>
        </p:spPr>
        <p:txBody>
          <a:bodyPr lIns="91439" tIns="45719" rIns="91439" bIns="45719" anchor="t">
            <a:noAutofit/>
          </a:bodyPr>
          <a:lstStyle/>
          <a:p>
            <a:endParaRPr/>
          </a:p>
        </p:txBody>
      </p:sp>
      <p:sp>
        <p:nvSpPr>
          <p:cNvPr id="10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1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spTree>
      <p:nvGrpSpPr>
        <p:cNvPr id="1" name=""/>
        <p:cNvGrpSpPr/>
        <p:nvPr/>
      </p:nvGrpSpPr>
      <p:grpSpPr>
        <a:xfrm>
          <a:off x="0" y="0"/>
          <a:ext cx="0" cy="0"/>
          <a:chOff x="0" y="0"/>
          <a:chExt cx="0" cy="0"/>
        </a:xfrm>
      </p:grpSpPr>
      <p:sp>
        <p:nvSpPr>
          <p:cNvPr id="23" name="Bild"/>
          <p:cNvSpPr>
            <a:spLocks noGrp="1"/>
          </p:cNvSpPr>
          <p:nvPr>
            <p:ph type="pic" idx="21"/>
          </p:nvPr>
        </p:nvSpPr>
        <p:spPr>
          <a:xfrm>
            <a:off x="927100" y="-1765300"/>
            <a:ext cx="22529800" cy="15019865"/>
          </a:xfrm>
          <a:prstGeom prst="rect">
            <a:avLst/>
          </a:prstGeom>
          <a:ln w="9525">
            <a:round/>
          </a:ln>
        </p:spPr>
        <p:txBody>
          <a:bodyPr lIns="91439" tIns="45719" rIns="91439" bIns="45719" anchor="t">
            <a:noAutofit/>
          </a:bodyPr>
          <a:lstStyle/>
          <a:p>
            <a:endParaRPr/>
          </a:p>
        </p:txBody>
      </p:sp>
      <p:sp>
        <p:nvSpPr>
          <p:cNvPr id="24" name="Titeltext"/>
          <p:cNvSpPr txBox="1">
            <a:spLocks noGrp="1"/>
          </p:cNvSpPr>
          <p:nvPr>
            <p:ph type="title"/>
          </p:nvPr>
        </p:nvSpPr>
        <p:spPr>
          <a:xfrm>
            <a:off x="952500" y="9982200"/>
            <a:ext cx="22479000" cy="1574800"/>
          </a:xfrm>
          <a:prstGeom prst="rect">
            <a:avLst/>
          </a:prstGeom>
        </p:spPr>
        <p:txBody>
          <a:bodyPr anchor="b"/>
          <a:lstStyle/>
          <a:p>
            <a:r>
              <a:t>Titeltext</a:t>
            </a:r>
          </a:p>
        </p:txBody>
      </p:sp>
      <p:sp>
        <p:nvSpPr>
          <p:cNvPr id="25" name="Textebene 1…"/>
          <p:cNvSpPr txBox="1">
            <a:spLocks noGrp="1"/>
          </p:cNvSpPr>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2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Mitte">
    <p:spTree>
      <p:nvGrpSpPr>
        <p:cNvPr id="1" name=""/>
        <p:cNvGrpSpPr/>
        <p:nvPr/>
      </p:nvGrpSpPr>
      <p:grpSpPr>
        <a:xfrm>
          <a:off x="0" y="0"/>
          <a:ext cx="0" cy="0"/>
          <a:chOff x="0" y="0"/>
          <a:chExt cx="0" cy="0"/>
        </a:xfrm>
      </p:grpSpPr>
      <p:sp>
        <p:nvSpPr>
          <p:cNvPr id="33" name="Titeltext"/>
          <p:cNvSpPr txBox="1">
            <a:spLocks noGrp="1"/>
          </p:cNvSpPr>
          <p:nvPr>
            <p:ph type="title"/>
          </p:nvPr>
        </p:nvSpPr>
        <p:spPr>
          <a:xfrm>
            <a:off x="952500" y="5435600"/>
            <a:ext cx="22479000" cy="2857500"/>
          </a:xfrm>
          <a:prstGeom prst="rect">
            <a:avLst/>
          </a:prstGeom>
        </p:spPr>
        <p:txBody>
          <a:bodyPr/>
          <a:lstStyle/>
          <a:p>
            <a:r>
              <a:t>Titeltext</a:t>
            </a:r>
          </a:p>
        </p:txBody>
      </p:sp>
      <p:sp>
        <p:nvSpPr>
          <p:cNvPr id="3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kal">
    <p:spTree>
      <p:nvGrpSpPr>
        <p:cNvPr id="1" name=""/>
        <p:cNvGrpSpPr/>
        <p:nvPr/>
      </p:nvGrpSpPr>
      <p:grpSpPr>
        <a:xfrm>
          <a:off x="0" y="0"/>
          <a:ext cx="0" cy="0"/>
          <a:chOff x="0" y="0"/>
          <a:chExt cx="0" cy="0"/>
        </a:xfrm>
      </p:grpSpPr>
      <p:sp>
        <p:nvSpPr>
          <p:cNvPr id="41" name="Bild"/>
          <p:cNvSpPr>
            <a:spLocks noGrp="1"/>
          </p:cNvSpPr>
          <p:nvPr>
            <p:ph type="pic" idx="21"/>
          </p:nvPr>
        </p:nvSpPr>
        <p:spPr>
          <a:xfrm>
            <a:off x="12623800" y="-1346200"/>
            <a:ext cx="10928468" cy="16319500"/>
          </a:xfrm>
          <a:prstGeom prst="rect">
            <a:avLst/>
          </a:prstGeom>
          <a:ln w="9525">
            <a:round/>
          </a:ln>
        </p:spPr>
        <p:txBody>
          <a:bodyPr lIns="91439" tIns="45719" rIns="91439" bIns="45719" anchor="t">
            <a:noAutofit/>
          </a:bodyPr>
          <a:lstStyle/>
          <a:p>
            <a:endParaRPr/>
          </a:p>
        </p:txBody>
      </p:sp>
      <p:sp>
        <p:nvSpPr>
          <p:cNvPr id="42" name="Titeltext"/>
          <p:cNvSpPr txBox="1">
            <a:spLocks noGrp="1"/>
          </p:cNvSpPr>
          <p:nvPr>
            <p:ph type="title"/>
          </p:nvPr>
        </p:nvSpPr>
        <p:spPr>
          <a:xfrm>
            <a:off x="952500" y="3378200"/>
            <a:ext cx="10934700" cy="8534400"/>
          </a:xfrm>
          <a:prstGeom prst="rect">
            <a:avLst/>
          </a:prstGeom>
        </p:spPr>
        <p:txBody>
          <a:bodyPr anchor="t"/>
          <a:lstStyle/>
          <a:p>
            <a:r>
              <a:t>Titeltext</a:t>
            </a:r>
          </a:p>
        </p:txBody>
      </p:sp>
      <p:sp>
        <p:nvSpPr>
          <p:cNvPr id="43" name="Textebene 1…"/>
          <p:cNvSpPr txBox="1">
            <a:spLocks noGrp="1"/>
          </p:cNvSpPr>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4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Oben">
    <p:spTree>
      <p:nvGrpSpPr>
        <p:cNvPr id="1" name=""/>
        <p:cNvGrpSpPr/>
        <p:nvPr/>
      </p:nvGrpSpPr>
      <p:grpSpPr>
        <a:xfrm>
          <a:off x="0" y="0"/>
          <a:ext cx="0" cy="0"/>
          <a:chOff x="0" y="0"/>
          <a:chExt cx="0" cy="0"/>
        </a:xfrm>
      </p:grpSpPr>
      <p:sp>
        <p:nvSpPr>
          <p:cNvPr id="51" name="Lini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52" name="Titeltext"/>
          <p:cNvSpPr txBox="1">
            <a:spLocks noGrp="1"/>
          </p:cNvSpPr>
          <p:nvPr>
            <p:ph type="title"/>
          </p:nvPr>
        </p:nvSpPr>
        <p:spPr>
          <a:prstGeom prst="rect">
            <a:avLst/>
          </a:prstGeom>
        </p:spPr>
        <p:txBody>
          <a:bodyPr/>
          <a:lstStyle/>
          <a:p>
            <a:r>
              <a:t>Titeltext</a:t>
            </a: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60" name="Lini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61" name="Titeltext"/>
          <p:cNvSpPr txBox="1">
            <a:spLocks noGrp="1"/>
          </p:cNvSpPr>
          <p:nvPr>
            <p:ph type="title"/>
          </p:nvPr>
        </p:nvSpPr>
        <p:spPr>
          <a:prstGeom prst="rect">
            <a:avLst/>
          </a:prstGeom>
        </p:spPr>
        <p:txBody>
          <a:bodyPr/>
          <a:lstStyle/>
          <a:p>
            <a:r>
              <a:t>Titeltext</a:t>
            </a:r>
          </a:p>
        </p:txBody>
      </p:sp>
      <p:sp>
        <p:nvSpPr>
          <p:cNvPr id="62" name="Textebene 1…"/>
          <p:cNvSpPr txBox="1">
            <a:spLocks noGrp="1"/>
          </p:cNvSpPr>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Textebene 1</a:t>
            </a:r>
          </a:p>
          <a:p>
            <a:pPr lvl="1"/>
            <a:r>
              <a:t>Textebene 2</a:t>
            </a:r>
          </a:p>
          <a:p>
            <a:pPr lvl="2"/>
            <a:r>
              <a:t>Textebene 3</a:t>
            </a:r>
          </a:p>
          <a:p>
            <a:pPr lvl="3"/>
            <a:r>
              <a:t>Textebene 4</a:t>
            </a:r>
          </a:p>
          <a:p>
            <a:pPr lvl="4"/>
            <a:r>
              <a:t>Textebene 5</a:t>
            </a:r>
          </a:p>
        </p:txBody>
      </p:sp>
      <p:sp>
        <p:nvSpPr>
          <p:cNvPr id="6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Aufzählung &amp; Foto">
    <p:spTree>
      <p:nvGrpSpPr>
        <p:cNvPr id="1" name=""/>
        <p:cNvGrpSpPr/>
        <p:nvPr/>
      </p:nvGrpSpPr>
      <p:grpSpPr>
        <a:xfrm>
          <a:off x="0" y="0"/>
          <a:ext cx="0" cy="0"/>
          <a:chOff x="0" y="0"/>
          <a:chExt cx="0" cy="0"/>
        </a:xfrm>
      </p:grpSpPr>
      <p:sp>
        <p:nvSpPr>
          <p:cNvPr id="70" name="Lini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71" name="Bild"/>
          <p:cNvSpPr>
            <a:spLocks noGrp="1"/>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endParaRPr/>
          </a:p>
        </p:txBody>
      </p:sp>
      <p:sp>
        <p:nvSpPr>
          <p:cNvPr id="72" name="Titeltext"/>
          <p:cNvSpPr txBox="1">
            <a:spLocks noGrp="1"/>
          </p:cNvSpPr>
          <p:nvPr>
            <p:ph type="title"/>
          </p:nvPr>
        </p:nvSpPr>
        <p:spPr>
          <a:prstGeom prst="rect">
            <a:avLst/>
          </a:prstGeom>
        </p:spPr>
        <p:txBody>
          <a:bodyPr/>
          <a:lstStyle/>
          <a:p>
            <a:r>
              <a:t>Titeltext</a:t>
            </a:r>
          </a:p>
        </p:txBody>
      </p:sp>
      <p:sp>
        <p:nvSpPr>
          <p:cNvPr id="73" name="Textebene 1…"/>
          <p:cNvSpPr txBox="1">
            <a:spLocks noGrp="1"/>
          </p:cNvSpPr>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r>
              <a:t>Textebene 1</a:t>
            </a:r>
          </a:p>
          <a:p>
            <a:pPr lvl="1"/>
            <a:r>
              <a:t>Textebene 2</a:t>
            </a:r>
          </a:p>
          <a:p>
            <a:pPr lvl="2"/>
            <a:r>
              <a:t>Textebene 3</a:t>
            </a:r>
          </a:p>
          <a:p>
            <a:pPr lvl="3"/>
            <a:r>
              <a:t>Textebene 4</a:t>
            </a:r>
          </a:p>
          <a:p>
            <a:pPr lvl="4"/>
            <a:r>
              <a:t>Textebene 5</a:t>
            </a:r>
          </a:p>
        </p:txBody>
      </p:sp>
      <p:sp>
        <p:nvSpPr>
          <p:cNvPr id="7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ufzählungszeichen">
    <p:spTree>
      <p:nvGrpSpPr>
        <p:cNvPr id="1" name=""/>
        <p:cNvGrpSpPr/>
        <p:nvPr/>
      </p:nvGrpSpPr>
      <p:grpSpPr>
        <a:xfrm>
          <a:off x="0" y="0"/>
          <a:ext cx="0" cy="0"/>
          <a:chOff x="0" y="0"/>
          <a:chExt cx="0" cy="0"/>
        </a:xfrm>
      </p:grpSpPr>
      <p:sp>
        <p:nvSpPr>
          <p:cNvPr id="81" name="Textebene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Textebene 1</a:t>
            </a:r>
          </a:p>
          <a:p>
            <a:pPr lvl="1"/>
            <a:r>
              <a:t>Textebene 2</a:t>
            </a:r>
          </a:p>
          <a:p>
            <a:pPr lvl="2"/>
            <a:r>
              <a:t>Textebene 3</a:t>
            </a:r>
          </a:p>
          <a:p>
            <a:pPr lvl="3"/>
            <a:r>
              <a:t>Textebene 4</a:t>
            </a:r>
          </a:p>
          <a:p>
            <a:pPr lvl="4"/>
            <a:r>
              <a:t>Textebene 5</a:t>
            </a:r>
          </a:p>
        </p:txBody>
      </p:sp>
      <p:sp>
        <p:nvSpPr>
          <p:cNvPr id="8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89" name="Bild"/>
          <p:cNvSpPr>
            <a:spLocks noGrp="1"/>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endParaRPr/>
          </a:p>
        </p:txBody>
      </p:sp>
      <p:sp>
        <p:nvSpPr>
          <p:cNvPr id="90" name="Bild"/>
          <p:cNvSpPr>
            <a:spLocks noGrp="1"/>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endParaRPr/>
          </a:p>
        </p:txBody>
      </p:sp>
      <p:sp>
        <p:nvSpPr>
          <p:cNvPr id="91" name="Bild"/>
          <p:cNvSpPr>
            <a:spLocks noGrp="1"/>
          </p:cNvSpPr>
          <p:nvPr>
            <p:ph type="pic" idx="23"/>
          </p:nvPr>
        </p:nvSpPr>
        <p:spPr>
          <a:xfrm>
            <a:off x="736600" y="-1397000"/>
            <a:ext cx="11855474" cy="17703800"/>
          </a:xfrm>
          <a:prstGeom prst="rect">
            <a:avLst/>
          </a:prstGeom>
          <a:ln w="9525">
            <a:round/>
          </a:ln>
        </p:spPr>
        <p:txBody>
          <a:bodyPr lIns="91439" tIns="45719" rIns="91439" bIns="45719" anchor="t">
            <a:noAutofit/>
          </a:bodyPr>
          <a:lstStyle/>
          <a:p>
            <a:endParaRPr/>
          </a:p>
        </p:txBody>
      </p:sp>
      <p:sp>
        <p:nvSpPr>
          <p:cNvPr id="9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Lini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i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extebene 1…"/>
          <p:cNvSpPr txBox="1">
            <a:spLocks noGrp="1"/>
          </p:cNvSpPr>
          <p:nvPr>
            <p:ph type="body" idx="1"/>
          </p:nvPr>
        </p:nvSpPr>
        <p:spPr>
          <a:xfrm>
            <a:off x="952500" y="1384300"/>
            <a:ext cx="22479000" cy="10947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Textebene 1</a:t>
            </a:r>
          </a:p>
          <a:p>
            <a:pPr lvl="1"/>
            <a:r>
              <a:t>Textebene 2</a:t>
            </a:r>
          </a:p>
          <a:p>
            <a:pPr lvl="2"/>
            <a:r>
              <a:t>Textebene 3</a:t>
            </a:r>
          </a:p>
          <a:p>
            <a:pPr lvl="3"/>
            <a:r>
              <a:t>Textebene 4</a:t>
            </a:r>
          </a:p>
          <a:p>
            <a:pPr lvl="4"/>
            <a:r>
              <a:t>Textebene 5</a:t>
            </a:r>
          </a:p>
        </p:txBody>
      </p:sp>
      <p:sp>
        <p:nvSpPr>
          <p:cNvPr id="5" name="Titeltext"/>
          <p:cNvSpPr txBox="1">
            <a:spLocks noGrp="1"/>
          </p:cNvSpPr>
          <p:nvPr>
            <p:ph type="title"/>
          </p:nvPr>
        </p:nvSpPr>
        <p:spPr>
          <a:xfrm>
            <a:off x="952500" y="838200"/>
            <a:ext cx="22479000" cy="2679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Titeltext</a:t>
            </a:r>
          </a:p>
        </p:txBody>
      </p:sp>
      <p:sp>
        <p:nvSpPr>
          <p:cNvPr id="6" name="Foliennummer"/>
          <p:cNvSpPr txBox="1">
            <a:spLocks noGrp="1"/>
          </p:cNvSpPr>
          <p:nvPr>
            <p:ph type="sldNum" sz="quarter" idx="2"/>
          </p:nvPr>
        </p:nvSpPr>
        <p:spPr>
          <a:xfrm>
            <a:off x="22923499" y="12319000"/>
            <a:ext cx="419101"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4.t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5.tif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6.tif"/><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8.t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9.t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20.t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21.t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22.t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23.t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image" Target="../media/image28.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7.t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8.t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9.t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0.t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1.t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Die Herrschaft der Söhne Constantins"/>
          <p:cNvSpPr txBox="1">
            <a:spLocks noGrp="1"/>
          </p:cNvSpPr>
          <p:nvPr>
            <p:ph type="title"/>
          </p:nvPr>
        </p:nvSpPr>
        <p:spPr>
          <a:xfrm>
            <a:off x="952500" y="612033"/>
            <a:ext cx="22479000" cy="1574801"/>
          </a:xfrm>
          <a:prstGeom prst="rect">
            <a:avLst/>
          </a:prstGeom>
        </p:spPr>
        <p:txBody>
          <a:bodyPr>
            <a:normAutofit fontScale="90000"/>
          </a:bodyPr>
          <a:lstStyle/>
          <a:p>
            <a:r>
              <a:t>Die Herrschaft der Söhne Constantins</a:t>
            </a:r>
          </a:p>
        </p:txBody>
      </p:sp>
      <p:sp>
        <p:nvSpPr>
          <p:cNvPr id="126" name="Vorlesung: Die Spätantike…"/>
          <p:cNvSpPr txBox="1"/>
          <p:nvPr/>
        </p:nvSpPr>
        <p:spPr>
          <a:xfrm>
            <a:off x="920750" y="11529095"/>
            <a:ext cx="14846300" cy="1732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defTabSz="457200">
              <a:defRPr sz="2400">
                <a:solidFill>
                  <a:srgbClr val="5B5854"/>
                </a:solidFill>
                <a:uFill>
                  <a:solidFill>
                    <a:srgbClr val="000000"/>
                  </a:solidFill>
                </a:uFill>
              </a:defRPr>
            </a:pPr>
            <a:r>
              <a:rPr lang="de-DE" dirty="0"/>
              <a:t>Brückenkurs</a:t>
            </a:r>
            <a:r>
              <a:rPr dirty="0"/>
              <a:t>: Die </a:t>
            </a:r>
            <a:r>
              <a:rPr dirty="0" err="1"/>
              <a:t>Spätantike</a:t>
            </a:r>
            <a:endParaRPr dirty="0"/>
          </a:p>
          <a:p>
            <a:pPr algn="l" defTabSz="457200">
              <a:defRPr sz="2400">
                <a:solidFill>
                  <a:srgbClr val="5B5854"/>
                </a:solidFill>
              </a:defRPr>
            </a:pPr>
            <a:r>
              <a:rPr dirty="0"/>
              <a:t>WS 2021/22</a:t>
            </a:r>
          </a:p>
          <a:p>
            <a:pPr algn="l" defTabSz="457200">
              <a:defRPr sz="2400">
                <a:solidFill>
                  <a:srgbClr val="5B5854"/>
                </a:solidFill>
              </a:defRPr>
            </a:pPr>
            <a:r>
              <a:rPr dirty="0"/>
              <a:t>Dr. Timo </a:t>
            </a:r>
            <a:r>
              <a:rPr dirty="0" err="1"/>
              <a:t>Klär</a:t>
            </a:r>
            <a:endParaRPr dirty="0"/>
          </a:p>
        </p:txBody>
      </p:sp>
      <p:pic>
        <p:nvPicPr>
          <p:cNvPr id="12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5122376" y="6237857"/>
            <a:ext cx="571501" cy="571501"/>
          </a:xfrm>
          <a:prstGeom prst="rect">
            <a:avLst/>
          </a:prstGeom>
          <a:ln w="12700">
            <a:miter lim="400000"/>
          </a:ln>
        </p:spPr>
      </p:pic>
      <p:pic>
        <p:nvPicPr>
          <p:cNvPr id="128" name="Bild" descr="Bil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16983" y="2894576"/>
            <a:ext cx="8750034" cy="93643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10" fill="hold"/>
                                        <p:tgtEl>
                                          <p:spTgt spid="1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Bild" descr="Bild"/>
          <p:cNvPicPr>
            <a:picLocks noGrp="1" noChangeAspect="1"/>
          </p:cNvPicPr>
          <p:nvPr>
            <p:ph type="pic" idx="21"/>
          </p:nvPr>
        </p:nvPicPr>
        <p:blipFill>
          <a:blip r:embed="rId4"/>
          <a:srcRect/>
          <a:stretch>
            <a:fillRect/>
          </a:stretch>
        </p:blipFill>
        <p:spPr>
          <a:xfrm>
            <a:off x="13801924" y="5947365"/>
            <a:ext cx="8413421" cy="4206712"/>
          </a:xfrm>
          <a:prstGeom prst="rect">
            <a:avLst/>
          </a:prstGeom>
          <a:ln w="12700">
            <a:miter lim="400000"/>
          </a:ln>
        </p:spPr>
      </p:pic>
      <p:sp>
        <p:nvSpPr>
          <p:cNvPr id="179" name="IV. Die Caesaren Gallus und Julian"/>
          <p:cNvSpPr txBox="1">
            <a:spLocks noGrp="1"/>
          </p:cNvSpPr>
          <p:nvPr>
            <p:ph type="title"/>
          </p:nvPr>
        </p:nvSpPr>
        <p:spPr>
          <a:xfrm>
            <a:off x="941771" y="192087"/>
            <a:ext cx="23333076" cy="4010026"/>
          </a:xfrm>
          <a:prstGeom prst="rect">
            <a:avLst/>
          </a:prstGeom>
        </p:spPr>
        <p:txBody>
          <a:bodyPr/>
          <a:lstStyle/>
          <a:p>
            <a:pPr algn="ctr"/>
            <a:endParaRPr/>
          </a:p>
          <a:p>
            <a:pPr algn="ctr"/>
            <a:r>
              <a:t>IV. Die Caesaren Gallus und Julian</a:t>
            </a:r>
          </a:p>
        </p:txBody>
      </p:sp>
      <p:sp>
        <p:nvSpPr>
          <p:cNvPr id="180" name="Schreckensregiment des Gallus in Antiochia: Zerstörung von Tempeln, Majestätsprozesse, Lynchjustiz.…"/>
          <p:cNvSpPr txBox="1">
            <a:spLocks noGrp="1"/>
          </p:cNvSpPr>
          <p:nvPr>
            <p:ph type="body" sz="half" idx="1"/>
          </p:nvPr>
        </p:nvSpPr>
        <p:spPr>
          <a:xfrm>
            <a:off x="259613" y="5411405"/>
            <a:ext cx="13323931" cy="5278924"/>
          </a:xfrm>
          <a:prstGeom prst="rect">
            <a:avLst/>
          </a:prstGeom>
        </p:spPr>
        <p:txBody>
          <a:bodyPr>
            <a:normAutofit lnSpcReduction="10000"/>
          </a:bodyPr>
          <a:lstStyle/>
          <a:p>
            <a:pPr marL="506150" indent="-506150" defTabSz="800735">
              <a:lnSpc>
                <a:spcPct val="100000"/>
              </a:lnSpc>
              <a:spcBef>
                <a:spcPts val="4300"/>
              </a:spcBef>
              <a:buClr>
                <a:srgbClr val="BEBEBE"/>
              </a:buClr>
              <a:buSzPct val="125000"/>
              <a:buChar char="•"/>
              <a:defRPr sz="4074"/>
            </a:pPr>
            <a:r>
              <a:t>Schreckensregiment des Gallus in Antiochia: Zerstörung von Tempeln, Majestätsprozesse, Lynchjustiz.</a:t>
            </a:r>
          </a:p>
          <a:p>
            <a:pPr marL="506150" indent="-506150" defTabSz="800735">
              <a:lnSpc>
                <a:spcPct val="100000"/>
              </a:lnSpc>
              <a:spcBef>
                <a:spcPts val="4300"/>
              </a:spcBef>
              <a:buClr>
                <a:srgbClr val="BEBEBE"/>
              </a:buClr>
              <a:buSzPct val="125000"/>
              <a:buChar char="•"/>
              <a:defRPr sz="4074"/>
            </a:pPr>
            <a:r>
              <a:t>Constantius lässt Gallus Ende 354 in Pola umbringen.</a:t>
            </a:r>
          </a:p>
          <a:p>
            <a:pPr marL="506150" indent="-506150" defTabSz="800735">
              <a:lnSpc>
                <a:spcPct val="100000"/>
              </a:lnSpc>
              <a:spcBef>
                <a:spcPts val="4300"/>
              </a:spcBef>
              <a:buClr>
                <a:srgbClr val="BEBEBE"/>
              </a:buClr>
              <a:buSzPct val="125000"/>
              <a:buChar char="•"/>
              <a:defRPr sz="4074"/>
            </a:pPr>
            <a:r>
              <a:t>Insgesamt empfindliche Reaktion des Kaisers auf Usurpationsverdacht. </a:t>
            </a:r>
          </a:p>
          <a:p>
            <a:pPr marL="506150" indent="-506150" defTabSz="800735">
              <a:lnSpc>
                <a:spcPct val="100000"/>
              </a:lnSpc>
              <a:spcBef>
                <a:spcPts val="4300"/>
              </a:spcBef>
              <a:buClr>
                <a:srgbClr val="BEBEBE"/>
              </a:buClr>
              <a:buSzPct val="125000"/>
              <a:buChar char="•"/>
              <a:defRPr sz="4074"/>
            </a:pPr>
            <a:r>
              <a:t>6. November 355 Erhebung Julians zum Caesar für Gallien.</a:t>
            </a:r>
          </a:p>
        </p:txBody>
      </p:sp>
      <p:sp>
        <p:nvSpPr>
          <p:cNvPr id="181" name="Solidus des Constantinus II. als Caesar; Mümzstätte Heraclea, geprägt zwischen 326 und 330 n. Chr.…"/>
          <p:cNvSpPr txBox="1"/>
          <p:nvPr/>
        </p:nvSpPr>
        <p:spPr>
          <a:xfrm>
            <a:off x="14003381" y="10557103"/>
            <a:ext cx="8010439" cy="200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200"/>
            </a:pPr>
            <a:r>
              <a:t>Solidus des Constantinus II. als Caesar; Mümzstätte Heraclea, geprägt zwischen 326 und 330 n. Chr.</a:t>
            </a:r>
          </a:p>
          <a:p>
            <a:pPr>
              <a:defRPr sz="2200"/>
            </a:pPr>
            <a:r>
              <a:t>CONSTANTINVS IVN  NOB CAES belorbeerte, drapierte und kürassierte Büste nach rechts</a:t>
            </a:r>
          </a:p>
          <a:p>
            <a:pPr>
              <a:defRPr sz="2200"/>
            </a:pPr>
            <a:r>
              <a:t>VICTORIA CAESAR NN Victoria geht nach links, hält einen Lorbeerkranz und einen Palmzweig  </a:t>
            </a:r>
          </a:p>
        </p:txBody>
      </p:sp>
      <p:pic>
        <p:nvPicPr>
          <p:cNvPr id="182"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907769" y="1098890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028" fill="hold"/>
                                        <p:tgtEl>
                                          <p:spTgt spid="1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8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2390064" y="4591829"/>
            <a:ext cx="10744201" cy="7408891"/>
          </a:xfrm>
          <a:prstGeom prst="rect">
            <a:avLst/>
          </a:prstGeom>
          <a:ln w="12700">
            <a:miter lim="400000"/>
          </a:ln>
        </p:spPr>
      </p:pic>
      <p:sp>
        <p:nvSpPr>
          <p:cNvPr id="185" name="IV. Die Caesaren Gallus und Julian"/>
          <p:cNvSpPr txBox="1">
            <a:spLocks noGrp="1"/>
          </p:cNvSpPr>
          <p:nvPr>
            <p:ph type="title"/>
          </p:nvPr>
        </p:nvSpPr>
        <p:spPr>
          <a:prstGeom prst="rect">
            <a:avLst/>
          </a:prstGeom>
        </p:spPr>
        <p:txBody>
          <a:bodyPr/>
          <a:lstStyle>
            <a:lvl1pPr algn="ctr"/>
          </a:lstStyle>
          <a:p>
            <a:r>
              <a:t>IV. Die Caesaren Gallus und Julian</a:t>
            </a:r>
          </a:p>
        </p:txBody>
      </p:sp>
      <p:sp>
        <p:nvSpPr>
          <p:cNvPr id="186" name="Mai 357 prunkvoller Rombesuch des Constantius.…"/>
          <p:cNvSpPr txBox="1">
            <a:spLocks noGrp="1"/>
          </p:cNvSpPr>
          <p:nvPr>
            <p:ph type="body" sz="half" idx="1"/>
          </p:nvPr>
        </p:nvSpPr>
        <p:spPr>
          <a:xfrm>
            <a:off x="1553382" y="4321175"/>
            <a:ext cx="10744201" cy="7950200"/>
          </a:xfrm>
          <a:prstGeom prst="rect">
            <a:avLst/>
          </a:prstGeom>
        </p:spPr>
        <p:txBody>
          <a:bodyPr/>
          <a:lstStyle/>
          <a:p>
            <a:pPr marL="521804" indent="-521804">
              <a:buClr>
                <a:srgbClr val="BEBEBE"/>
              </a:buClr>
              <a:buSzPct val="125000"/>
              <a:buChar char="•"/>
            </a:pPr>
            <a:r>
              <a:t>Mai 357 prunkvoller Rombesuch des Constantius.</a:t>
            </a:r>
          </a:p>
          <a:p>
            <a:pPr marL="521804" indent="-521804">
              <a:buClr>
                <a:srgbClr val="BEBEBE"/>
              </a:buClr>
              <a:buSzPct val="125000"/>
              <a:buChar char="•"/>
            </a:pPr>
            <a:r>
              <a:t>Getreide- und Geldspenden an das Volk, Zirkusspiele und Sprechchöre für den Kaiser. </a:t>
            </a:r>
          </a:p>
          <a:p>
            <a:pPr marL="521804" indent="-521804">
              <a:buClr>
                <a:srgbClr val="BEBEBE"/>
              </a:buClr>
              <a:buSzPct val="125000"/>
              <a:buChar char="•"/>
            </a:pPr>
            <a:r>
              <a:t>Ende Mai Kaiser in Sirmium an der Donau, um gegen verschiedene germanische und iranische Völker vorzugehen.</a:t>
            </a:r>
          </a:p>
        </p:txBody>
      </p:sp>
      <p:sp>
        <p:nvSpPr>
          <p:cNvPr id="187" name="Diözesen im römischen Reich; Situation um ca. 300 n. Chr."/>
          <p:cNvSpPr txBox="1"/>
          <p:nvPr/>
        </p:nvSpPr>
        <p:spPr>
          <a:xfrm>
            <a:off x="15000310" y="12206287"/>
            <a:ext cx="5523708"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solidFill>
                  <a:srgbClr val="5B5854"/>
                </a:solidFill>
              </a:defRPr>
            </a:lvl1pPr>
          </a:lstStyle>
          <a:p>
            <a:pPr>
              <a:defRPr>
                <a:solidFill>
                  <a:srgbClr val="606060"/>
                </a:solidFill>
              </a:defRPr>
            </a:pPr>
            <a:r>
              <a:rPr>
                <a:solidFill>
                  <a:srgbClr val="5B5854"/>
                </a:solidFill>
              </a:rPr>
              <a:t>Diözesen im römischen Reich; Situation um ca. 300 n. Chr.</a:t>
            </a:r>
          </a:p>
        </p:txBody>
      </p:sp>
      <p:pic>
        <p:nvPicPr>
          <p:cNvPr id="188"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1190332" y="1142921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50" fill="hold"/>
                                        <p:tgtEl>
                                          <p:spTgt spid="1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8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V. Außenpolitik des Constantius in Persien"/>
          <p:cNvSpPr txBox="1">
            <a:spLocks noGrp="1"/>
          </p:cNvSpPr>
          <p:nvPr>
            <p:ph type="title"/>
          </p:nvPr>
        </p:nvSpPr>
        <p:spPr>
          <a:prstGeom prst="rect">
            <a:avLst/>
          </a:prstGeom>
        </p:spPr>
        <p:txBody>
          <a:bodyPr/>
          <a:lstStyle>
            <a:lvl1pPr algn="ctr"/>
          </a:lstStyle>
          <a:p>
            <a:r>
              <a:t>V. Außenpolitik des Constantius in Persien</a:t>
            </a:r>
          </a:p>
        </p:txBody>
      </p:sp>
      <p:sp>
        <p:nvSpPr>
          <p:cNvPr id="191" name="Neben Rhein- und Donaufront auch Euphratgrenze bedroht.…"/>
          <p:cNvSpPr txBox="1">
            <a:spLocks noGrp="1"/>
          </p:cNvSpPr>
          <p:nvPr>
            <p:ph type="body" sz="half" idx="1"/>
          </p:nvPr>
        </p:nvSpPr>
        <p:spPr>
          <a:xfrm>
            <a:off x="270840" y="3469209"/>
            <a:ext cx="12699457" cy="10442893"/>
          </a:xfrm>
          <a:prstGeom prst="rect">
            <a:avLst/>
          </a:prstGeom>
        </p:spPr>
        <p:txBody>
          <a:bodyPr/>
          <a:lstStyle/>
          <a:p>
            <a:pPr marL="521804" indent="-521804">
              <a:buClr>
                <a:srgbClr val="BEBEBE"/>
              </a:buClr>
              <a:buSzPct val="125000"/>
              <a:buChar char="•"/>
              <a:defRPr i="1"/>
            </a:pPr>
            <a:r>
              <a:rPr i="0" dirty="0"/>
              <a:t> </a:t>
            </a:r>
            <a:r>
              <a:rPr i="0" dirty="0" err="1"/>
              <a:t>Neben</a:t>
            </a:r>
            <a:r>
              <a:rPr i="0" dirty="0"/>
              <a:t> Rhein- und </a:t>
            </a:r>
            <a:r>
              <a:rPr i="0" dirty="0" err="1"/>
              <a:t>Donaufront</a:t>
            </a:r>
            <a:r>
              <a:rPr i="0" dirty="0"/>
              <a:t> </a:t>
            </a:r>
            <a:r>
              <a:rPr i="0" dirty="0" err="1"/>
              <a:t>auch</a:t>
            </a:r>
            <a:r>
              <a:rPr i="0" dirty="0"/>
              <a:t> </a:t>
            </a:r>
            <a:r>
              <a:rPr i="0" dirty="0" err="1"/>
              <a:t>Euphratgrenze</a:t>
            </a:r>
            <a:r>
              <a:rPr i="0" dirty="0"/>
              <a:t> </a:t>
            </a:r>
            <a:r>
              <a:rPr i="0" dirty="0" err="1"/>
              <a:t>bedroht</a:t>
            </a:r>
            <a:r>
              <a:rPr i="0" dirty="0"/>
              <a:t>.</a:t>
            </a:r>
          </a:p>
          <a:p>
            <a:pPr marL="521804" indent="-521804">
              <a:buClr>
                <a:srgbClr val="BEBEBE"/>
              </a:buClr>
              <a:buSzPct val="125000"/>
              <a:buChar char="•"/>
              <a:defRPr i="1"/>
            </a:pPr>
            <a:r>
              <a:rPr i="0" dirty="0"/>
              <a:t>Der </a:t>
            </a:r>
            <a:r>
              <a:rPr i="0" dirty="0" err="1"/>
              <a:t>persische</a:t>
            </a:r>
            <a:r>
              <a:rPr i="0" dirty="0"/>
              <a:t> König Sapor II. </a:t>
            </a:r>
            <a:r>
              <a:rPr i="0" dirty="0" err="1"/>
              <a:t>konnte</a:t>
            </a:r>
            <a:r>
              <a:rPr i="0" dirty="0"/>
              <a:t> die </a:t>
            </a:r>
            <a:r>
              <a:rPr i="0" dirty="0" err="1"/>
              <a:t>Macht</a:t>
            </a:r>
            <a:r>
              <a:rPr i="0" dirty="0"/>
              <a:t> </a:t>
            </a:r>
            <a:r>
              <a:rPr i="0" dirty="0" err="1"/>
              <a:t>konsolidieren</a:t>
            </a:r>
            <a:r>
              <a:rPr i="0" dirty="0"/>
              <a:t> und </a:t>
            </a:r>
            <a:r>
              <a:rPr i="0" dirty="0" err="1"/>
              <a:t>Armenien</a:t>
            </a:r>
            <a:r>
              <a:rPr i="0" dirty="0"/>
              <a:t> </a:t>
            </a:r>
            <a:r>
              <a:rPr i="0" dirty="0" err="1"/>
              <a:t>sichern</a:t>
            </a:r>
            <a:r>
              <a:rPr i="0" dirty="0"/>
              <a:t>. </a:t>
            </a:r>
          </a:p>
          <a:p>
            <a:pPr marL="521804" indent="-521804">
              <a:buClr>
                <a:srgbClr val="BEBEBE"/>
              </a:buClr>
              <a:buSzPct val="125000"/>
              <a:buChar char="•"/>
              <a:defRPr i="1"/>
            </a:pPr>
            <a:r>
              <a:rPr i="0" dirty="0" err="1"/>
              <a:t>Seit</a:t>
            </a:r>
            <a:r>
              <a:rPr i="0" dirty="0"/>
              <a:t> 337 </a:t>
            </a:r>
            <a:r>
              <a:rPr i="0" dirty="0" err="1"/>
              <a:t>kam</a:t>
            </a:r>
            <a:r>
              <a:rPr i="0" dirty="0"/>
              <a:t> es </a:t>
            </a:r>
            <a:r>
              <a:rPr i="0" dirty="0" err="1"/>
              <a:t>immer</a:t>
            </a:r>
            <a:r>
              <a:rPr i="0" dirty="0"/>
              <a:t> </a:t>
            </a:r>
            <a:r>
              <a:rPr i="0" dirty="0" err="1"/>
              <a:t>wieder</a:t>
            </a:r>
            <a:r>
              <a:rPr i="0" dirty="0"/>
              <a:t> </a:t>
            </a:r>
            <a:r>
              <a:rPr i="0" dirty="0" err="1"/>
              <a:t>zu</a:t>
            </a:r>
            <a:r>
              <a:rPr i="0" dirty="0"/>
              <a:t> </a:t>
            </a:r>
            <a:r>
              <a:rPr i="0" dirty="0" err="1"/>
              <a:t>persisch-römischen</a:t>
            </a:r>
            <a:r>
              <a:rPr i="0" dirty="0"/>
              <a:t> </a:t>
            </a:r>
            <a:r>
              <a:rPr i="0" dirty="0" err="1"/>
              <a:t>Auseinandersetzungen</a:t>
            </a:r>
            <a:r>
              <a:rPr i="0" dirty="0"/>
              <a:t>. </a:t>
            </a:r>
            <a:endParaRPr sz="1200" dirty="0"/>
          </a:p>
        </p:txBody>
      </p:sp>
      <p:sp>
        <p:nvSpPr>
          <p:cNvPr id="192" name="Constantine II Caesar. 316-337. Solidus (Gold, 4.45 g 12), Nicomedia, 324-325. CONSTANTINVS IVN NOB C Laureate, draped and cuirassed bust of Constantine II Caesar to right Rev. VIRTVS CAESARI N / SMNH Constantine II, in military dress, on horseback to ri"/>
          <p:cNvSpPr txBox="1"/>
          <p:nvPr/>
        </p:nvSpPr>
        <p:spPr>
          <a:xfrm>
            <a:off x="14398096" y="10283620"/>
            <a:ext cx="7322608" cy="26420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200"/>
            </a:pPr>
            <a:r>
              <a:t>Constantine II Caesar. 316-337. Solidus (Gold, 4.45 g 12), Nicomedia, 324-325. CONSTANTINVS IVN NOB C Laureate, draped and cuirassed bust of Constantine II Caesar to right </a:t>
            </a:r>
            <a:r>
              <a:rPr i="1"/>
              <a:t>Rev.</a:t>
            </a:r>
            <a:r>
              <a:t> VIRTVS CAESARI N / SMNH Constantine II, in military dress, on horseback to right, hurling spear at enemy kneeling before him; under horse, fallen enemy. Depeyrot 35/7 (</a:t>
            </a:r>
            <a:r>
              <a:rPr i="1"/>
              <a:t>this coin</a:t>
            </a:r>
            <a:r>
              <a:t>). G. Lacam, Civilisation et monnaies byzantines (Paris, 1974), pl. XXIV (</a:t>
            </a:r>
            <a:r>
              <a:rPr i="1"/>
              <a:t>this coin</a:t>
            </a:r>
            <a:r>
              <a:t>)</a:t>
            </a:r>
          </a:p>
        </p:txBody>
      </p:sp>
      <p:pic>
        <p:nvPicPr>
          <p:cNvPr id="19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2398796" y="10702906"/>
            <a:ext cx="571501" cy="571501"/>
          </a:xfrm>
          <a:prstGeom prst="rect">
            <a:avLst/>
          </a:prstGeom>
          <a:ln w="12700">
            <a:miter lim="400000"/>
          </a:ln>
        </p:spPr>
      </p:pic>
      <p:pic>
        <p:nvPicPr>
          <p:cNvPr id="194" name="Bild" descr="Bild"/>
          <p:cNvPicPr>
            <a:picLocks noChangeAspect="1"/>
          </p:cNvPicPr>
          <p:nvPr/>
        </p:nvPicPr>
        <p:blipFill>
          <a:blip r:embed="rId5"/>
          <a:stretch>
            <a:fillRect/>
          </a:stretch>
        </p:blipFill>
        <p:spPr>
          <a:xfrm>
            <a:off x="13286951" y="5911849"/>
            <a:ext cx="8890001" cy="43307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43" fill="hold"/>
                                        <p:tgtEl>
                                          <p:spTgt spid="19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850542" y="4143375"/>
            <a:ext cx="5968894" cy="7958526"/>
          </a:xfrm>
          <a:prstGeom prst="rect">
            <a:avLst/>
          </a:prstGeom>
          <a:ln w="12700">
            <a:miter lim="400000"/>
          </a:ln>
        </p:spPr>
      </p:pic>
      <p:sp>
        <p:nvSpPr>
          <p:cNvPr id="197" name="VI. Innenpolitik unter Constantius"/>
          <p:cNvSpPr txBox="1">
            <a:spLocks noGrp="1"/>
          </p:cNvSpPr>
          <p:nvPr>
            <p:ph type="title"/>
          </p:nvPr>
        </p:nvSpPr>
        <p:spPr>
          <a:xfrm>
            <a:off x="1079500" y="901700"/>
            <a:ext cx="22682200" cy="3057525"/>
          </a:xfrm>
          <a:prstGeom prst="rect">
            <a:avLst/>
          </a:prstGeom>
        </p:spPr>
        <p:txBody>
          <a:bodyPr/>
          <a:lstStyle/>
          <a:p>
            <a:pPr algn="ctr"/>
            <a:endParaRPr/>
          </a:p>
          <a:p>
            <a:pPr algn="ctr"/>
            <a:r>
              <a:t>VI. Innenpolitik unter Constantius</a:t>
            </a:r>
          </a:p>
        </p:txBody>
      </p:sp>
      <p:sp>
        <p:nvSpPr>
          <p:cNvPr id="198" name="Steigerung der kaiserlichen Autorität.…"/>
          <p:cNvSpPr txBox="1">
            <a:spLocks noGrp="1"/>
          </p:cNvSpPr>
          <p:nvPr>
            <p:ph type="body" sz="quarter" idx="1"/>
          </p:nvPr>
        </p:nvSpPr>
        <p:spPr>
          <a:xfrm>
            <a:off x="1619646" y="5435600"/>
            <a:ext cx="10934701" cy="6054725"/>
          </a:xfrm>
          <a:prstGeom prst="rect">
            <a:avLst/>
          </a:prstGeom>
        </p:spPr>
        <p:txBody>
          <a:bodyPr>
            <a:normAutofit fontScale="92500"/>
          </a:bodyPr>
          <a:lstStyle/>
          <a:p>
            <a:pPr marL="391353" indent="-391353" defTabSz="619125">
              <a:lnSpc>
                <a:spcPct val="100000"/>
              </a:lnSpc>
              <a:spcBef>
                <a:spcPts val="3300"/>
              </a:spcBef>
              <a:buClr>
                <a:srgbClr val="BEBEBE"/>
              </a:buClr>
              <a:buSzPct val="125000"/>
              <a:buChar char="•"/>
              <a:defRPr sz="3150"/>
            </a:pPr>
            <a:r>
              <a:t>Steigerung der kaiserlichen Autorität.</a:t>
            </a:r>
          </a:p>
          <a:p>
            <a:pPr marL="391353" indent="-391353" defTabSz="619125">
              <a:lnSpc>
                <a:spcPct val="100000"/>
              </a:lnSpc>
              <a:spcBef>
                <a:spcPts val="3300"/>
              </a:spcBef>
              <a:buClr>
                <a:srgbClr val="BEBEBE"/>
              </a:buClr>
              <a:buSzPct val="125000"/>
              <a:buChar char="•"/>
              <a:defRPr sz="3150"/>
            </a:pPr>
            <a:r>
              <a:t>Ausbau der Verwaltung.</a:t>
            </a:r>
          </a:p>
          <a:p>
            <a:pPr marL="391353" indent="-391353" defTabSz="619125">
              <a:lnSpc>
                <a:spcPct val="100000"/>
              </a:lnSpc>
              <a:spcBef>
                <a:spcPts val="3300"/>
              </a:spcBef>
              <a:buClr>
                <a:srgbClr val="BEBEBE"/>
              </a:buClr>
              <a:buSzPct val="125000"/>
              <a:buChar char="•"/>
              <a:defRPr sz="3150"/>
            </a:pPr>
            <a:r>
              <a:t>Beachtung der Zivil- und Militärgewalt. </a:t>
            </a:r>
          </a:p>
          <a:p>
            <a:pPr marL="391353" indent="-391353" defTabSz="619125">
              <a:lnSpc>
                <a:spcPct val="100000"/>
              </a:lnSpc>
              <a:spcBef>
                <a:spcPts val="3300"/>
              </a:spcBef>
              <a:buClr>
                <a:srgbClr val="BEBEBE"/>
              </a:buClr>
              <a:buSzPct val="125000"/>
              <a:buChar char="•"/>
              <a:defRPr sz="3150"/>
            </a:pPr>
            <a:r>
              <a:t>Einfluss des Militärs wurde eingedämmt.</a:t>
            </a:r>
          </a:p>
          <a:p>
            <a:pPr marL="391353" indent="-391353" defTabSz="619125">
              <a:lnSpc>
                <a:spcPct val="100000"/>
              </a:lnSpc>
              <a:spcBef>
                <a:spcPts val="3300"/>
              </a:spcBef>
              <a:buClr>
                <a:srgbClr val="BEBEBE"/>
              </a:buClr>
              <a:buSzPct val="125000"/>
              <a:buChar char="•"/>
              <a:defRPr sz="3150"/>
            </a:pPr>
            <a:r>
              <a:t>Germanen wurden allerdings derart begünstigt, dass dies sowohl Julian (280 B) als auch Amman (14,10,8) anstößig erschien. </a:t>
            </a:r>
          </a:p>
          <a:p>
            <a:pPr marL="391353" indent="-391353" defTabSz="619125">
              <a:lnSpc>
                <a:spcPct val="100000"/>
              </a:lnSpc>
              <a:spcBef>
                <a:spcPts val="3300"/>
              </a:spcBef>
              <a:buClr>
                <a:srgbClr val="BEBEBE"/>
              </a:buClr>
              <a:buSzPct val="125000"/>
              <a:buChar char="•"/>
              <a:defRPr sz="3150"/>
            </a:pPr>
            <a:r>
              <a:t>Eigenständigkeit der Reichsteile wurde gefestigt (</a:t>
            </a:r>
            <a:r>
              <a:rPr i="1"/>
              <a:t>magistri militiae per Orientem, per Gallias </a:t>
            </a:r>
            <a:r>
              <a:t>und</a:t>
            </a:r>
            <a:r>
              <a:rPr i="1"/>
              <a:t> per Illyricum</a:t>
            </a:r>
            <a:r>
              <a:t>).</a:t>
            </a:r>
          </a:p>
        </p:txBody>
      </p:sp>
      <p:sp>
        <p:nvSpPr>
          <p:cNvPr id="199" name="Büste des Constans; Louvre, Paris"/>
          <p:cNvSpPr txBox="1"/>
          <p:nvPr/>
        </p:nvSpPr>
        <p:spPr>
          <a:xfrm>
            <a:off x="15673740" y="12286059"/>
            <a:ext cx="4669720"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Büste des Constans; Louvre, Paris</a:t>
            </a:r>
          </a:p>
        </p:txBody>
      </p:sp>
      <p:pic>
        <p:nvPicPr>
          <p:cNvPr id="200"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416694" y="789146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05" fill="hold"/>
                                        <p:tgtEl>
                                          <p:spTgt spid="20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Bild" descr="Bild"/>
          <p:cNvPicPr>
            <a:picLocks noGrp="1" noChangeAspect="1"/>
          </p:cNvPicPr>
          <p:nvPr>
            <p:ph type="pic" idx="21"/>
          </p:nvPr>
        </p:nvPicPr>
        <p:blipFill>
          <a:blip r:embed="rId4"/>
          <a:srcRect/>
          <a:stretch>
            <a:fillRect/>
          </a:stretch>
        </p:blipFill>
        <p:spPr>
          <a:xfrm>
            <a:off x="13436781" y="5599121"/>
            <a:ext cx="8300302" cy="4067149"/>
          </a:xfrm>
          <a:prstGeom prst="rect">
            <a:avLst/>
          </a:prstGeom>
          <a:ln w="12700">
            <a:miter lim="400000"/>
          </a:ln>
        </p:spPr>
      </p:pic>
      <p:sp>
        <p:nvSpPr>
          <p:cNvPr id="203" name="VI. Innenpolitik unter Constantius"/>
          <p:cNvSpPr txBox="1">
            <a:spLocks noGrp="1"/>
          </p:cNvSpPr>
          <p:nvPr>
            <p:ph type="title"/>
          </p:nvPr>
        </p:nvSpPr>
        <p:spPr>
          <a:xfrm>
            <a:off x="1079500" y="901700"/>
            <a:ext cx="22682200" cy="3057525"/>
          </a:xfrm>
          <a:prstGeom prst="rect">
            <a:avLst/>
          </a:prstGeom>
        </p:spPr>
        <p:txBody>
          <a:bodyPr/>
          <a:lstStyle/>
          <a:p>
            <a:pPr algn="ctr"/>
            <a:endParaRPr/>
          </a:p>
          <a:p>
            <a:pPr algn="ctr"/>
            <a:r>
              <a:t>VI. Innenpolitik unter Constantius</a:t>
            </a:r>
          </a:p>
        </p:txBody>
      </p:sp>
      <p:sp>
        <p:nvSpPr>
          <p:cNvPr id="204" name="Stärkung der Hofadministration (Zunahme der Höflinge und deren Rechten). Beispiel: Eusebios, ein Palasteunuch in einer Schlüsselposition.…"/>
          <p:cNvSpPr txBox="1">
            <a:spLocks noGrp="1"/>
          </p:cNvSpPr>
          <p:nvPr>
            <p:ph type="body" sz="half" idx="1"/>
          </p:nvPr>
        </p:nvSpPr>
        <p:spPr>
          <a:xfrm>
            <a:off x="978143" y="4837280"/>
            <a:ext cx="12383978" cy="7251365"/>
          </a:xfrm>
          <a:prstGeom prst="rect">
            <a:avLst/>
          </a:prstGeom>
        </p:spPr>
        <p:txBody>
          <a:bodyPr/>
          <a:lstStyle/>
          <a:p>
            <a:pPr marL="521804" indent="-521804">
              <a:lnSpc>
                <a:spcPct val="100000"/>
              </a:lnSpc>
              <a:spcBef>
                <a:spcPts val="4500"/>
              </a:spcBef>
              <a:buClr>
                <a:srgbClr val="BEBEBE"/>
              </a:buClr>
              <a:buSzPct val="125000"/>
              <a:buChar char="•"/>
              <a:defRPr sz="4200"/>
            </a:pPr>
            <a:r>
              <a:t>Stärkung der Hofadministration (Zunahme der Höflinge und deren Rechten). Beispiel: Eusebios, ein Palasteunuch in einer Schlüsselposition.</a:t>
            </a:r>
          </a:p>
          <a:p>
            <a:pPr marL="521804" indent="-521804">
              <a:lnSpc>
                <a:spcPct val="100000"/>
              </a:lnSpc>
              <a:spcBef>
                <a:spcPts val="4500"/>
              </a:spcBef>
              <a:buClr>
                <a:srgbClr val="BEBEBE"/>
              </a:buClr>
              <a:buSzPct val="125000"/>
              <a:buChar char="•"/>
              <a:defRPr sz="4200"/>
            </a:pPr>
            <a:r>
              <a:t>Vorrang hatten Beamte aus dem Osten, da sie der arianischen Glaubensrichtung angehörten, die auch diejenige des Kaisers war. </a:t>
            </a:r>
          </a:p>
          <a:p>
            <a:pPr marL="521804" indent="-521804">
              <a:lnSpc>
                <a:spcPct val="100000"/>
              </a:lnSpc>
              <a:spcBef>
                <a:spcPts val="4500"/>
              </a:spcBef>
              <a:buClr>
                <a:srgbClr val="BEBEBE"/>
              </a:buClr>
              <a:buSzPct val="125000"/>
              <a:buChar char="•"/>
              <a:defRPr sz="4200"/>
            </a:pPr>
            <a:r>
              <a:t>Ammian lobt allerdings die Zurückhaltung des Kaisers bei Vergabe hoher Stellen (Ammian 21,16,1).</a:t>
            </a:r>
          </a:p>
        </p:txBody>
      </p:sp>
      <p:sp>
        <p:nvSpPr>
          <p:cNvPr id="205" name="Constans. 337-350. Solidus (Gold, 4.48 g 12), Siscia, 337-340. CONSTANS P F AVG Diademed, draped and cuirassed bust of Constans to right Rev. SPES REIPVBLICAE / .SIS. Constans, in military dress, standing left, holding scepter in his left hand and labaru"/>
          <p:cNvSpPr txBox="1"/>
          <p:nvPr/>
        </p:nvSpPr>
        <p:spPr>
          <a:xfrm>
            <a:off x="13858478" y="10154276"/>
            <a:ext cx="8300244" cy="2324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200"/>
            </a:pPr>
            <a:r>
              <a:t>Constans. 337-350. Solidus (Gold, 4.48 g 12), Siscia, 337-340. CONSTANS P F AVG Diademed, draped and cuirassed bust of Constans to right </a:t>
            </a:r>
            <a:r>
              <a:rPr i="1"/>
              <a:t>Rev.</a:t>
            </a:r>
            <a:r>
              <a:t> SPES REIPVBLICAE / .SIS. Constans, in military dress, standing left, holding scepter in his left hand and labarum with Christogram in his right; behind him to right, Victory standing left, holding palm in her left hand and crowning the emperor with wreath held in her right. RIC 10.</a:t>
            </a:r>
          </a:p>
        </p:txBody>
      </p:sp>
      <p:pic>
        <p:nvPicPr>
          <p:cNvPr id="206"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7015431" y="455152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65" fill="hold"/>
                                        <p:tgtEl>
                                          <p:spTgt spid="2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Bild" descr="Bild"/>
          <p:cNvPicPr>
            <a:picLocks noGrp="1" noChangeAspect="1"/>
          </p:cNvPicPr>
          <p:nvPr>
            <p:ph type="pic" idx="21"/>
          </p:nvPr>
        </p:nvPicPr>
        <p:blipFill>
          <a:blip r:embed="rId4"/>
          <a:srcRect/>
          <a:stretch>
            <a:fillRect/>
          </a:stretch>
        </p:blipFill>
        <p:spPr>
          <a:xfrm>
            <a:off x="14494722" y="4483695"/>
            <a:ext cx="7027418" cy="7958526"/>
          </a:xfrm>
          <a:prstGeom prst="rect">
            <a:avLst/>
          </a:prstGeom>
          <a:ln w="12700">
            <a:miter lim="400000"/>
          </a:ln>
        </p:spPr>
      </p:pic>
      <p:sp>
        <p:nvSpPr>
          <p:cNvPr id="209" name="VI. Innenpolitik unter Constantius"/>
          <p:cNvSpPr txBox="1">
            <a:spLocks noGrp="1"/>
          </p:cNvSpPr>
          <p:nvPr>
            <p:ph type="title"/>
          </p:nvPr>
        </p:nvSpPr>
        <p:spPr>
          <a:xfrm>
            <a:off x="1079500" y="901700"/>
            <a:ext cx="22682200" cy="3057525"/>
          </a:xfrm>
          <a:prstGeom prst="rect">
            <a:avLst/>
          </a:prstGeom>
        </p:spPr>
        <p:txBody>
          <a:bodyPr/>
          <a:lstStyle/>
          <a:p>
            <a:pPr algn="ctr"/>
            <a:endParaRPr/>
          </a:p>
          <a:p>
            <a:pPr algn="ctr"/>
            <a:r>
              <a:t>VI. Innenpolitik unter Constantius</a:t>
            </a:r>
          </a:p>
        </p:txBody>
      </p:sp>
      <p:sp>
        <p:nvSpPr>
          <p:cNvPr id="210" name="Erweiterung des Senats von Konstantinopel.…"/>
          <p:cNvSpPr txBox="1">
            <a:spLocks noGrp="1"/>
          </p:cNvSpPr>
          <p:nvPr>
            <p:ph type="body" sz="quarter" idx="1"/>
          </p:nvPr>
        </p:nvSpPr>
        <p:spPr>
          <a:xfrm>
            <a:off x="2045144" y="5435600"/>
            <a:ext cx="10934701" cy="6054725"/>
          </a:xfrm>
          <a:prstGeom prst="rect">
            <a:avLst/>
          </a:prstGeom>
        </p:spPr>
        <p:txBody>
          <a:bodyPr/>
          <a:lstStyle/>
          <a:p>
            <a:pPr marL="521804" indent="-521804">
              <a:lnSpc>
                <a:spcPct val="100000"/>
              </a:lnSpc>
              <a:spcBef>
                <a:spcPts val="4500"/>
              </a:spcBef>
              <a:buClr>
                <a:srgbClr val="BEBEBE"/>
              </a:buClr>
              <a:buSzPct val="125000"/>
              <a:buChar char="•"/>
              <a:defRPr sz="4200"/>
            </a:pPr>
            <a:r>
              <a:t>Erweiterung des Senats von Konstantinopel. </a:t>
            </a:r>
          </a:p>
          <a:p>
            <a:pPr marL="521804" indent="-521804">
              <a:lnSpc>
                <a:spcPct val="100000"/>
              </a:lnSpc>
              <a:spcBef>
                <a:spcPts val="4500"/>
              </a:spcBef>
              <a:buClr>
                <a:srgbClr val="BEBEBE"/>
              </a:buClr>
              <a:buSzPct val="125000"/>
              <a:buChar char="•"/>
              <a:defRPr sz="4200"/>
            </a:pPr>
            <a:r>
              <a:t>Seit 359 anstelle von zwei Prokonsuln dort ein </a:t>
            </a:r>
            <a:r>
              <a:rPr i="1"/>
              <a:t>praefectus urbi (Constantinopolitanae)</a:t>
            </a:r>
            <a:r>
              <a:t>.</a:t>
            </a:r>
          </a:p>
          <a:p>
            <a:pPr marL="521804" indent="-521804">
              <a:lnSpc>
                <a:spcPct val="100000"/>
              </a:lnSpc>
              <a:spcBef>
                <a:spcPts val="4500"/>
              </a:spcBef>
              <a:buClr>
                <a:srgbClr val="BEBEBE"/>
              </a:buClr>
              <a:buSzPct val="125000"/>
              <a:buChar char="•"/>
              <a:defRPr sz="4200"/>
            </a:pPr>
            <a:r>
              <a:t>356/357 Überführung der Reliquien des Apostels Andreas, des Evangelisten Lukas und des Begleiters des Paulus, Timotheos in die neu erbaute Apostelkirche. </a:t>
            </a:r>
          </a:p>
        </p:txBody>
      </p:sp>
      <p:pic>
        <p:nvPicPr>
          <p:cNvPr id="211"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451533" y="8177207"/>
            <a:ext cx="571501" cy="571501"/>
          </a:xfrm>
          <a:prstGeom prst="rect">
            <a:avLst/>
          </a:prstGeom>
          <a:ln w="12700">
            <a:miter lim="400000"/>
          </a:ln>
        </p:spPr>
      </p:pic>
      <p:sp>
        <p:nvSpPr>
          <p:cNvPr id="212" name="Kaiserlicher Bezirk in Konstantinopel"/>
          <p:cNvSpPr txBox="1"/>
          <p:nvPr/>
        </p:nvSpPr>
        <p:spPr>
          <a:xfrm>
            <a:off x="14910116" y="12494914"/>
            <a:ext cx="6196968"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Kaiserlicher Bezirk in Konstantinopel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55" fill="hold"/>
                                        <p:tgtEl>
                                          <p:spTgt spid="2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Bild" descr="Bild"/>
          <p:cNvPicPr>
            <a:picLocks noGrp="1" noChangeAspect="1"/>
          </p:cNvPicPr>
          <p:nvPr>
            <p:ph type="pic" idx="21"/>
          </p:nvPr>
        </p:nvPicPr>
        <p:blipFill>
          <a:blip r:embed="rId4"/>
          <a:srcRect/>
          <a:stretch>
            <a:fillRect/>
          </a:stretch>
        </p:blipFill>
        <p:spPr>
          <a:xfrm>
            <a:off x="13504236" y="3972108"/>
            <a:ext cx="7667989" cy="7824023"/>
          </a:xfrm>
          <a:prstGeom prst="rect">
            <a:avLst/>
          </a:prstGeom>
          <a:ln w="12700">
            <a:miter lim="400000"/>
          </a:ln>
        </p:spPr>
      </p:pic>
      <p:sp>
        <p:nvSpPr>
          <p:cNvPr id="215" name="VI. Innenpolitik unter Constantius"/>
          <p:cNvSpPr txBox="1">
            <a:spLocks noGrp="1"/>
          </p:cNvSpPr>
          <p:nvPr>
            <p:ph type="title"/>
          </p:nvPr>
        </p:nvSpPr>
        <p:spPr>
          <a:xfrm>
            <a:off x="1079500" y="901700"/>
            <a:ext cx="22682200" cy="3057525"/>
          </a:xfrm>
          <a:prstGeom prst="rect">
            <a:avLst/>
          </a:prstGeom>
        </p:spPr>
        <p:txBody>
          <a:bodyPr/>
          <a:lstStyle/>
          <a:p>
            <a:pPr algn="ctr"/>
            <a:endParaRPr/>
          </a:p>
          <a:p>
            <a:pPr algn="ctr"/>
            <a:r>
              <a:t>VI. Innenpolitik unter Constantius</a:t>
            </a:r>
          </a:p>
        </p:txBody>
      </p:sp>
      <p:sp>
        <p:nvSpPr>
          <p:cNvPr id="216" name="Beibehaltung des Kurses gegen die Heiden. Firmicus Maternus De errore profanarum religionum 28,6: Ausrottung allen Heidentums, zwangsweise Bekehrung und Konfiskation der Tempelschätze.…"/>
          <p:cNvSpPr txBox="1">
            <a:spLocks noGrp="1"/>
          </p:cNvSpPr>
          <p:nvPr>
            <p:ph type="body" sz="quarter" idx="1"/>
          </p:nvPr>
        </p:nvSpPr>
        <p:spPr>
          <a:xfrm>
            <a:off x="1257171" y="5683824"/>
            <a:ext cx="10934701" cy="6054726"/>
          </a:xfrm>
          <a:prstGeom prst="rect">
            <a:avLst/>
          </a:prstGeom>
        </p:spPr>
        <p:txBody>
          <a:bodyPr>
            <a:normAutofit lnSpcReduction="10000"/>
          </a:bodyPr>
          <a:lstStyle/>
          <a:p>
            <a:pPr marL="386135" indent="-386135" defTabSz="610870">
              <a:lnSpc>
                <a:spcPct val="100000"/>
              </a:lnSpc>
              <a:spcBef>
                <a:spcPts val="3300"/>
              </a:spcBef>
              <a:buClr>
                <a:srgbClr val="BEBEBE"/>
              </a:buClr>
              <a:buSzPct val="125000"/>
              <a:buChar char="•"/>
              <a:defRPr sz="3108"/>
            </a:pPr>
            <a:r>
              <a:rPr dirty="0" err="1"/>
              <a:t>Beibehaltung</a:t>
            </a:r>
            <a:r>
              <a:rPr dirty="0"/>
              <a:t> des </a:t>
            </a:r>
            <a:r>
              <a:rPr dirty="0" err="1"/>
              <a:t>Kurses</a:t>
            </a:r>
            <a:r>
              <a:rPr dirty="0"/>
              <a:t> </a:t>
            </a:r>
            <a:r>
              <a:rPr dirty="0" err="1"/>
              <a:t>gegen</a:t>
            </a:r>
            <a:r>
              <a:rPr dirty="0"/>
              <a:t> die </a:t>
            </a:r>
            <a:r>
              <a:rPr dirty="0" err="1"/>
              <a:t>Heiden</a:t>
            </a:r>
            <a:r>
              <a:rPr dirty="0"/>
              <a:t>. </a:t>
            </a:r>
            <a:r>
              <a:rPr dirty="0" err="1"/>
              <a:t>Firmicus</a:t>
            </a:r>
            <a:r>
              <a:rPr dirty="0"/>
              <a:t> </a:t>
            </a:r>
            <a:r>
              <a:rPr dirty="0" err="1"/>
              <a:t>Maternus</a:t>
            </a:r>
            <a:r>
              <a:rPr dirty="0"/>
              <a:t> </a:t>
            </a:r>
            <a:r>
              <a:rPr i="1" dirty="0"/>
              <a:t>De </a:t>
            </a:r>
            <a:r>
              <a:rPr i="1" dirty="0" err="1"/>
              <a:t>errore</a:t>
            </a:r>
            <a:r>
              <a:rPr i="1" dirty="0"/>
              <a:t> </a:t>
            </a:r>
            <a:r>
              <a:rPr i="1" dirty="0" err="1"/>
              <a:t>profanarum</a:t>
            </a:r>
            <a:r>
              <a:rPr i="1" dirty="0"/>
              <a:t> </a:t>
            </a:r>
            <a:r>
              <a:rPr i="1" dirty="0" err="1"/>
              <a:t>religionum</a:t>
            </a:r>
            <a:r>
              <a:rPr dirty="0"/>
              <a:t> 28,6: </a:t>
            </a:r>
            <a:r>
              <a:rPr dirty="0" err="1"/>
              <a:t>Ausrottung</a:t>
            </a:r>
            <a:r>
              <a:rPr dirty="0"/>
              <a:t> </a:t>
            </a:r>
            <a:r>
              <a:rPr dirty="0" err="1"/>
              <a:t>allen</a:t>
            </a:r>
            <a:r>
              <a:rPr dirty="0"/>
              <a:t> </a:t>
            </a:r>
            <a:r>
              <a:rPr dirty="0" err="1"/>
              <a:t>Heidentums</a:t>
            </a:r>
            <a:r>
              <a:rPr dirty="0"/>
              <a:t>, </a:t>
            </a:r>
            <a:r>
              <a:rPr dirty="0" err="1"/>
              <a:t>zwangsweise</a:t>
            </a:r>
            <a:r>
              <a:rPr dirty="0"/>
              <a:t> </a:t>
            </a:r>
            <a:r>
              <a:rPr dirty="0" err="1"/>
              <a:t>Bekehrung</a:t>
            </a:r>
            <a:r>
              <a:rPr dirty="0"/>
              <a:t> und </a:t>
            </a:r>
            <a:r>
              <a:rPr dirty="0" err="1"/>
              <a:t>Konfiskation</a:t>
            </a:r>
            <a:r>
              <a:rPr dirty="0"/>
              <a:t> der </a:t>
            </a:r>
            <a:r>
              <a:rPr dirty="0" err="1"/>
              <a:t>Tempelschätze</a:t>
            </a:r>
            <a:r>
              <a:rPr dirty="0"/>
              <a:t>.</a:t>
            </a:r>
          </a:p>
          <a:p>
            <a:pPr marL="386135" indent="-386135" defTabSz="610870">
              <a:lnSpc>
                <a:spcPct val="100000"/>
              </a:lnSpc>
              <a:spcBef>
                <a:spcPts val="3300"/>
              </a:spcBef>
              <a:buClr>
                <a:srgbClr val="BEBEBE"/>
              </a:buClr>
              <a:buSzPct val="125000"/>
              <a:buChar char="•"/>
              <a:defRPr sz="3108"/>
            </a:pPr>
            <a:r>
              <a:rPr dirty="0" err="1"/>
              <a:t>Betonung</a:t>
            </a:r>
            <a:r>
              <a:rPr dirty="0"/>
              <a:t> des </a:t>
            </a:r>
            <a:r>
              <a:rPr dirty="0" err="1"/>
              <a:t>Wahnsinns</a:t>
            </a:r>
            <a:r>
              <a:rPr dirty="0"/>
              <a:t> der </a:t>
            </a:r>
            <a:r>
              <a:rPr dirty="0" err="1"/>
              <a:t>Götterverehrung</a:t>
            </a:r>
            <a:r>
              <a:rPr dirty="0"/>
              <a:t> </a:t>
            </a:r>
            <a:r>
              <a:rPr dirty="0" err="1"/>
              <a:t>durch</a:t>
            </a:r>
            <a:r>
              <a:rPr dirty="0"/>
              <a:t> den Kaiser. </a:t>
            </a:r>
          </a:p>
          <a:p>
            <a:pPr marL="386135" indent="-386135" defTabSz="610870">
              <a:lnSpc>
                <a:spcPct val="100000"/>
              </a:lnSpc>
              <a:spcBef>
                <a:spcPts val="3300"/>
              </a:spcBef>
              <a:buClr>
                <a:srgbClr val="BEBEBE"/>
              </a:buClr>
              <a:buSzPct val="125000"/>
              <a:buChar char="•"/>
              <a:defRPr sz="3108"/>
            </a:pPr>
            <a:r>
              <a:rPr dirty="0" err="1"/>
              <a:t>Zahlreiche</a:t>
            </a:r>
            <a:r>
              <a:rPr dirty="0"/>
              <a:t> </a:t>
            </a:r>
            <a:r>
              <a:rPr dirty="0" err="1"/>
              <a:t>Tempelzerstörungen</a:t>
            </a:r>
            <a:r>
              <a:rPr dirty="0"/>
              <a:t>.</a:t>
            </a:r>
          </a:p>
          <a:p>
            <a:pPr marL="386135" indent="-386135" defTabSz="610870">
              <a:lnSpc>
                <a:spcPct val="100000"/>
              </a:lnSpc>
              <a:spcBef>
                <a:spcPts val="3300"/>
              </a:spcBef>
              <a:buClr>
                <a:srgbClr val="BEBEBE"/>
              </a:buClr>
              <a:buSzPct val="125000"/>
              <a:buChar char="•"/>
              <a:defRPr sz="3108"/>
            </a:pPr>
            <a:r>
              <a:rPr dirty="0" err="1"/>
              <a:t>Kein</a:t>
            </a:r>
            <a:r>
              <a:rPr dirty="0"/>
              <a:t> </a:t>
            </a:r>
            <a:r>
              <a:rPr dirty="0" err="1"/>
              <a:t>Verzicht</a:t>
            </a:r>
            <a:r>
              <a:rPr dirty="0"/>
              <a:t> auf </a:t>
            </a:r>
            <a:r>
              <a:rPr dirty="0" err="1"/>
              <a:t>Heiden</a:t>
            </a:r>
            <a:r>
              <a:rPr dirty="0"/>
              <a:t> </a:t>
            </a:r>
            <a:r>
              <a:rPr dirty="0" err="1"/>
              <a:t>bei</a:t>
            </a:r>
            <a:r>
              <a:rPr dirty="0"/>
              <a:t> </a:t>
            </a:r>
            <a:r>
              <a:rPr dirty="0" err="1"/>
              <a:t>Ämterbesetzung</a:t>
            </a:r>
            <a:r>
              <a:rPr dirty="0"/>
              <a:t>. </a:t>
            </a:r>
          </a:p>
          <a:p>
            <a:pPr marL="386135" indent="-386135" defTabSz="610870">
              <a:lnSpc>
                <a:spcPct val="100000"/>
              </a:lnSpc>
              <a:spcBef>
                <a:spcPts val="3300"/>
              </a:spcBef>
              <a:buClr>
                <a:srgbClr val="BEBEBE"/>
              </a:buClr>
              <a:buSzPct val="125000"/>
              <a:buChar char="•"/>
              <a:defRPr sz="3108"/>
            </a:pPr>
            <a:r>
              <a:rPr dirty="0" err="1"/>
              <a:t>Nebeneinander</a:t>
            </a:r>
            <a:r>
              <a:rPr dirty="0"/>
              <a:t> von </a:t>
            </a:r>
            <a:r>
              <a:rPr dirty="0" err="1"/>
              <a:t>heidnischen</a:t>
            </a:r>
            <a:r>
              <a:rPr dirty="0"/>
              <a:t> und </a:t>
            </a:r>
            <a:r>
              <a:rPr dirty="0" err="1"/>
              <a:t>christlichen</a:t>
            </a:r>
            <a:r>
              <a:rPr dirty="0"/>
              <a:t> </a:t>
            </a:r>
            <a:r>
              <a:rPr dirty="0" err="1"/>
              <a:t>Festen</a:t>
            </a:r>
            <a:r>
              <a:rPr dirty="0"/>
              <a:t> (</a:t>
            </a:r>
            <a:r>
              <a:rPr dirty="0" err="1"/>
              <a:t>Filocalus-Kalender</a:t>
            </a:r>
            <a:r>
              <a:rPr dirty="0"/>
              <a:t> von 354).</a:t>
            </a:r>
          </a:p>
        </p:txBody>
      </p:sp>
      <p:sp>
        <p:nvSpPr>
          <p:cNvPr id="217" name="Konstantin der Große mit dem Stadtmodell Konstantinopels; Mosaik in der Hagia Sophia, um 1000 n. Chr."/>
          <p:cNvSpPr txBox="1"/>
          <p:nvPr/>
        </p:nvSpPr>
        <p:spPr>
          <a:xfrm>
            <a:off x="14239808" y="11854350"/>
            <a:ext cx="6196968" cy="1054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Konstantin der Große mit dem Stadtmodell Konstantinopels; Mosaik in der Hagia Sophia, um 1000 n. Chr. </a:t>
            </a:r>
          </a:p>
        </p:txBody>
      </p:sp>
      <p:pic>
        <p:nvPicPr>
          <p:cNvPr id="218"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191872" y="8711187"/>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56" fill="hold"/>
                                        <p:tgtEl>
                                          <p:spTgt spid="2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Bild" descr="Bild"/>
          <p:cNvPicPr>
            <a:picLocks noGrp="1" noChangeAspect="1"/>
          </p:cNvPicPr>
          <p:nvPr>
            <p:ph type="pic" idx="21"/>
          </p:nvPr>
        </p:nvPicPr>
        <p:blipFill>
          <a:blip r:embed="rId4"/>
          <a:srcRect/>
          <a:stretch>
            <a:fillRect/>
          </a:stretch>
        </p:blipFill>
        <p:spPr>
          <a:xfrm>
            <a:off x="12910938" y="6016087"/>
            <a:ext cx="10195279" cy="4893735"/>
          </a:xfrm>
          <a:prstGeom prst="rect">
            <a:avLst/>
          </a:prstGeom>
          <a:ln w="12700">
            <a:miter lim="400000"/>
          </a:ln>
        </p:spPr>
      </p:pic>
      <p:sp>
        <p:nvSpPr>
          <p:cNvPr id="221" name="VI. Innenpolitik unter Constantius"/>
          <p:cNvSpPr txBox="1">
            <a:spLocks noGrp="1"/>
          </p:cNvSpPr>
          <p:nvPr>
            <p:ph type="title"/>
          </p:nvPr>
        </p:nvSpPr>
        <p:spPr>
          <a:xfrm>
            <a:off x="1079500" y="901700"/>
            <a:ext cx="22682200" cy="3057525"/>
          </a:xfrm>
          <a:prstGeom prst="rect">
            <a:avLst/>
          </a:prstGeom>
        </p:spPr>
        <p:txBody>
          <a:bodyPr/>
          <a:lstStyle/>
          <a:p>
            <a:pPr algn="ctr"/>
            <a:endParaRPr/>
          </a:p>
          <a:p>
            <a:pPr algn="ctr"/>
            <a:r>
              <a:t>VI. Innenpolitik unter Constantius</a:t>
            </a:r>
          </a:p>
        </p:txBody>
      </p:sp>
      <p:sp>
        <p:nvSpPr>
          <p:cNvPr id="222" name="Dominantes religionspolitisches Problem blieb einheitliches Kirchenbekenntnis.…"/>
          <p:cNvSpPr txBox="1">
            <a:spLocks noGrp="1"/>
          </p:cNvSpPr>
          <p:nvPr>
            <p:ph type="body" sz="quarter" idx="1"/>
          </p:nvPr>
        </p:nvSpPr>
        <p:spPr>
          <a:xfrm>
            <a:off x="2001342" y="5435767"/>
            <a:ext cx="10934701" cy="6054726"/>
          </a:xfrm>
          <a:prstGeom prst="rect">
            <a:avLst/>
          </a:prstGeom>
        </p:spPr>
        <p:txBody>
          <a:bodyPr>
            <a:normAutofit lnSpcReduction="10000"/>
          </a:bodyPr>
          <a:lstStyle/>
          <a:p>
            <a:pPr marL="422661" indent="-422661" defTabSz="668655">
              <a:lnSpc>
                <a:spcPct val="100000"/>
              </a:lnSpc>
              <a:spcBef>
                <a:spcPts val="3600"/>
              </a:spcBef>
              <a:buClr>
                <a:srgbClr val="BEBEBE"/>
              </a:buClr>
              <a:buSzPct val="125000"/>
              <a:buChar char="•"/>
              <a:defRPr sz="3402"/>
            </a:pPr>
            <a:r>
              <a:t>Dominantes religionspolitisches Problem blieb einheitliches Kirchenbekenntnis. </a:t>
            </a:r>
          </a:p>
          <a:p>
            <a:pPr marL="422661" indent="-422661" defTabSz="668655">
              <a:lnSpc>
                <a:spcPct val="100000"/>
              </a:lnSpc>
              <a:spcBef>
                <a:spcPts val="3600"/>
              </a:spcBef>
              <a:buClr>
                <a:srgbClr val="BEBEBE"/>
              </a:buClr>
              <a:buSzPct val="125000"/>
              <a:buChar char="•"/>
              <a:defRPr sz="3402"/>
            </a:pPr>
            <a:r>
              <a:t>Begünstigung der Arianer durch den Kaiser führt zu blutigen Auseinandersetzungen. Gegner Athanasios und dessen Anhänger, die Konstantinopel und die meisten kleinasiatischen und syrischen Bistümer beherrschten. Führender Kopf war Eusebios von Nikomedien, der Bischof von Konstantinopel. </a:t>
            </a:r>
          </a:p>
          <a:p>
            <a:pPr marL="422661" indent="-422661" defTabSz="668655">
              <a:lnSpc>
                <a:spcPct val="100000"/>
              </a:lnSpc>
              <a:spcBef>
                <a:spcPts val="3600"/>
              </a:spcBef>
              <a:buClr>
                <a:srgbClr val="BEBEBE"/>
              </a:buClr>
              <a:buSzPct val="125000"/>
              <a:buChar char="•"/>
              <a:defRPr sz="3402"/>
            </a:pPr>
            <a:r>
              <a:t> Nach dem Tode des Eusebios 341 kam es zum Bürgerkrieg zwischen den Orthodoxen und Arianern.</a:t>
            </a:r>
          </a:p>
        </p:txBody>
      </p:sp>
      <p:sp>
        <p:nvSpPr>
          <p:cNvPr id="223" name="Solidus mit dem Bildnis von Constantius II., geprägt 344 in Siscia mit der Inschrift CONSTANTIVS P(ius) F(elix) AVG(ustus) auf der Vorderseite und GLORIA CONSTANTI(i) AVG(usti) SIS(ciae) auf der Rückseite"/>
          <p:cNvSpPr txBox="1"/>
          <p:nvPr/>
        </p:nvSpPr>
        <p:spPr>
          <a:xfrm>
            <a:off x="14910116" y="11252277"/>
            <a:ext cx="6196968" cy="13720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200"/>
            </a:pPr>
            <a:r>
              <a:rPr>
                <a:solidFill>
                  <a:srgbClr val="5B5854"/>
                </a:solidFill>
              </a:rPr>
              <a:t>Solidus</a:t>
            </a:r>
            <a:r>
              <a:t> mit dem Bildnis von Constantius II., geprägt 344 in </a:t>
            </a:r>
            <a:r>
              <a:rPr>
                <a:solidFill>
                  <a:srgbClr val="5B5854"/>
                </a:solidFill>
              </a:rPr>
              <a:t>Siscia</a:t>
            </a:r>
            <a:r>
              <a:t> mit der Inschrift </a:t>
            </a:r>
            <a:r>
              <a:rPr i="1"/>
              <a:t>CONSTANTIVS P(ius) F(elix) AVG(ustus)</a:t>
            </a:r>
            <a:r>
              <a:t> auf der Vorderseite und </a:t>
            </a:r>
            <a:r>
              <a:rPr i="1"/>
              <a:t>GLORIA CONSTANTI(i) AVG(usti) SIS(ciae)</a:t>
            </a:r>
            <a:r>
              <a:t> auf der Rückseite</a:t>
            </a:r>
          </a:p>
        </p:txBody>
      </p:sp>
      <p:pic>
        <p:nvPicPr>
          <p:cNvPr id="224"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1128531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965" fill="hold"/>
                                        <p:tgtEl>
                                          <p:spTgt spid="2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Bild" descr="Bild"/>
          <p:cNvPicPr>
            <a:picLocks noGrp="1" noChangeAspect="1"/>
          </p:cNvPicPr>
          <p:nvPr>
            <p:ph type="pic" idx="21"/>
          </p:nvPr>
        </p:nvPicPr>
        <p:blipFill>
          <a:blip r:embed="rId4"/>
          <a:srcRect/>
          <a:stretch>
            <a:fillRect/>
          </a:stretch>
        </p:blipFill>
        <p:spPr>
          <a:xfrm>
            <a:off x="12514047" y="4329005"/>
            <a:ext cx="10195279" cy="7024074"/>
          </a:xfrm>
          <a:prstGeom prst="rect">
            <a:avLst/>
          </a:prstGeom>
          <a:ln w="12700">
            <a:miter lim="400000"/>
          </a:ln>
        </p:spPr>
      </p:pic>
      <p:sp>
        <p:nvSpPr>
          <p:cNvPr id="227" name="VI. Innenpolitik unter Constantius"/>
          <p:cNvSpPr txBox="1">
            <a:spLocks noGrp="1"/>
          </p:cNvSpPr>
          <p:nvPr>
            <p:ph type="title"/>
          </p:nvPr>
        </p:nvSpPr>
        <p:spPr>
          <a:xfrm>
            <a:off x="1079500" y="901700"/>
            <a:ext cx="22682200" cy="3057525"/>
          </a:xfrm>
          <a:prstGeom prst="rect">
            <a:avLst/>
          </a:prstGeom>
        </p:spPr>
        <p:txBody>
          <a:bodyPr/>
          <a:lstStyle/>
          <a:p>
            <a:pPr algn="ctr"/>
            <a:endParaRPr/>
          </a:p>
          <a:p>
            <a:pPr algn="ctr"/>
            <a:r>
              <a:t>VI. Innenpolitik unter Constantius</a:t>
            </a:r>
          </a:p>
        </p:txBody>
      </p:sp>
      <p:sp>
        <p:nvSpPr>
          <p:cNvPr id="228" name="Einberufung eines Schlichtungskonzils nach Serdica 342/343 n. Chr., an die Grenze der beiden Reichsteile.…"/>
          <p:cNvSpPr txBox="1">
            <a:spLocks noGrp="1"/>
          </p:cNvSpPr>
          <p:nvPr>
            <p:ph type="body" sz="quarter" idx="1"/>
          </p:nvPr>
        </p:nvSpPr>
        <p:spPr>
          <a:xfrm>
            <a:off x="2001342" y="5435767"/>
            <a:ext cx="10934701" cy="6054726"/>
          </a:xfrm>
          <a:prstGeom prst="rect">
            <a:avLst/>
          </a:prstGeom>
        </p:spPr>
        <p:txBody>
          <a:bodyPr>
            <a:normAutofit lnSpcReduction="10000"/>
          </a:bodyPr>
          <a:lstStyle/>
          <a:p>
            <a:pPr marL="511368" indent="-511368" defTabSz="808990">
              <a:lnSpc>
                <a:spcPct val="100000"/>
              </a:lnSpc>
              <a:spcBef>
                <a:spcPts val="4400"/>
              </a:spcBef>
              <a:buClr>
                <a:srgbClr val="BEBEBE"/>
              </a:buClr>
              <a:buSzPct val="125000"/>
              <a:buChar char="•"/>
              <a:defRPr sz="4116"/>
            </a:pPr>
            <a:r>
              <a:rPr dirty="0" err="1"/>
              <a:t>Einberufung</a:t>
            </a:r>
            <a:r>
              <a:rPr dirty="0"/>
              <a:t> </a:t>
            </a:r>
            <a:r>
              <a:rPr dirty="0" err="1"/>
              <a:t>eines</a:t>
            </a:r>
            <a:r>
              <a:rPr dirty="0"/>
              <a:t> </a:t>
            </a:r>
            <a:r>
              <a:rPr dirty="0" err="1"/>
              <a:t>Schlichtungskonzils</a:t>
            </a:r>
            <a:r>
              <a:rPr dirty="0"/>
              <a:t> </a:t>
            </a:r>
            <a:r>
              <a:rPr dirty="0" err="1"/>
              <a:t>nach</a:t>
            </a:r>
            <a:r>
              <a:rPr dirty="0"/>
              <a:t> </a:t>
            </a:r>
            <a:r>
              <a:rPr dirty="0" err="1"/>
              <a:t>Serdica</a:t>
            </a:r>
            <a:r>
              <a:rPr dirty="0"/>
              <a:t> 342/343 n. Chr., an die </a:t>
            </a:r>
            <a:r>
              <a:rPr dirty="0" err="1"/>
              <a:t>Grenze</a:t>
            </a:r>
            <a:r>
              <a:rPr dirty="0"/>
              <a:t> der </a:t>
            </a:r>
            <a:r>
              <a:rPr dirty="0" err="1"/>
              <a:t>beiden</a:t>
            </a:r>
            <a:r>
              <a:rPr dirty="0"/>
              <a:t> </a:t>
            </a:r>
            <a:r>
              <a:rPr dirty="0" err="1"/>
              <a:t>Reichsteile</a:t>
            </a:r>
            <a:r>
              <a:rPr dirty="0"/>
              <a:t>.</a:t>
            </a:r>
          </a:p>
          <a:p>
            <a:pPr marL="511368" indent="-511368" defTabSz="808990">
              <a:lnSpc>
                <a:spcPct val="100000"/>
              </a:lnSpc>
              <a:spcBef>
                <a:spcPts val="4400"/>
              </a:spcBef>
              <a:buClr>
                <a:srgbClr val="BEBEBE"/>
              </a:buClr>
              <a:buSzPct val="125000"/>
              <a:buChar char="•"/>
              <a:defRPr sz="4116"/>
            </a:pPr>
            <a:r>
              <a:rPr dirty="0" err="1"/>
              <a:t>Bischöfe</a:t>
            </a:r>
            <a:r>
              <a:rPr dirty="0"/>
              <a:t> des </a:t>
            </a:r>
            <a:r>
              <a:rPr dirty="0" err="1"/>
              <a:t>Westens</a:t>
            </a:r>
            <a:r>
              <a:rPr dirty="0"/>
              <a:t> </a:t>
            </a:r>
            <a:r>
              <a:rPr dirty="0" err="1"/>
              <a:t>machten</a:t>
            </a:r>
            <a:r>
              <a:rPr dirty="0"/>
              <a:t> </a:t>
            </a:r>
            <a:r>
              <a:rPr dirty="0" err="1"/>
              <a:t>Teilnahme</a:t>
            </a:r>
            <a:r>
              <a:rPr dirty="0"/>
              <a:t> des Athanasios </a:t>
            </a:r>
            <a:r>
              <a:rPr dirty="0" err="1"/>
              <a:t>zur</a:t>
            </a:r>
            <a:r>
              <a:rPr dirty="0"/>
              <a:t> </a:t>
            </a:r>
            <a:r>
              <a:rPr dirty="0" err="1"/>
              <a:t>Bedingung</a:t>
            </a:r>
            <a:r>
              <a:rPr dirty="0"/>
              <a:t>, </a:t>
            </a:r>
            <a:r>
              <a:rPr dirty="0" err="1"/>
              <a:t>woraufhin</a:t>
            </a:r>
            <a:r>
              <a:rPr dirty="0"/>
              <a:t> die </a:t>
            </a:r>
            <a:r>
              <a:rPr dirty="0" err="1"/>
              <a:t>Orientalen</a:t>
            </a:r>
            <a:r>
              <a:rPr dirty="0"/>
              <a:t> </a:t>
            </a:r>
            <a:r>
              <a:rPr dirty="0" err="1"/>
              <a:t>ihre</a:t>
            </a:r>
            <a:r>
              <a:rPr dirty="0"/>
              <a:t> </a:t>
            </a:r>
            <a:r>
              <a:rPr dirty="0" err="1"/>
              <a:t>Mitwirkung</a:t>
            </a:r>
            <a:r>
              <a:rPr dirty="0"/>
              <a:t> </a:t>
            </a:r>
            <a:r>
              <a:rPr dirty="0" err="1"/>
              <a:t>verweigerten</a:t>
            </a:r>
            <a:r>
              <a:rPr dirty="0"/>
              <a:t>.</a:t>
            </a:r>
          </a:p>
          <a:p>
            <a:pPr marL="511368" indent="-511368" defTabSz="808990">
              <a:lnSpc>
                <a:spcPct val="100000"/>
              </a:lnSpc>
              <a:spcBef>
                <a:spcPts val="4400"/>
              </a:spcBef>
              <a:buClr>
                <a:srgbClr val="BEBEBE"/>
              </a:buClr>
              <a:buSzPct val="125000"/>
              <a:buChar char="•"/>
              <a:defRPr sz="4116"/>
            </a:pPr>
            <a:r>
              <a:rPr dirty="0"/>
              <a:t>Der </a:t>
            </a:r>
            <a:r>
              <a:rPr dirty="0" err="1"/>
              <a:t>Sieg</a:t>
            </a:r>
            <a:r>
              <a:rPr dirty="0"/>
              <a:t> der </a:t>
            </a:r>
            <a:r>
              <a:rPr dirty="0" err="1"/>
              <a:t>Arianer</a:t>
            </a:r>
            <a:r>
              <a:rPr dirty="0"/>
              <a:t> </a:t>
            </a:r>
            <a:r>
              <a:rPr dirty="0" err="1"/>
              <a:t>sollte</a:t>
            </a:r>
            <a:r>
              <a:rPr dirty="0"/>
              <a:t> erst 356 n. Chr.  </a:t>
            </a:r>
            <a:r>
              <a:rPr dirty="0" err="1"/>
              <a:t>passieren</a:t>
            </a:r>
            <a:r>
              <a:rPr dirty="0"/>
              <a:t>.</a:t>
            </a:r>
          </a:p>
        </p:txBody>
      </p:sp>
      <p:sp>
        <p:nvSpPr>
          <p:cNvPr id="229" name="Teilung des Römischen Reichs nach dem Tod Konstantins des Großen im Jahr 337: Aufzählung von West nach Ost: Konstantin II. (orange), Constans (grün), Dalmatius (hellgelb), Constantius II. (türkis)."/>
          <p:cNvSpPr txBox="1"/>
          <p:nvPr/>
        </p:nvSpPr>
        <p:spPr>
          <a:xfrm>
            <a:off x="14910116" y="11474132"/>
            <a:ext cx="6196968" cy="137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200"/>
            </a:pPr>
            <a:r>
              <a:t>Teilung des </a:t>
            </a:r>
            <a:r>
              <a:rPr>
                <a:solidFill>
                  <a:srgbClr val="5B5854"/>
                </a:solidFill>
              </a:rPr>
              <a:t>Römischen Reichs</a:t>
            </a:r>
            <a:r>
              <a:t> nach dem Tod </a:t>
            </a:r>
            <a:r>
              <a:rPr>
                <a:solidFill>
                  <a:srgbClr val="5B5854"/>
                </a:solidFill>
              </a:rPr>
              <a:t>Konstantins des Großen</a:t>
            </a:r>
            <a:r>
              <a:t> im Jahr 337: Aufzählung von West nach Ost: </a:t>
            </a:r>
            <a:r>
              <a:rPr>
                <a:solidFill>
                  <a:srgbClr val="5B5854"/>
                </a:solidFill>
              </a:rPr>
              <a:t>Konstantin II.</a:t>
            </a:r>
            <a:r>
              <a:t> (orange), Constans (grün), </a:t>
            </a:r>
            <a:r>
              <a:rPr>
                <a:solidFill>
                  <a:srgbClr val="5B5854"/>
                </a:solidFill>
              </a:rPr>
              <a:t>Dalmatius</a:t>
            </a:r>
            <a:r>
              <a:t> (hellgelb), Constantius II. (türkis).</a:t>
            </a:r>
          </a:p>
        </p:txBody>
      </p:sp>
      <p:pic>
        <p:nvPicPr>
          <p:cNvPr id="230"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1620499" y="1137241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135" fill="hold"/>
                                        <p:tgtEl>
                                          <p:spTgt spid="2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Bild" descr="Bild"/>
          <p:cNvPicPr>
            <a:picLocks noGrp="1" noChangeAspect="1"/>
          </p:cNvPicPr>
          <p:nvPr>
            <p:ph type="pic" idx="21"/>
          </p:nvPr>
        </p:nvPicPr>
        <p:blipFill>
          <a:blip r:embed="rId4"/>
          <a:srcRect/>
          <a:stretch>
            <a:fillRect/>
          </a:stretch>
        </p:blipFill>
        <p:spPr>
          <a:xfrm>
            <a:off x="14739666" y="4143177"/>
            <a:ext cx="5884012" cy="7845349"/>
          </a:xfrm>
          <a:prstGeom prst="rect">
            <a:avLst/>
          </a:prstGeom>
          <a:ln w="12700">
            <a:miter lim="400000"/>
          </a:ln>
        </p:spPr>
      </p:pic>
      <p:sp>
        <p:nvSpPr>
          <p:cNvPr id="233" name="VI. Innenpolitik unter Constantius"/>
          <p:cNvSpPr txBox="1">
            <a:spLocks noGrp="1"/>
          </p:cNvSpPr>
          <p:nvPr>
            <p:ph type="title"/>
          </p:nvPr>
        </p:nvSpPr>
        <p:spPr>
          <a:xfrm>
            <a:off x="1079500" y="901700"/>
            <a:ext cx="22682200" cy="3057525"/>
          </a:xfrm>
          <a:prstGeom prst="rect">
            <a:avLst/>
          </a:prstGeom>
        </p:spPr>
        <p:txBody>
          <a:bodyPr/>
          <a:lstStyle/>
          <a:p>
            <a:pPr algn="ctr"/>
            <a:endParaRPr/>
          </a:p>
          <a:p>
            <a:pPr algn="ctr"/>
            <a:r>
              <a:t>VI. Innenpolitik unter Constantius</a:t>
            </a:r>
          </a:p>
        </p:txBody>
      </p:sp>
      <p:sp>
        <p:nvSpPr>
          <p:cNvPr id="234" name="Letzte Herrscherjahre des Constantius geprägt von Suche nach neuer Glaubensformel.…"/>
          <p:cNvSpPr txBox="1">
            <a:spLocks noGrp="1"/>
          </p:cNvSpPr>
          <p:nvPr>
            <p:ph type="body" sz="quarter" idx="1"/>
          </p:nvPr>
        </p:nvSpPr>
        <p:spPr>
          <a:xfrm>
            <a:off x="2001342" y="5435767"/>
            <a:ext cx="10934701" cy="6054726"/>
          </a:xfrm>
          <a:prstGeom prst="rect">
            <a:avLst/>
          </a:prstGeom>
        </p:spPr>
        <p:txBody>
          <a:bodyPr>
            <a:normAutofit fontScale="92500"/>
          </a:bodyPr>
          <a:lstStyle/>
          <a:p>
            <a:pPr marL="370481" indent="-370481" defTabSz="586104">
              <a:lnSpc>
                <a:spcPct val="100000"/>
              </a:lnSpc>
              <a:spcBef>
                <a:spcPts val="3100"/>
              </a:spcBef>
              <a:buClr>
                <a:srgbClr val="BEBEBE"/>
              </a:buClr>
              <a:buSzPct val="125000"/>
              <a:buChar char="•"/>
              <a:defRPr sz="2982"/>
            </a:pPr>
            <a:r>
              <a:t>Letzte Herrscherjahre des Constantius geprägt von Suche nach neuer Glaubensformel. </a:t>
            </a:r>
          </a:p>
          <a:p>
            <a:pPr marL="370481" indent="-370481" defTabSz="586104">
              <a:lnSpc>
                <a:spcPct val="100000"/>
              </a:lnSpc>
              <a:spcBef>
                <a:spcPts val="3100"/>
              </a:spcBef>
              <a:buClr>
                <a:srgbClr val="BEBEBE"/>
              </a:buClr>
              <a:buSzPct val="125000"/>
              <a:buChar char="•"/>
              <a:defRPr sz="2982"/>
            </a:pPr>
            <a:r>
              <a:t>357 n. Chr. Synode von Sirmium (Credo: </a:t>
            </a:r>
            <a:r>
              <a:rPr i="1"/>
              <a:t>dritte sirmische Formel)</a:t>
            </a:r>
            <a:r>
              <a:t> wurde von Vorkämpfern der Orthodoxen. unterzeichnet. </a:t>
            </a:r>
          </a:p>
          <a:p>
            <a:pPr marL="370481" indent="-370481" defTabSz="586104">
              <a:lnSpc>
                <a:spcPct val="100000"/>
              </a:lnSpc>
              <a:spcBef>
                <a:spcPts val="3100"/>
              </a:spcBef>
              <a:buClr>
                <a:srgbClr val="BEBEBE"/>
              </a:buClr>
              <a:buSzPct val="125000"/>
              <a:buChar char="•"/>
              <a:defRPr sz="2982"/>
            </a:pPr>
            <a:r>
              <a:t>Doppelsynode 359 n. Chr. : Ariminium (westliche Bischöfe); Seleukia am Kalykadnos (östliche Bischöfe). Leitung: kaiserliche Beamte. Ziel der Glaubenseinheit wurde unter größter Anstrengung erreicht. </a:t>
            </a:r>
          </a:p>
          <a:p>
            <a:pPr marL="370481" indent="-370481" defTabSz="586104">
              <a:lnSpc>
                <a:spcPct val="100000"/>
              </a:lnSpc>
              <a:spcBef>
                <a:spcPts val="3100"/>
              </a:spcBef>
              <a:buClr>
                <a:srgbClr val="BEBEBE"/>
              </a:buClr>
              <a:buSzPct val="125000"/>
              <a:buChar char="•"/>
              <a:defRPr sz="2982"/>
            </a:pPr>
            <a:r>
              <a:t>Abschließendes Konzil von 360 in Konstantinopel: Bestätigung der Beschlüsse. </a:t>
            </a:r>
          </a:p>
          <a:p>
            <a:pPr marL="370481" indent="-370481" defTabSz="586104">
              <a:lnSpc>
                <a:spcPct val="100000"/>
              </a:lnSpc>
              <a:spcBef>
                <a:spcPts val="3100"/>
              </a:spcBef>
              <a:buClr>
                <a:srgbClr val="BEBEBE"/>
              </a:buClr>
              <a:buSzPct val="125000"/>
              <a:buChar char="•"/>
              <a:defRPr sz="2982"/>
            </a:pPr>
            <a:r>
              <a:t>Beschlüsse dieser Konzilien gelten später nicht als rechtgläubig.   </a:t>
            </a:r>
          </a:p>
        </p:txBody>
      </p:sp>
      <p:sp>
        <p:nvSpPr>
          <p:cNvPr id="235" name="Büste Constantius II.; University of Pennsylvania's Museum of Archaeology."/>
          <p:cNvSpPr txBox="1"/>
          <p:nvPr/>
        </p:nvSpPr>
        <p:spPr>
          <a:xfrm>
            <a:off x="14910116" y="12172553"/>
            <a:ext cx="6196968"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Büste Constantius II.; University of Pennsylvania's Museum of Archaeology.</a:t>
            </a:r>
          </a:p>
        </p:txBody>
      </p:sp>
      <p:pic>
        <p:nvPicPr>
          <p:cNvPr id="236"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552104" y="846313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60" fill="hold"/>
                                        <p:tgtEl>
                                          <p:spTgt spid="2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886587" y="4190999"/>
            <a:ext cx="9377967" cy="7772401"/>
          </a:xfrm>
          <a:prstGeom prst="rect">
            <a:avLst/>
          </a:prstGeom>
          <a:ln w="12700">
            <a:miter lim="400000"/>
          </a:ln>
        </p:spPr>
      </p:pic>
      <p:sp>
        <p:nvSpPr>
          <p:cNvPr id="131" name="0. Einführung"/>
          <p:cNvSpPr txBox="1">
            <a:spLocks noGrp="1"/>
          </p:cNvSpPr>
          <p:nvPr>
            <p:ph type="title"/>
          </p:nvPr>
        </p:nvSpPr>
        <p:spPr>
          <a:prstGeom prst="rect">
            <a:avLst/>
          </a:prstGeom>
        </p:spPr>
        <p:txBody>
          <a:bodyPr/>
          <a:lstStyle>
            <a:lvl1pPr algn="ctr"/>
          </a:lstStyle>
          <a:p>
            <a:r>
              <a:t>0. Einführung </a:t>
            </a:r>
          </a:p>
        </p:txBody>
      </p:sp>
      <p:sp>
        <p:nvSpPr>
          <p:cNvPr id="132" name="Quellentechnisch schlecht dokumentierte Zeit (Breviatoren, Hieronymus-Chronik und Zosimos).…"/>
          <p:cNvSpPr txBox="1">
            <a:spLocks noGrp="1"/>
          </p:cNvSpPr>
          <p:nvPr>
            <p:ph type="body" sz="half" idx="1"/>
          </p:nvPr>
        </p:nvSpPr>
        <p:spPr>
          <a:xfrm>
            <a:off x="12687300" y="4122536"/>
            <a:ext cx="10744200" cy="7950201"/>
          </a:xfrm>
          <a:prstGeom prst="rect">
            <a:avLst/>
          </a:prstGeom>
        </p:spPr>
        <p:txBody>
          <a:bodyPr/>
          <a:lstStyle/>
          <a:p>
            <a:pPr marL="521804" indent="-521804">
              <a:buClr>
                <a:srgbClr val="BEBEBE"/>
              </a:buClr>
              <a:buSzPct val="125000"/>
              <a:buChar char="•"/>
              <a:defRPr>
                <a:solidFill>
                  <a:srgbClr val="5B5854"/>
                </a:solidFill>
              </a:defRPr>
            </a:pPr>
            <a:r>
              <a:t>Quellentechnisch schlecht dokumentierte Zeit (Breviatoren, Hieronymus-Chronik und Zosimos).</a:t>
            </a:r>
          </a:p>
          <a:p>
            <a:pPr marL="521804" indent="-521804">
              <a:buClr>
                <a:srgbClr val="BEBEBE"/>
              </a:buClr>
              <a:buSzPct val="125000"/>
              <a:buChar char="•"/>
              <a:defRPr>
                <a:solidFill>
                  <a:srgbClr val="5B5854"/>
                </a:solidFill>
              </a:defRPr>
            </a:pPr>
            <a:r>
              <a:t>Ab 353/54 n. Chr. Ammianus Marcellinus.</a:t>
            </a:r>
          </a:p>
          <a:p>
            <a:pPr marL="521804" indent="-521804">
              <a:buClr>
                <a:srgbClr val="BEBEBE"/>
              </a:buClr>
              <a:buSzPct val="125000"/>
              <a:buChar char="•"/>
              <a:defRPr>
                <a:solidFill>
                  <a:srgbClr val="5B5854"/>
                </a:solidFill>
              </a:defRPr>
            </a:pPr>
            <a:r>
              <a:t>Keine Sympathie gegenüber Constantius.</a:t>
            </a:r>
          </a:p>
          <a:p>
            <a:pPr marL="521804" indent="-521804">
              <a:buClr>
                <a:srgbClr val="BEBEBE"/>
              </a:buClr>
              <a:buSzPct val="125000"/>
              <a:buChar char="•"/>
              <a:defRPr>
                <a:solidFill>
                  <a:srgbClr val="5B5854"/>
                </a:solidFill>
              </a:defRPr>
            </a:pPr>
            <a:r>
              <a:t>Unter den rhetorischen Schriften wichtig drei Reden Julians auf Constantius und Eusebia. </a:t>
            </a:r>
          </a:p>
        </p:txBody>
      </p:sp>
      <p:sp>
        <p:nvSpPr>
          <p:cNvPr id="133" name="Gold Medaillon mit Darstellung Constantius II. und der Faustina; Walters Art Museum; Baltimore, Maryland."/>
          <p:cNvSpPr txBox="1"/>
          <p:nvPr/>
        </p:nvSpPr>
        <p:spPr>
          <a:xfrm>
            <a:off x="3010433" y="12122149"/>
            <a:ext cx="7130276"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t>Gold Medaillon mit Darstellung Constantius II. und der Faustina; Walters Art Museum; Baltimore, Maryland.</a:t>
            </a:r>
          </a:p>
        </p:txBody>
      </p:sp>
      <p:pic>
        <p:nvPicPr>
          <p:cNvPr id="134"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1715627" y="1116734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946" fill="hold"/>
                                        <p:tgtEl>
                                          <p:spTgt spid="1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3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423715" y="4115814"/>
            <a:ext cx="5264721" cy="7897081"/>
          </a:xfrm>
          <a:prstGeom prst="rect">
            <a:avLst/>
          </a:prstGeom>
          <a:ln w="12700">
            <a:miter lim="400000"/>
          </a:ln>
        </p:spPr>
      </p:pic>
      <p:sp>
        <p:nvSpPr>
          <p:cNvPr id="239" name="VI. Innenpolitik unter Constantius"/>
          <p:cNvSpPr txBox="1">
            <a:spLocks noGrp="1"/>
          </p:cNvSpPr>
          <p:nvPr>
            <p:ph type="title"/>
          </p:nvPr>
        </p:nvSpPr>
        <p:spPr>
          <a:xfrm>
            <a:off x="1079500" y="901700"/>
            <a:ext cx="22682200" cy="3057525"/>
          </a:xfrm>
          <a:prstGeom prst="rect">
            <a:avLst/>
          </a:prstGeom>
        </p:spPr>
        <p:txBody>
          <a:bodyPr/>
          <a:lstStyle/>
          <a:p>
            <a:pPr algn="ctr"/>
            <a:endParaRPr/>
          </a:p>
          <a:p>
            <a:pPr algn="ctr"/>
            <a:r>
              <a:t>VI. Innenpolitik unter Constantius</a:t>
            </a:r>
          </a:p>
        </p:txBody>
      </p:sp>
      <p:sp>
        <p:nvSpPr>
          <p:cNvPr id="240" name="Bemühung um dogmatische Einheit durch Constantius II. misslang, Christianisierung der Randvölker machte allerdings Fortschritte.…"/>
          <p:cNvSpPr txBox="1">
            <a:spLocks noGrp="1"/>
          </p:cNvSpPr>
          <p:nvPr>
            <p:ph type="body" sz="quarter" idx="1"/>
          </p:nvPr>
        </p:nvSpPr>
        <p:spPr>
          <a:xfrm>
            <a:off x="1772742" y="5435569"/>
            <a:ext cx="10934701" cy="6054726"/>
          </a:xfrm>
          <a:prstGeom prst="rect">
            <a:avLst/>
          </a:prstGeom>
        </p:spPr>
        <p:txBody>
          <a:bodyPr>
            <a:normAutofit lnSpcReduction="10000"/>
          </a:bodyPr>
          <a:lstStyle/>
          <a:p>
            <a:pPr marL="464405" indent="-464405" defTabSz="734694">
              <a:lnSpc>
                <a:spcPct val="100000"/>
              </a:lnSpc>
              <a:spcBef>
                <a:spcPts val="4000"/>
              </a:spcBef>
              <a:buClr>
                <a:srgbClr val="BEBEBE"/>
              </a:buClr>
              <a:buSzPct val="125000"/>
              <a:buChar char="•"/>
              <a:defRPr sz="3738"/>
            </a:pPr>
            <a:r>
              <a:t>Bemühung um dogmatische Einheit durch Constantius II. misslang, Christianisierung der Randvölker machte allerdings Fortschritte. </a:t>
            </a:r>
          </a:p>
          <a:p>
            <a:pPr marL="464405" indent="-464405" defTabSz="734694">
              <a:lnSpc>
                <a:spcPct val="100000"/>
              </a:lnSpc>
              <a:spcBef>
                <a:spcPts val="4000"/>
              </a:spcBef>
              <a:buClr>
                <a:srgbClr val="BEBEBE"/>
              </a:buClr>
              <a:buSzPct val="125000"/>
              <a:buChar char="•"/>
              <a:defRPr sz="3738"/>
            </a:pPr>
            <a:r>
              <a:t>Stämme an Rhein und Kelten in Gallien wurden christianisiert.</a:t>
            </a:r>
          </a:p>
          <a:p>
            <a:pPr marL="464405" indent="-464405" defTabSz="734694">
              <a:lnSpc>
                <a:spcPct val="100000"/>
              </a:lnSpc>
              <a:spcBef>
                <a:spcPts val="4000"/>
              </a:spcBef>
              <a:buClr>
                <a:srgbClr val="BEBEBE"/>
              </a:buClr>
              <a:buSzPct val="125000"/>
              <a:buChar char="•"/>
              <a:defRPr sz="3738"/>
            </a:pPr>
            <a:r>
              <a:t>Teilnahme des gotischen Bischofs Theophilos am Konzil von Nizäa bereits 325 v. Chr.</a:t>
            </a:r>
          </a:p>
          <a:p>
            <a:pPr marL="464405" indent="-464405" defTabSz="734694">
              <a:lnSpc>
                <a:spcPct val="100000"/>
              </a:lnSpc>
              <a:spcBef>
                <a:spcPts val="4000"/>
              </a:spcBef>
              <a:buClr>
                <a:srgbClr val="BEBEBE"/>
              </a:buClr>
              <a:buSzPct val="125000"/>
              <a:buChar char="•"/>
              <a:defRPr sz="3738"/>
            </a:pPr>
            <a:r>
              <a:t>Wulfila-Bibel: Übersetzung der Bibel ins Gotische.</a:t>
            </a:r>
          </a:p>
        </p:txBody>
      </p:sp>
      <p:sp>
        <p:nvSpPr>
          <p:cNvPr id="241" name="Inschrift für Attius Caecilius Maximilianus, der als Praefectus annonae während des Aufenthalts Constantius II. in Rom für die Versorgung der kaiserlichen Truppen verantwortlich war (CIL VI 41332)"/>
          <p:cNvSpPr txBox="1"/>
          <p:nvPr/>
        </p:nvSpPr>
        <p:spPr>
          <a:xfrm>
            <a:off x="12979799" y="11946183"/>
            <a:ext cx="8152685" cy="10542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200"/>
            </a:pPr>
            <a:r>
              <a:t>Inschrift für </a:t>
            </a:r>
            <a:r>
              <a:rPr i="1"/>
              <a:t>Attius Caecilius Maximilianus</a:t>
            </a:r>
            <a:r>
              <a:t>, der als </a:t>
            </a:r>
            <a:r>
              <a:rPr i="1">
                <a:solidFill>
                  <a:srgbClr val="5B5854"/>
                </a:solidFill>
              </a:rPr>
              <a:t>Praefectus annonae</a:t>
            </a:r>
            <a:r>
              <a:t> während des Aufenthalts Constantius II. in Rom für die Versorgung der kaiserlichen Truppen verantwortlich war (CIL VI 41332)</a:t>
            </a:r>
          </a:p>
        </p:txBody>
      </p:sp>
      <p:pic>
        <p:nvPicPr>
          <p:cNvPr id="242"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279828" y="789143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280" fill="hold"/>
                                        <p:tgtEl>
                                          <p:spTgt spid="2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4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2910938" y="5930142"/>
            <a:ext cx="10195279" cy="5065624"/>
          </a:xfrm>
          <a:prstGeom prst="rect">
            <a:avLst/>
          </a:prstGeom>
          <a:ln w="12700">
            <a:miter lim="400000"/>
          </a:ln>
        </p:spPr>
      </p:pic>
      <p:sp>
        <p:nvSpPr>
          <p:cNvPr id="245" name="VI. Innenpolitik unter Constantius"/>
          <p:cNvSpPr txBox="1">
            <a:spLocks noGrp="1"/>
          </p:cNvSpPr>
          <p:nvPr>
            <p:ph type="title"/>
          </p:nvPr>
        </p:nvSpPr>
        <p:spPr>
          <a:xfrm>
            <a:off x="1079500" y="901700"/>
            <a:ext cx="22682200" cy="3057525"/>
          </a:xfrm>
          <a:prstGeom prst="rect">
            <a:avLst/>
          </a:prstGeom>
        </p:spPr>
        <p:txBody>
          <a:bodyPr/>
          <a:lstStyle/>
          <a:p>
            <a:pPr algn="ctr"/>
            <a:endParaRPr/>
          </a:p>
          <a:p>
            <a:pPr algn="ctr"/>
            <a:r>
              <a:t>VI. Innenpolitik unter Constantius</a:t>
            </a:r>
          </a:p>
        </p:txBody>
      </p:sp>
      <p:sp>
        <p:nvSpPr>
          <p:cNvPr id="246" name="Christianisierung in Indien durch Theophilos vorangetrieben (Eusebius, vita Constantini 4,7; 50; Philostorgios 3,4-6).…"/>
          <p:cNvSpPr txBox="1">
            <a:spLocks noGrp="1"/>
          </p:cNvSpPr>
          <p:nvPr>
            <p:ph type="body" sz="quarter" idx="1"/>
          </p:nvPr>
        </p:nvSpPr>
        <p:spPr>
          <a:xfrm>
            <a:off x="2001342" y="5435767"/>
            <a:ext cx="10934701" cy="6054726"/>
          </a:xfrm>
          <a:prstGeom prst="rect">
            <a:avLst/>
          </a:prstGeom>
        </p:spPr>
        <p:txBody>
          <a:bodyPr/>
          <a:lstStyle/>
          <a:p>
            <a:pPr marL="521804" indent="-521804">
              <a:lnSpc>
                <a:spcPct val="100000"/>
              </a:lnSpc>
              <a:spcBef>
                <a:spcPts val="4500"/>
              </a:spcBef>
              <a:buClr>
                <a:srgbClr val="BEBEBE"/>
              </a:buClr>
              <a:buSzPct val="125000"/>
              <a:buChar char="•"/>
              <a:defRPr sz="4200"/>
            </a:pPr>
            <a:r>
              <a:t>Christianisierung in Indien durch Theophilos vorangetrieben (Eusebius, vita Constantini 4,7; 50; Philostorgios 3,4-6).</a:t>
            </a:r>
          </a:p>
          <a:p>
            <a:pPr marL="521804" indent="-521804">
              <a:lnSpc>
                <a:spcPct val="100000"/>
              </a:lnSpc>
              <a:spcBef>
                <a:spcPts val="4500"/>
              </a:spcBef>
              <a:buClr>
                <a:srgbClr val="BEBEBE"/>
              </a:buClr>
              <a:buSzPct val="125000"/>
              <a:buChar char="•"/>
              <a:defRPr sz="4200"/>
            </a:pPr>
            <a:r>
              <a:t>In Äthiopien Christianisierung seit 330er Jahren (Rufinus, Kirchengeschichte 9).</a:t>
            </a:r>
          </a:p>
          <a:p>
            <a:pPr marL="521804" indent="-521804">
              <a:lnSpc>
                <a:spcPct val="100000"/>
              </a:lnSpc>
              <a:spcBef>
                <a:spcPts val="4500"/>
              </a:spcBef>
              <a:buClr>
                <a:srgbClr val="BEBEBE"/>
              </a:buClr>
              <a:buSzPct val="125000"/>
              <a:buChar char="•"/>
              <a:defRPr sz="4200"/>
            </a:pPr>
            <a:r>
              <a:t>Constantius stirbt am 3.November 361 n. Chr.  in Kilikien.</a:t>
            </a:r>
          </a:p>
        </p:txBody>
      </p:sp>
      <p:sp>
        <p:nvSpPr>
          <p:cNvPr id="247" name="Constantius II. auf einem frühen Follis aus Heraclea (RIC VII 78)"/>
          <p:cNvSpPr txBox="1"/>
          <p:nvPr/>
        </p:nvSpPr>
        <p:spPr>
          <a:xfrm>
            <a:off x="14910115" y="11612844"/>
            <a:ext cx="6196969"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Constantius II. auf einem frühen Follis aus Heraclea (RIC VII 78)</a:t>
            </a:r>
          </a:p>
        </p:txBody>
      </p:sp>
      <p:pic>
        <p:nvPicPr>
          <p:cNvPr id="248"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134849" y="1120474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498" fill="hold"/>
                                        <p:tgtEl>
                                          <p:spTgt spid="2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4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2910938" y="4168416"/>
            <a:ext cx="10195279" cy="7646460"/>
          </a:xfrm>
          <a:prstGeom prst="rect">
            <a:avLst/>
          </a:prstGeom>
          <a:ln w="12700">
            <a:miter lim="400000"/>
          </a:ln>
        </p:spPr>
      </p:pic>
      <p:sp>
        <p:nvSpPr>
          <p:cNvPr id="251" name="VII. Zusammenfassung"/>
          <p:cNvSpPr txBox="1">
            <a:spLocks noGrp="1"/>
          </p:cNvSpPr>
          <p:nvPr>
            <p:ph type="title"/>
          </p:nvPr>
        </p:nvSpPr>
        <p:spPr>
          <a:xfrm>
            <a:off x="1079500" y="901700"/>
            <a:ext cx="22682200" cy="3057525"/>
          </a:xfrm>
          <a:prstGeom prst="rect">
            <a:avLst/>
          </a:prstGeom>
        </p:spPr>
        <p:txBody>
          <a:bodyPr/>
          <a:lstStyle/>
          <a:p>
            <a:pPr algn="ctr"/>
            <a:endParaRPr/>
          </a:p>
          <a:p>
            <a:pPr algn="ctr"/>
            <a:r>
              <a:t>VII. Zusammenfassung</a:t>
            </a:r>
          </a:p>
        </p:txBody>
      </p:sp>
      <p:sp>
        <p:nvSpPr>
          <p:cNvPr id="252" name="Verschlechterung der Reichssituation unter Söhnen Constantins.…"/>
          <p:cNvSpPr txBox="1">
            <a:spLocks noGrp="1"/>
          </p:cNvSpPr>
          <p:nvPr>
            <p:ph type="body" sz="quarter" idx="1"/>
          </p:nvPr>
        </p:nvSpPr>
        <p:spPr>
          <a:xfrm>
            <a:off x="2001342" y="5435767"/>
            <a:ext cx="10934701" cy="6054726"/>
          </a:xfrm>
          <a:prstGeom prst="rect">
            <a:avLst/>
          </a:prstGeom>
        </p:spPr>
        <p:txBody>
          <a:bodyPr>
            <a:normAutofit fontScale="92500"/>
          </a:bodyPr>
          <a:lstStyle/>
          <a:p>
            <a:pPr marL="506150" indent="-506150" defTabSz="800735">
              <a:lnSpc>
                <a:spcPct val="100000"/>
              </a:lnSpc>
              <a:spcBef>
                <a:spcPts val="4300"/>
              </a:spcBef>
              <a:buClr>
                <a:srgbClr val="BEBEBE"/>
              </a:buClr>
              <a:buSzPct val="125000"/>
              <a:buChar char="•"/>
              <a:defRPr sz="4074"/>
            </a:pPr>
            <a:r>
              <a:t>Verschlechterung der Reichssituation unter Söhnen Constantins. </a:t>
            </a:r>
          </a:p>
          <a:p>
            <a:pPr marL="506150" indent="-506150" defTabSz="800735">
              <a:lnSpc>
                <a:spcPct val="100000"/>
              </a:lnSpc>
              <a:spcBef>
                <a:spcPts val="4300"/>
              </a:spcBef>
              <a:buClr>
                <a:srgbClr val="BEBEBE"/>
              </a:buClr>
              <a:buSzPct val="125000"/>
              <a:buChar char="•"/>
              <a:defRPr sz="4074"/>
            </a:pPr>
            <a:r>
              <a:t>Nebeneinander mehrerer Augusti wegen Rivalitäten untereinander problematisch.</a:t>
            </a:r>
          </a:p>
          <a:p>
            <a:pPr marL="506150" indent="-506150" defTabSz="800735">
              <a:lnSpc>
                <a:spcPct val="100000"/>
              </a:lnSpc>
              <a:spcBef>
                <a:spcPts val="4300"/>
              </a:spcBef>
              <a:buClr>
                <a:srgbClr val="BEBEBE"/>
              </a:buClr>
              <a:buSzPct val="125000"/>
              <a:buChar char="•"/>
              <a:defRPr sz="4074"/>
            </a:pPr>
            <a:r>
              <a:t>Alleinherrschaft reichte allerdings nicht mehr aus. </a:t>
            </a:r>
          </a:p>
          <a:p>
            <a:pPr marL="506150" indent="-506150" defTabSz="800735">
              <a:lnSpc>
                <a:spcPct val="100000"/>
              </a:lnSpc>
              <a:spcBef>
                <a:spcPts val="4300"/>
              </a:spcBef>
              <a:buClr>
                <a:srgbClr val="BEBEBE"/>
              </a:buClr>
              <a:buSzPct val="125000"/>
              <a:buChar char="•"/>
              <a:defRPr sz="4074"/>
            </a:pPr>
            <a:r>
              <a:t>Dritter Weg der Ernennung von Caesaren war ebenfalls nicht gangbar. </a:t>
            </a:r>
          </a:p>
        </p:txBody>
      </p:sp>
      <p:sp>
        <p:nvSpPr>
          <p:cNvPr id="253" name="Westtor Adidas mit spätantiker Befestigung"/>
          <p:cNvSpPr txBox="1"/>
          <p:nvPr/>
        </p:nvSpPr>
        <p:spPr>
          <a:xfrm>
            <a:off x="14910116" y="12248050"/>
            <a:ext cx="6196968"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Westtor Adidas mit spätantiker Befestigung</a:t>
            </a:r>
          </a:p>
        </p:txBody>
      </p:sp>
      <p:pic>
        <p:nvPicPr>
          <p:cNvPr id="254"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339437" y="1196229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85" fill="hold"/>
                                        <p:tgtEl>
                                          <p:spTgt spid="2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5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5197605" y="4288432"/>
            <a:ext cx="5621875" cy="7542437"/>
          </a:xfrm>
          <a:prstGeom prst="rect">
            <a:avLst/>
          </a:prstGeom>
          <a:ln w="12700">
            <a:miter lim="400000"/>
          </a:ln>
        </p:spPr>
      </p:pic>
      <p:sp>
        <p:nvSpPr>
          <p:cNvPr id="257" name="VII. Zusammenfassung"/>
          <p:cNvSpPr txBox="1">
            <a:spLocks noGrp="1"/>
          </p:cNvSpPr>
          <p:nvPr>
            <p:ph type="title"/>
          </p:nvPr>
        </p:nvSpPr>
        <p:spPr>
          <a:xfrm>
            <a:off x="1079500" y="901700"/>
            <a:ext cx="22682200" cy="3057525"/>
          </a:xfrm>
          <a:prstGeom prst="rect">
            <a:avLst/>
          </a:prstGeom>
        </p:spPr>
        <p:txBody>
          <a:bodyPr/>
          <a:lstStyle/>
          <a:p>
            <a:pPr algn="ctr"/>
            <a:endParaRPr/>
          </a:p>
          <a:p>
            <a:pPr algn="ctr"/>
            <a:r>
              <a:t>VII. Zusammenfassung</a:t>
            </a:r>
          </a:p>
        </p:txBody>
      </p:sp>
      <p:sp>
        <p:nvSpPr>
          <p:cNvPr id="258" name="Ammian über Constantius (21,16,15): Gegen äußere Feinde verlor er, gegen innere gewann er. Den Zwist nutzend griffen Franken und Alamannen über den Rhein, Quaden und Sarmaten über die Donau an, und die Perser eroberten wichtige Städte. Im Innern schritte"/>
          <p:cNvSpPr txBox="1">
            <a:spLocks noGrp="1"/>
          </p:cNvSpPr>
          <p:nvPr>
            <p:ph type="body" sz="quarter" idx="1"/>
          </p:nvPr>
        </p:nvSpPr>
        <p:spPr>
          <a:xfrm>
            <a:off x="1721942" y="5032375"/>
            <a:ext cx="10934701" cy="6054725"/>
          </a:xfrm>
          <a:prstGeom prst="rect">
            <a:avLst/>
          </a:prstGeom>
        </p:spPr>
        <p:txBody>
          <a:bodyPr>
            <a:normAutofit fontScale="92500"/>
          </a:bodyPr>
          <a:lstStyle/>
          <a:p>
            <a:pPr marL="339172" indent="-339172" defTabSz="536575">
              <a:lnSpc>
                <a:spcPct val="100000"/>
              </a:lnSpc>
              <a:spcBef>
                <a:spcPts val="2900"/>
              </a:spcBef>
              <a:buClr>
                <a:srgbClr val="BEBEBE"/>
              </a:buClr>
              <a:buSzPct val="125000"/>
              <a:buChar char="•"/>
              <a:defRPr sz="2730"/>
            </a:pPr>
            <a:r>
              <a:t>Ammian über Constantius (21,16,15): </a:t>
            </a:r>
            <a:r>
              <a:rPr i="1"/>
              <a:t>Gegen äußere Feinde verlor er, gegen innere gewann er. Den Zwist nutzend griffen Franken und Alamannen über den Rhein, Quaden und Sarmaten über die Donau an, und die Perser eroberten wichtige Städte. Im Innern schritten Bürokratisierung, Germanisierung und Christianisierung voran, letztere war verbunden mit schweren Auseinandersetzungen zwischen arianischen Homoiern um Constantius II. und Katholiken, namentlich in Alexandria und Rom. Geistiges Haupt der Orthodoxie war Athanasios.</a:t>
            </a:r>
          </a:p>
          <a:p>
            <a:pPr marL="339172" indent="-339172" defTabSz="536575">
              <a:lnSpc>
                <a:spcPct val="100000"/>
              </a:lnSpc>
              <a:spcBef>
                <a:spcPts val="2900"/>
              </a:spcBef>
              <a:buClr>
                <a:srgbClr val="BEBEBE"/>
              </a:buClr>
              <a:buSzPct val="125000"/>
              <a:buChar char="•"/>
              <a:defRPr sz="2730"/>
            </a:pPr>
            <a:r>
              <a:t>Keine weitreichenden Entscheidungen abgesehen von Christianisierung der Goten und der Äthiopier in dieser Zeit.</a:t>
            </a:r>
          </a:p>
          <a:p>
            <a:pPr marL="339172" indent="-339172" defTabSz="536575">
              <a:lnSpc>
                <a:spcPct val="100000"/>
              </a:lnSpc>
              <a:spcBef>
                <a:spcPts val="2900"/>
              </a:spcBef>
              <a:buClr>
                <a:srgbClr val="BEBEBE"/>
              </a:buClr>
              <a:buSzPct val="125000"/>
              <a:buChar char="•"/>
              <a:defRPr sz="2730"/>
            </a:pPr>
            <a:r>
              <a:t>Ungünstige Beurteilung des Constantius in den Quellen. Ausnahme Gregor von Nazianz (oratio 4,37):</a:t>
            </a:r>
            <a:r>
              <a:rPr i="1"/>
              <a:t> Niemand hat jemals für etwas mit heißerer Liebe gewirkt als Constantius für die Ausbreitung, Ehre und Macht des Christentums. </a:t>
            </a:r>
            <a:r>
              <a:t> </a:t>
            </a:r>
          </a:p>
        </p:txBody>
      </p:sp>
      <p:sp>
        <p:nvSpPr>
          <p:cNvPr id="259" name="Ikone des Athanasios"/>
          <p:cNvSpPr txBox="1"/>
          <p:nvPr/>
        </p:nvSpPr>
        <p:spPr>
          <a:xfrm>
            <a:off x="14910116" y="12248050"/>
            <a:ext cx="6196968"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Ikone des Athanasios</a:t>
            </a:r>
          </a:p>
        </p:txBody>
      </p:sp>
      <p:pic>
        <p:nvPicPr>
          <p:cNvPr id="260"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641373" y="805965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25" fill="hold"/>
                                        <p:tgtEl>
                                          <p:spTgt spid="2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6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5203626" y="4505690"/>
            <a:ext cx="5117846" cy="7442870"/>
          </a:xfrm>
          <a:prstGeom prst="rect">
            <a:avLst/>
          </a:prstGeom>
          <a:ln w="12700">
            <a:miter lim="400000"/>
          </a:ln>
        </p:spPr>
      </p:pic>
      <p:sp>
        <p:nvSpPr>
          <p:cNvPr id="263" name="VII. Zusammenfassung"/>
          <p:cNvSpPr txBox="1">
            <a:spLocks noGrp="1"/>
          </p:cNvSpPr>
          <p:nvPr>
            <p:ph type="title"/>
          </p:nvPr>
        </p:nvSpPr>
        <p:spPr>
          <a:xfrm>
            <a:off x="1079500" y="901700"/>
            <a:ext cx="22682200" cy="3057525"/>
          </a:xfrm>
          <a:prstGeom prst="rect">
            <a:avLst/>
          </a:prstGeom>
        </p:spPr>
        <p:txBody>
          <a:bodyPr/>
          <a:lstStyle/>
          <a:p>
            <a:pPr algn="ctr"/>
            <a:endParaRPr/>
          </a:p>
          <a:p>
            <a:pPr algn="ctr"/>
            <a:r>
              <a:t>VII. Zusammenfassung</a:t>
            </a:r>
          </a:p>
        </p:txBody>
      </p:sp>
      <p:sp>
        <p:nvSpPr>
          <p:cNvPr id="264" name="Constantius behutsamer und frommer, allerdings misstrauischer und engstirniger Kaiser.…"/>
          <p:cNvSpPr txBox="1">
            <a:spLocks noGrp="1"/>
          </p:cNvSpPr>
          <p:nvPr>
            <p:ph type="body" sz="quarter" idx="1"/>
          </p:nvPr>
        </p:nvSpPr>
        <p:spPr>
          <a:xfrm>
            <a:off x="2001342" y="5435767"/>
            <a:ext cx="10934701" cy="6054726"/>
          </a:xfrm>
          <a:prstGeom prst="rect">
            <a:avLst/>
          </a:prstGeom>
        </p:spPr>
        <p:txBody>
          <a:bodyPr>
            <a:normAutofit lnSpcReduction="10000"/>
          </a:bodyPr>
          <a:lstStyle/>
          <a:p>
            <a:pPr marL="365263" indent="-365263" defTabSz="577850">
              <a:lnSpc>
                <a:spcPct val="100000"/>
              </a:lnSpc>
              <a:spcBef>
                <a:spcPts val="3100"/>
              </a:spcBef>
              <a:buClr>
                <a:srgbClr val="BEBEBE"/>
              </a:buClr>
              <a:buSzPct val="125000"/>
              <a:buChar char="•"/>
              <a:defRPr sz="2940"/>
            </a:pPr>
            <a:r>
              <a:rPr dirty="0" err="1"/>
              <a:t>Constantius</a:t>
            </a:r>
            <a:r>
              <a:rPr dirty="0"/>
              <a:t> </a:t>
            </a:r>
            <a:r>
              <a:rPr dirty="0" err="1"/>
              <a:t>behutsamer</a:t>
            </a:r>
            <a:r>
              <a:rPr dirty="0"/>
              <a:t> und </a:t>
            </a:r>
            <a:r>
              <a:rPr dirty="0" err="1"/>
              <a:t>frommer</a:t>
            </a:r>
            <a:r>
              <a:rPr dirty="0"/>
              <a:t>, </a:t>
            </a:r>
            <a:r>
              <a:rPr dirty="0" err="1"/>
              <a:t>allerdings</a:t>
            </a:r>
            <a:r>
              <a:rPr dirty="0"/>
              <a:t> </a:t>
            </a:r>
            <a:r>
              <a:rPr dirty="0" err="1"/>
              <a:t>misstrauischer</a:t>
            </a:r>
            <a:r>
              <a:rPr dirty="0"/>
              <a:t> und </a:t>
            </a:r>
            <a:r>
              <a:rPr dirty="0" err="1"/>
              <a:t>engstirniger</a:t>
            </a:r>
            <a:r>
              <a:rPr i="1" dirty="0"/>
              <a:t> </a:t>
            </a:r>
            <a:r>
              <a:rPr dirty="0"/>
              <a:t>Kaiser.</a:t>
            </a:r>
          </a:p>
          <a:p>
            <a:pPr marL="365263" indent="-365263" defTabSz="577850">
              <a:lnSpc>
                <a:spcPct val="100000"/>
              </a:lnSpc>
              <a:spcBef>
                <a:spcPts val="3100"/>
              </a:spcBef>
              <a:buClr>
                <a:srgbClr val="BEBEBE"/>
              </a:buClr>
              <a:buSzPct val="125000"/>
              <a:buChar char="•"/>
              <a:defRPr sz="2940"/>
            </a:pPr>
            <a:r>
              <a:rPr dirty="0"/>
              <a:t>Positive </a:t>
            </a:r>
            <a:r>
              <a:rPr dirty="0" err="1"/>
              <a:t>Züge</a:t>
            </a:r>
            <a:r>
              <a:rPr dirty="0"/>
              <a:t> des Kaisers </a:t>
            </a:r>
            <a:r>
              <a:rPr dirty="0" err="1"/>
              <a:t>sehen</a:t>
            </a:r>
            <a:r>
              <a:rPr dirty="0"/>
              <a:t> in der </a:t>
            </a:r>
            <a:r>
              <a:rPr dirty="0" err="1"/>
              <a:t>Neuzeit</a:t>
            </a:r>
            <a:r>
              <a:rPr dirty="0"/>
              <a:t> Leopold von Ranke (</a:t>
            </a:r>
            <a:r>
              <a:rPr dirty="0" err="1"/>
              <a:t>Weltgeschichte</a:t>
            </a:r>
            <a:r>
              <a:rPr dirty="0"/>
              <a:t> 4,1, 1883, S. 102): </a:t>
            </a:r>
            <a:r>
              <a:rPr i="1" dirty="0" err="1"/>
              <a:t>eine</a:t>
            </a:r>
            <a:r>
              <a:rPr i="1" dirty="0"/>
              <a:t> </a:t>
            </a:r>
            <a:r>
              <a:rPr i="1" dirty="0" err="1"/>
              <a:t>große</a:t>
            </a:r>
            <a:r>
              <a:rPr i="1" dirty="0"/>
              <a:t> Gestalt</a:t>
            </a:r>
            <a:r>
              <a:rPr dirty="0"/>
              <a:t> und Mommsen (</a:t>
            </a:r>
            <a:r>
              <a:rPr i="1" dirty="0" err="1"/>
              <a:t>Römische</a:t>
            </a:r>
            <a:r>
              <a:rPr i="1" dirty="0"/>
              <a:t> </a:t>
            </a:r>
            <a:r>
              <a:rPr i="1" dirty="0" err="1"/>
              <a:t>Kaisergeschichte</a:t>
            </a:r>
            <a:r>
              <a:rPr i="1" dirty="0"/>
              <a:t> </a:t>
            </a:r>
            <a:r>
              <a:rPr dirty="0"/>
              <a:t>1886, S. 162): [Der Kaiser </a:t>
            </a:r>
            <a:r>
              <a:rPr dirty="0" err="1"/>
              <a:t>Constantius</a:t>
            </a:r>
            <a:r>
              <a:rPr dirty="0"/>
              <a:t>] </a:t>
            </a:r>
            <a:r>
              <a:rPr dirty="0" err="1"/>
              <a:t>ist</a:t>
            </a:r>
            <a:r>
              <a:rPr dirty="0"/>
              <a:t> </a:t>
            </a:r>
            <a:r>
              <a:rPr i="1" dirty="0" err="1"/>
              <a:t>besser</a:t>
            </a:r>
            <a:r>
              <a:rPr i="1" dirty="0"/>
              <a:t> </a:t>
            </a:r>
            <a:r>
              <a:rPr i="1" dirty="0" err="1"/>
              <a:t>als</a:t>
            </a:r>
            <a:r>
              <a:rPr i="1" dirty="0"/>
              <a:t> die </a:t>
            </a:r>
            <a:r>
              <a:rPr i="1" dirty="0" err="1"/>
              <a:t>meisten</a:t>
            </a:r>
            <a:r>
              <a:rPr i="1" dirty="0"/>
              <a:t> </a:t>
            </a:r>
            <a:r>
              <a:rPr i="1" dirty="0" err="1"/>
              <a:t>Herrscher</a:t>
            </a:r>
            <a:r>
              <a:rPr i="1" dirty="0"/>
              <a:t> dieses </a:t>
            </a:r>
            <a:r>
              <a:rPr i="1" dirty="0" err="1"/>
              <a:t>öden</a:t>
            </a:r>
            <a:r>
              <a:rPr i="1" dirty="0"/>
              <a:t> </a:t>
            </a:r>
            <a:r>
              <a:rPr i="1" dirty="0" err="1"/>
              <a:t>Jahrhunderts</a:t>
            </a:r>
            <a:r>
              <a:rPr i="1" dirty="0"/>
              <a:t> </a:t>
            </a:r>
            <a:r>
              <a:rPr i="1" dirty="0" err="1"/>
              <a:t>gewesen</a:t>
            </a:r>
            <a:r>
              <a:rPr dirty="0"/>
              <a:t>. </a:t>
            </a:r>
          </a:p>
          <a:p>
            <a:pPr marL="365263" indent="-365263" defTabSz="577850">
              <a:lnSpc>
                <a:spcPct val="100000"/>
              </a:lnSpc>
              <a:spcBef>
                <a:spcPts val="3100"/>
              </a:spcBef>
              <a:buClr>
                <a:srgbClr val="BEBEBE"/>
              </a:buClr>
              <a:buSzPct val="125000"/>
              <a:buChar char="•"/>
              <a:defRPr sz="2940"/>
            </a:pPr>
            <a:r>
              <a:rPr dirty="0" err="1"/>
              <a:t>Wir</a:t>
            </a:r>
            <a:r>
              <a:rPr dirty="0"/>
              <a:t> </a:t>
            </a:r>
            <a:r>
              <a:rPr dirty="0" err="1"/>
              <a:t>sehen</a:t>
            </a:r>
            <a:r>
              <a:rPr dirty="0"/>
              <a:t> den Kaiser </a:t>
            </a:r>
            <a:r>
              <a:rPr dirty="0" err="1"/>
              <a:t>nicht</a:t>
            </a:r>
            <a:r>
              <a:rPr dirty="0"/>
              <a:t> </a:t>
            </a:r>
            <a:r>
              <a:rPr dirty="0" err="1"/>
              <a:t>vor</a:t>
            </a:r>
            <a:r>
              <a:rPr dirty="0"/>
              <a:t> </a:t>
            </a:r>
            <a:r>
              <a:rPr dirty="0" err="1"/>
              <a:t>uns</a:t>
            </a:r>
            <a:r>
              <a:rPr dirty="0"/>
              <a:t> </a:t>
            </a:r>
            <a:r>
              <a:rPr dirty="0" err="1"/>
              <a:t>wie</a:t>
            </a:r>
            <a:r>
              <a:rPr dirty="0"/>
              <a:t> er </a:t>
            </a:r>
            <a:r>
              <a:rPr dirty="0" err="1"/>
              <a:t>sich</a:t>
            </a:r>
            <a:r>
              <a:rPr dirty="0"/>
              <a:t> </a:t>
            </a:r>
            <a:r>
              <a:rPr dirty="0" err="1"/>
              <a:t>mit</a:t>
            </a:r>
            <a:r>
              <a:rPr dirty="0"/>
              <a:t> </a:t>
            </a:r>
            <a:r>
              <a:rPr dirty="0" err="1"/>
              <a:t>seinen</a:t>
            </a:r>
            <a:r>
              <a:rPr dirty="0"/>
              <a:t> </a:t>
            </a:r>
            <a:r>
              <a:rPr dirty="0" err="1"/>
              <a:t>Soldaten</a:t>
            </a:r>
            <a:r>
              <a:rPr dirty="0"/>
              <a:t> </a:t>
            </a:r>
            <a:r>
              <a:rPr dirty="0" err="1"/>
              <a:t>umgibt</a:t>
            </a:r>
            <a:r>
              <a:rPr dirty="0"/>
              <a:t>, </a:t>
            </a:r>
            <a:r>
              <a:rPr dirty="0" err="1"/>
              <a:t>sondern</a:t>
            </a:r>
            <a:r>
              <a:rPr dirty="0"/>
              <a:t> das Bild </a:t>
            </a:r>
            <a:r>
              <a:rPr dirty="0" err="1"/>
              <a:t>ist</a:t>
            </a:r>
            <a:r>
              <a:rPr dirty="0"/>
              <a:t> </a:t>
            </a:r>
            <a:r>
              <a:rPr dirty="0" err="1"/>
              <a:t>geprägt</a:t>
            </a:r>
            <a:r>
              <a:rPr dirty="0"/>
              <a:t> </a:t>
            </a:r>
            <a:r>
              <a:rPr dirty="0" err="1"/>
              <a:t>durch</a:t>
            </a:r>
            <a:r>
              <a:rPr dirty="0"/>
              <a:t> </a:t>
            </a:r>
            <a:r>
              <a:rPr dirty="0" err="1"/>
              <a:t>Ammian</a:t>
            </a:r>
            <a:r>
              <a:rPr dirty="0"/>
              <a:t> (16,10,9-10; 16,16,7): Der Kaiser 357 auf </a:t>
            </a:r>
            <a:r>
              <a:rPr dirty="0" err="1"/>
              <a:t>seinem</a:t>
            </a:r>
            <a:r>
              <a:rPr dirty="0"/>
              <a:t> </a:t>
            </a:r>
            <a:r>
              <a:rPr dirty="0" err="1"/>
              <a:t>Triumphwagen</a:t>
            </a:r>
            <a:r>
              <a:rPr dirty="0"/>
              <a:t> in Rom, </a:t>
            </a:r>
            <a:r>
              <a:rPr dirty="0" err="1"/>
              <a:t>starr</a:t>
            </a:r>
            <a:r>
              <a:rPr dirty="0"/>
              <a:t> </a:t>
            </a:r>
            <a:r>
              <a:rPr dirty="0" err="1"/>
              <a:t>wie</a:t>
            </a:r>
            <a:r>
              <a:rPr dirty="0"/>
              <a:t> </a:t>
            </a:r>
            <a:r>
              <a:rPr dirty="0" err="1"/>
              <a:t>eine</a:t>
            </a:r>
            <a:r>
              <a:rPr dirty="0"/>
              <a:t> </a:t>
            </a:r>
            <a:r>
              <a:rPr dirty="0" err="1"/>
              <a:t>Bildsäule</a:t>
            </a:r>
            <a:r>
              <a:rPr dirty="0"/>
              <a:t>.</a:t>
            </a:r>
            <a:r>
              <a:rPr lang="de-DE" dirty="0"/>
              <a:t> </a:t>
            </a:r>
            <a:r>
              <a:rPr dirty="0"/>
              <a:t>Er </a:t>
            </a:r>
            <a:r>
              <a:rPr dirty="0" err="1"/>
              <a:t>winkt</a:t>
            </a:r>
            <a:r>
              <a:rPr dirty="0"/>
              <a:t> </a:t>
            </a:r>
            <a:r>
              <a:rPr dirty="0" err="1"/>
              <a:t>nicht</a:t>
            </a:r>
            <a:r>
              <a:rPr dirty="0"/>
              <a:t>, </a:t>
            </a:r>
            <a:r>
              <a:rPr dirty="0" err="1"/>
              <a:t>spuckt</a:t>
            </a:r>
            <a:r>
              <a:rPr dirty="0"/>
              <a:t> </a:t>
            </a:r>
            <a:r>
              <a:rPr dirty="0" err="1"/>
              <a:t>nicht</a:t>
            </a:r>
            <a:r>
              <a:rPr dirty="0"/>
              <a:t>, </a:t>
            </a:r>
            <a:r>
              <a:rPr dirty="0" err="1"/>
              <a:t>putzt</a:t>
            </a:r>
            <a:r>
              <a:rPr dirty="0"/>
              <a:t> </a:t>
            </a:r>
            <a:r>
              <a:rPr dirty="0" err="1"/>
              <a:t>sich</a:t>
            </a:r>
            <a:r>
              <a:rPr dirty="0"/>
              <a:t> </a:t>
            </a:r>
            <a:r>
              <a:rPr dirty="0" err="1"/>
              <a:t>nicht</a:t>
            </a:r>
            <a:r>
              <a:rPr dirty="0"/>
              <a:t> die </a:t>
            </a:r>
            <a:r>
              <a:rPr dirty="0" err="1"/>
              <a:t>Nase</a:t>
            </a:r>
            <a:r>
              <a:rPr dirty="0"/>
              <a:t> und </a:t>
            </a:r>
            <a:r>
              <a:rPr dirty="0" err="1"/>
              <a:t>zieht</a:t>
            </a:r>
            <a:r>
              <a:rPr dirty="0"/>
              <a:t> den Kopf </a:t>
            </a:r>
            <a:r>
              <a:rPr dirty="0" err="1"/>
              <a:t>ein</a:t>
            </a:r>
            <a:r>
              <a:rPr dirty="0"/>
              <a:t>, </a:t>
            </a:r>
            <a:r>
              <a:rPr dirty="0" err="1"/>
              <a:t>wenn</a:t>
            </a:r>
            <a:r>
              <a:rPr dirty="0"/>
              <a:t> er </a:t>
            </a:r>
            <a:r>
              <a:rPr dirty="0" err="1"/>
              <a:t>durch</a:t>
            </a:r>
            <a:r>
              <a:rPr dirty="0"/>
              <a:t> </a:t>
            </a:r>
            <a:r>
              <a:rPr dirty="0" err="1"/>
              <a:t>einen</a:t>
            </a:r>
            <a:r>
              <a:rPr dirty="0"/>
              <a:t> </a:t>
            </a:r>
            <a:r>
              <a:rPr dirty="0" err="1"/>
              <a:t>Triumphbogen</a:t>
            </a:r>
            <a:r>
              <a:rPr dirty="0"/>
              <a:t> </a:t>
            </a:r>
            <a:r>
              <a:rPr dirty="0" err="1"/>
              <a:t>fährt</a:t>
            </a:r>
            <a:r>
              <a:rPr dirty="0"/>
              <a:t>.</a:t>
            </a:r>
          </a:p>
        </p:txBody>
      </p:sp>
      <p:sp>
        <p:nvSpPr>
          <p:cNvPr id="265" name="Büste, wahrscheinlich Constantius’ II. ; Rom"/>
          <p:cNvSpPr txBox="1"/>
          <p:nvPr/>
        </p:nvSpPr>
        <p:spPr>
          <a:xfrm>
            <a:off x="14910116" y="12248050"/>
            <a:ext cx="6196968"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Büste, wahrscheinlich Constantius’ II. ; Rom</a:t>
            </a:r>
          </a:p>
        </p:txBody>
      </p:sp>
      <p:pic>
        <p:nvPicPr>
          <p:cNvPr id="266"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784084" y="822712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86" fill="hold"/>
                                        <p:tgtEl>
                                          <p:spTgt spid="26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6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Bild" descr="Bild"/>
          <p:cNvPicPr>
            <a:picLocks noGrp="1" noChangeAspect="1"/>
          </p:cNvPicPr>
          <p:nvPr>
            <p:ph type="pic" idx="21"/>
          </p:nvPr>
        </p:nvPicPr>
        <p:blipFill>
          <a:blip r:embed="rId4"/>
          <a:srcRect/>
          <a:stretch>
            <a:fillRect/>
          </a:stretch>
        </p:blipFill>
        <p:spPr>
          <a:xfrm>
            <a:off x="14203890" y="4461933"/>
            <a:ext cx="6034474" cy="7772401"/>
          </a:xfrm>
          <a:prstGeom prst="rect">
            <a:avLst/>
          </a:prstGeom>
          <a:ln w="12700">
            <a:miter lim="400000"/>
          </a:ln>
        </p:spPr>
      </p:pic>
      <p:sp>
        <p:nvSpPr>
          <p:cNvPr id="137" name="I. Constantins Testament"/>
          <p:cNvSpPr txBox="1">
            <a:spLocks noGrp="1"/>
          </p:cNvSpPr>
          <p:nvPr>
            <p:ph type="title"/>
          </p:nvPr>
        </p:nvSpPr>
        <p:spPr>
          <a:xfrm>
            <a:off x="766233" y="1049866"/>
            <a:ext cx="22479001" cy="2679701"/>
          </a:xfrm>
          <a:prstGeom prst="rect">
            <a:avLst/>
          </a:prstGeom>
        </p:spPr>
        <p:txBody>
          <a:bodyPr/>
          <a:lstStyle>
            <a:lvl1pPr algn="ctr"/>
          </a:lstStyle>
          <a:p>
            <a:r>
              <a:t>I. Constantins Testament</a:t>
            </a:r>
          </a:p>
        </p:txBody>
      </p:sp>
      <p:sp>
        <p:nvSpPr>
          <p:cNvPr id="138" name="Constantin ernennt Söhne früh zu Mitregenten.…"/>
          <p:cNvSpPr txBox="1">
            <a:spLocks noGrp="1"/>
          </p:cNvSpPr>
          <p:nvPr>
            <p:ph type="body" sz="half" idx="1"/>
          </p:nvPr>
        </p:nvSpPr>
        <p:spPr>
          <a:xfrm>
            <a:off x="2127412" y="4627910"/>
            <a:ext cx="10744201" cy="7950201"/>
          </a:xfrm>
          <a:prstGeom prst="rect">
            <a:avLst/>
          </a:prstGeom>
        </p:spPr>
        <p:txBody>
          <a:bodyPr/>
          <a:lstStyle/>
          <a:p>
            <a:pPr marL="344390" indent="-344390" defTabSz="544830">
              <a:spcBef>
                <a:spcPts val="2900"/>
              </a:spcBef>
              <a:buClr>
                <a:srgbClr val="BEBEBE"/>
              </a:buClr>
              <a:buSzPct val="125000"/>
              <a:buChar char="•"/>
              <a:defRPr sz="2772"/>
            </a:pPr>
            <a:r>
              <a:t>Constantin ernennt Söhne früh zu Mitregenten. </a:t>
            </a:r>
          </a:p>
          <a:p>
            <a:pPr marL="344390" indent="-344390" defTabSz="544830">
              <a:spcBef>
                <a:spcPts val="2900"/>
              </a:spcBef>
              <a:buClr>
                <a:srgbClr val="BEBEBE"/>
              </a:buClr>
              <a:buSzPct val="125000"/>
              <a:buChar char="•"/>
              <a:defRPr sz="2772"/>
            </a:pPr>
            <a:r>
              <a:t>Versäumnis seinen ältesten Sohn Constantinus II. Zum Augustus zu erheben. </a:t>
            </a:r>
          </a:p>
          <a:p>
            <a:pPr marL="344390" indent="-344390" defTabSz="544830">
              <a:spcBef>
                <a:spcPts val="2900"/>
              </a:spcBef>
              <a:buClr>
                <a:srgbClr val="BEBEBE"/>
              </a:buClr>
              <a:buSzPct val="125000"/>
              <a:buChar char="•"/>
              <a:defRPr sz="2772"/>
            </a:pPr>
            <a:r>
              <a:t>Testament Constantins: Reichsverwaltung durch vier Caesaren.</a:t>
            </a:r>
          </a:p>
          <a:p>
            <a:pPr marL="0" indent="0" defTabSz="544830">
              <a:spcBef>
                <a:spcPts val="2900"/>
              </a:spcBef>
              <a:buSzTx/>
              <a:buNone/>
              <a:defRPr sz="2772"/>
            </a:pPr>
            <a:r>
              <a:rPr i="1"/>
              <a:t>Constantinus II:</a:t>
            </a:r>
            <a:r>
              <a:t> Gallien mit Britannien und Spanien</a:t>
            </a:r>
          </a:p>
          <a:p>
            <a:pPr marL="0" indent="0" defTabSz="544830">
              <a:spcBef>
                <a:spcPts val="2900"/>
              </a:spcBef>
              <a:buSzTx/>
              <a:buNone/>
              <a:defRPr sz="2772"/>
            </a:pPr>
            <a:r>
              <a:rPr i="1"/>
              <a:t>Constantius II</a:t>
            </a:r>
            <a:r>
              <a:t>: Orient mit Ägypten</a:t>
            </a:r>
          </a:p>
          <a:p>
            <a:pPr marL="0" indent="0" defTabSz="544830">
              <a:spcBef>
                <a:spcPts val="2900"/>
              </a:spcBef>
              <a:buSzTx/>
              <a:buNone/>
              <a:defRPr sz="2772"/>
            </a:pPr>
            <a:r>
              <a:rPr i="1"/>
              <a:t>Constans</a:t>
            </a:r>
            <a:r>
              <a:t>: Italien, Africa, Pannonien und Dakien.</a:t>
            </a:r>
          </a:p>
          <a:p>
            <a:pPr marL="0" indent="0" defTabSz="544830">
              <a:spcBef>
                <a:spcPts val="2900"/>
              </a:spcBef>
              <a:buSzTx/>
              <a:buNone/>
              <a:defRPr sz="2772"/>
            </a:pPr>
            <a:r>
              <a:rPr i="1"/>
              <a:t>Flavius Dalmatius</a:t>
            </a:r>
            <a:r>
              <a:t> (Neffe Constantins): Thrakien mit Konstantinopel</a:t>
            </a:r>
          </a:p>
          <a:p>
            <a:pPr marL="344390" indent="-344390" defTabSz="544830">
              <a:spcBef>
                <a:spcPts val="2900"/>
              </a:spcBef>
              <a:buClr>
                <a:srgbClr val="BEBEBE"/>
              </a:buClr>
              <a:buSzPct val="125000"/>
              <a:buChar char="•"/>
              <a:defRPr sz="2772"/>
            </a:pPr>
            <a:r>
              <a:t>Keiner der Nachfolger übernimmt Augustus-Titel</a:t>
            </a:r>
          </a:p>
          <a:p>
            <a:pPr marL="344390" indent="-344390" defTabSz="544830">
              <a:spcBef>
                <a:spcPts val="2900"/>
              </a:spcBef>
              <a:buClr>
                <a:srgbClr val="BEBEBE"/>
              </a:buClr>
              <a:buSzPct val="125000"/>
              <a:buChar char="•"/>
              <a:defRPr sz="2772"/>
            </a:pPr>
            <a:endParaRPr/>
          </a:p>
        </p:txBody>
      </p:sp>
      <p:sp>
        <p:nvSpPr>
          <p:cNvPr id="139" name="Constantius II. in der Chronography von 354 (Barberini MS; Vatikanische Bibliothek)"/>
          <p:cNvSpPr txBox="1"/>
          <p:nvPr/>
        </p:nvSpPr>
        <p:spPr>
          <a:xfrm>
            <a:off x="13885355" y="12257616"/>
            <a:ext cx="667154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solidFill>
                  <a:srgbClr val="5B5854"/>
                </a:solidFill>
              </a:defRPr>
            </a:lvl1pPr>
          </a:lstStyle>
          <a:p>
            <a:r>
              <a:t>Constantius II. in der Chronography von 354 (Barberini MS; Vatikanische Bibliothek)</a:t>
            </a:r>
          </a:p>
        </p:txBody>
      </p:sp>
      <p:pic>
        <p:nvPicPr>
          <p:cNvPr id="140"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680500" y="806238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10" fill="hold"/>
                                        <p:tgtEl>
                                          <p:spTgt spid="1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Bild" descr="Bild"/>
          <p:cNvPicPr>
            <a:picLocks noGrp="1" noChangeAspect="1"/>
          </p:cNvPicPr>
          <p:nvPr>
            <p:ph type="pic" idx="21"/>
          </p:nvPr>
        </p:nvPicPr>
        <p:blipFill>
          <a:blip r:embed="rId4"/>
          <a:srcRect/>
          <a:stretch>
            <a:fillRect/>
          </a:stretch>
        </p:blipFill>
        <p:spPr>
          <a:xfrm>
            <a:off x="12687300" y="6001776"/>
            <a:ext cx="10744201" cy="5103497"/>
          </a:xfrm>
          <a:prstGeom prst="rect">
            <a:avLst/>
          </a:prstGeom>
          <a:ln w="12700">
            <a:miter lim="400000"/>
          </a:ln>
        </p:spPr>
      </p:pic>
      <p:sp>
        <p:nvSpPr>
          <p:cNvPr id="143" name="I. Constantins Testament"/>
          <p:cNvSpPr txBox="1">
            <a:spLocks noGrp="1"/>
          </p:cNvSpPr>
          <p:nvPr>
            <p:ph type="title"/>
          </p:nvPr>
        </p:nvSpPr>
        <p:spPr>
          <a:xfrm>
            <a:off x="1375833" y="825500"/>
            <a:ext cx="22479001" cy="2679700"/>
          </a:xfrm>
          <a:prstGeom prst="rect">
            <a:avLst/>
          </a:prstGeom>
        </p:spPr>
        <p:txBody>
          <a:bodyPr/>
          <a:lstStyle>
            <a:lvl1pPr algn="ctr"/>
          </a:lstStyle>
          <a:p>
            <a:r>
              <a:t>I. Constantins Testament</a:t>
            </a:r>
          </a:p>
        </p:txBody>
      </p:sp>
      <p:sp>
        <p:nvSpPr>
          <p:cNvPr id="144" name="Meuterei gegen die möglichen Konkurrenten aus den Nebenlinien (Neun Thronanwärter fanden Tod, darunter Flavius Dalmatius)…"/>
          <p:cNvSpPr txBox="1">
            <a:spLocks noGrp="1"/>
          </p:cNvSpPr>
          <p:nvPr>
            <p:ph type="body" sz="half" idx="1"/>
          </p:nvPr>
        </p:nvSpPr>
        <p:spPr>
          <a:xfrm>
            <a:off x="1813566" y="4578424"/>
            <a:ext cx="10744201" cy="7950201"/>
          </a:xfrm>
          <a:prstGeom prst="rect">
            <a:avLst/>
          </a:prstGeom>
        </p:spPr>
        <p:txBody>
          <a:bodyPr/>
          <a:lstStyle/>
          <a:p>
            <a:pPr marL="521804" indent="-521804">
              <a:buClr>
                <a:srgbClr val="BEBEBE"/>
              </a:buClr>
              <a:buSzPct val="125000"/>
              <a:buChar char="•"/>
            </a:pPr>
            <a:r>
              <a:t>Meuterei gegen die möglichen Konkurrenten aus den Nebenlinien (Neun Thronanwärter fanden Tod, darunter Flavius Dalmatius)</a:t>
            </a:r>
          </a:p>
          <a:p>
            <a:pPr marL="521804" indent="-521804">
              <a:buClr>
                <a:srgbClr val="BEBEBE"/>
              </a:buClr>
              <a:buSzPct val="125000"/>
              <a:buChar char="•"/>
            </a:pPr>
            <a:r>
              <a:t>Nur zwei Kinder wurden verschont: Gallus, der spätere Caesar und Julian, der spätere Kaiser.</a:t>
            </a:r>
          </a:p>
          <a:p>
            <a:pPr marL="521804" indent="-521804">
              <a:buClr>
                <a:srgbClr val="BEBEBE"/>
              </a:buClr>
              <a:buSzPct val="125000"/>
              <a:buChar char="•"/>
            </a:pPr>
            <a:r>
              <a:t>9. September 337: Ausrufung der drei Söhne zu </a:t>
            </a:r>
            <a:r>
              <a:rPr i="1"/>
              <a:t>Augusti.</a:t>
            </a:r>
            <a:r>
              <a:t> </a:t>
            </a:r>
          </a:p>
        </p:txBody>
      </p:sp>
      <p:sp>
        <p:nvSpPr>
          <p:cNvPr id="145" name="Constantius II. AD 337-361. AV Solidus (21mm, 4.44 g, 6h). Mediolanum (Milan) mint. Struck AD 354-357. FL IVL CONSTAN TIVS PERP AVG, pearl-diademed, draped, and cuirassed bust right / GLORIA REI PVBLICAE, Roma and Constantinopolis, with right foot on pro"/>
          <p:cNvSpPr txBox="1"/>
          <p:nvPr/>
        </p:nvSpPr>
        <p:spPr>
          <a:xfrm>
            <a:off x="13820043" y="11195478"/>
            <a:ext cx="8478714"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t>Constantius II. AD 337-361. AV Solidus (21mm, 4.44 g, 6h). Mediolanum (Milan) mint. Struck AD 354-357. FL IVL CONSTAN TIVS PERP AVG, pearl-diademed, draped, and cuirassed bust right / GLORIA REI PVBLICAE, Roma and Constantinopolis, with right foot on prow and holding scepter with left hand, enthroned facing, holding between them a shield inscribed VOT/XXX/MVLT/XXXX in four lines; SMMED. RIC VIII 2; Depeyrot 1/1; Biaggi </a:t>
            </a:r>
          </a:p>
        </p:txBody>
      </p:sp>
      <p:pic>
        <p:nvPicPr>
          <p:cNvPr id="146"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1906249" y="11551077"/>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88" fill="hold"/>
                                        <p:tgtEl>
                                          <p:spTgt spid="1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Bild" descr="Bild"/>
          <p:cNvPicPr>
            <a:picLocks noGrp="1" noChangeAspect="1"/>
          </p:cNvPicPr>
          <p:nvPr>
            <p:ph type="pic" idx="21"/>
          </p:nvPr>
        </p:nvPicPr>
        <p:blipFill>
          <a:blip r:embed="rId4"/>
          <a:srcRect/>
          <a:stretch>
            <a:fillRect/>
          </a:stretch>
        </p:blipFill>
        <p:spPr>
          <a:xfrm>
            <a:off x="12915828" y="5674689"/>
            <a:ext cx="10744201" cy="5243171"/>
          </a:xfrm>
          <a:prstGeom prst="rect">
            <a:avLst/>
          </a:prstGeom>
          <a:ln w="12700">
            <a:miter lim="400000"/>
          </a:ln>
        </p:spPr>
      </p:pic>
      <p:sp>
        <p:nvSpPr>
          <p:cNvPr id="149" name="I. Constantins Testament"/>
          <p:cNvSpPr txBox="1">
            <a:spLocks noGrp="1"/>
          </p:cNvSpPr>
          <p:nvPr>
            <p:ph type="title"/>
          </p:nvPr>
        </p:nvSpPr>
        <p:spPr>
          <a:xfrm>
            <a:off x="1350433" y="939800"/>
            <a:ext cx="22479001" cy="2679700"/>
          </a:xfrm>
          <a:prstGeom prst="rect">
            <a:avLst/>
          </a:prstGeom>
        </p:spPr>
        <p:txBody>
          <a:bodyPr/>
          <a:lstStyle>
            <a:lvl1pPr algn="ctr"/>
          </a:lstStyle>
          <a:p>
            <a:r>
              <a:t>I. Constantins Testament</a:t>
            </a:r>
          </a:p>
        </p:txBody>
      </p:sp>
      <p:sp>
        <p:nvSpPr>
          <p:cNvPr id="150" name="Brüder treffen sich 338 n. Chr. um über Reichsteil des Dalmatius zu verhandeln.…"/>
          <p:cNvSpPr txBox="1">
            <a:spLocks noGrp="1"/>
          </p:cNvSpPr>
          <p:nvPr>
            <p:ph type="body" sz="half" idx="1"/>
          </p:nvPr>
        </p:nvSpPr>
        <p:spPr>
          <a:xfrm>
            <a:off x="1508843" y="4627910"/>
            <a:ext cx="10744201" cy="7950201"/>
          </a:xfrm>
          <a:prstGeom prst="rect">
            <a:avLst/>
          </a:prstGeom>
        </p:spPr>
        <p:txBody>
          <a:bodyPr/>
          <a:lstStyle/>
          <a:p>
            <a:pPr marL="521804" indent="-521804">
              <a:buClr>
                <a:srgbClr val="BEBEBE"/>
              </a:buClr>
              <a:buSzPct val="125000"/>
              <a:buChar char="•"/>
            </a:pPr>
            <a:r>
              <a:t>Brüder treffen sich 338 n. Chr. um über Reichsteil des Dalmatius zu verhandeln. </a:t>
            </a:r>
          </a:p>
          <a:p>
            <a:pPr marL="521804" indent="-521804">
              <a:buClr>
                <a:srgbClr val="BEBEBE"/>
              </a:buClr>
              <a:buSzPct val="125000"/>
              <a:buChar char="•"/>
            </a:pPr>
            <a:r>
              <a:t>Illyricum: Aufteilung zwischen Constantius II. und Constans, Constantius erhält außerdem Thrakien.</a:t>
            </a:r>
          </a:p>
          <a:p>
            <a:pPr marL="521804" indent="-521804">
              <a:buClr>
                <a:srgbClr val="BEBEBE"/>
              </a:buClr>
              <a:buSzPct val="125000"/>
              <a:buChar char="•"/>
            </a:pPr>
            <a:r>
              <a:t>Constantin II. geht leer aus und stirbt beim Konflikt mit Constans im Jahr 340 (</a:t>
            </a:r>
            <a:r>
              <a:rPr i="1"/>
              <a:t>damnatio memoriae</a:t>
            </a:r>
            <a:r>
              <a:t>).</a:t>
            </a:r>
          </a:p>
        </p:txBody>
      </p:sp>
      <p:sp>
        <p:nvSpPr>
          <p:cNvPr id="151" name="Gold Solidus des Constantius Gallus aus Thessalonici.…"/>
          <p:cNvSpPr txBox="1"/>
          <p:nvPr/>
        </p:nvSpPr>
        <p:spPr>
          <a:xfrm>
            <a:off x="14952157" y="11161315"/>
            <a:ext cx="6671544" cy="156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000"/>
            </a:pPr>
            <a:r>
              <a:t>Gold Solidus des Constantius Gallus aus Thessalonici. </a:t>
            </a:r>
          </a:p>
          <a:p>
            <a:pPr>
              <a:defRPr sz="2000"/>
            </a:pPr>
            <a:r>
              <a:t>D N CONSTANTI-VS NOB CAES, barhäuptig, drapiert und kürassiert nach rechts. </a:t>
            </a:r>
          </a:p>
          <a:p>
            <a:pPr>
              <a:defRPr sz="2000"/>
            </a:pPr>
            <a:r>
              <a:t>GLORIA REI-PUBLICAE, Roma und Constantinopolis auf einem Thron mit einem  Schild in ihrer Mitte VOT/V/MULT/X</a:t>
            </a:r>
          </a:p>
        </p:txBody>
      </p:sp>
      <p:pic>
        <p:nvPicPr>
          <p:cNvPr id="152"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1906249" y="1116131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45" fill="hold"/>
                                        <p:tgtEl>
                                          <p:spTgt spid="1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Bild" descr="Bild"/>
          <p:cNvPicPr>
            <a:picLocks noGrp="1" noChangeAspect="1"/>
          </p:cNvPicPr>
          <p:nvPr>
            <p:ph type="pic" idx="21"/>
          </p:nvPr>
        </p:nvPicPr>
        <p:blipFill>
          <a:blip r:embed="rId4"/>
          <a:srcRect/>
          <a:stretch>
            <a:fillRect/>
          </a:stretch>
        </p:blipFill>
        <p:spPr>
          <a:xfrm>
            <a:off x="12915827" y="5701849"/>
            <a:ext cx="10744200" cy="5188852"/>
          </a:xfrm>
          <a:prstGeom prst="rect">
            <a:avLst/>
          </a:prstGeom>
          <a:ln w="12700">
            <a:miter lim="400000"/>
          </a:ln>
        </p:spPr>
      </p:pic>
      <p:sp>
        <p:nvSpPr>
          <p:cNvPr id="155" name="II. Die Herrschaft des Constans"/>
          <p:cNvSpPr txBox="1">
            <a:spLocks noGrp="1"/>
          </p:cNvSpPr>
          <p:nvPr>
            <p:ph type="title"/>
          </p:nvPr>
        </p:nvSpPr>
        <p:spPr>
          <a:xfrm>
            <a:off x="1121833" y="844550"/>
            <a:ext cx="22479001" cy="2679700"/>
          </a:xfrm>
          <a:prstGeom prst="rect">
            <a:avLst/>
          </a:prstGeom>
        </p:spPr>
        <p:txBody>
          <a:bodyPr/>
          <a:lstStyle>
            <a:lvl1pPr algn="ctr"/>
          </a:lstStyle>
          <a:p>
            <a:r>
              <a:t>II. Die Herrschaft des Constans</a:t>
            </a:r>
          </a:p>
        </p:txBody>
      </p:sp>
      <p:sp>
        <p:nvSpPr>
          <p:cNvPr id="156" name="Constans Abwehrkampf gegen Rheingermanen.…"/>
          <p:cNvSpPr txBox="1">
            <a:spLocks noGrp="1"/>
          </p:cNvSpPr>
          <p:nvPr>
            <p:ph type="body" sz="half" idx="1"/>
          </p:nvPr>
        </p:nvSpPr>
        <p:spPr>
          <a:xfrm>
            <a:off x="1385129" y="4603167"/>
            <a:ext cx="10744201" cy="7950201"/>
          </a:xfrm>
          <a:prstGeom prst="rect">
            <a:avLst/>
          </a:prstGeom>
        </p:spPr>
        <p:txBody>
          <a:bodyPr/>
          <a:lstStyle/>
          <a:p>
            <a:pPr marL="521804" indent="-521804">
              <a:buClr>
                <a:srgbClr val="BEBEBE"/>
              </a:buClr>
              <a:buSzPct val="125000"/>
              <a:buChar char="•"/>
            </a:pPr>
            <a:r>
              <a:t>Constans Abwehrkampf gegen Rheingermanen.</a:t>
            </a:r>
          </a:p>
          <a:p>
            <a:pPr marL="521804" indent="-521804">
              <a:buClr>
                <a:srgbClr val="BEBEBE"/>
              </a:buClr>
              <a:buSzPct val="125000"/>
              <a:buChar char="•"/>
            </a:pPr>
            <a:r>
              <a:t>343 Besuch des Constans in Britannien.</a:t>
            </a:r>
          </a:p>
          <a:p>
            <a:pPr marL="521804" indent="-521804">
              <a:buClr>
                <a:srgbClr val="BEBEBE"/>
              </a:buClr>
              <a:buSzPct val="125000"/>
              <a:buChar char="•"/>
            </a:pPr>
            <a:r>
              <a:t>Die Küste wird unter den Schutz des neugeschaffenen Amtes eines c</a:t>
            </a:r>
            <a:r>
              <a:rPr i="1"/>
              <a:t>omes litoris Saxonici</a:t>
            </a:r>
            <a:r>
              <a:t> gestellt und die Hadriansmauer erneuert.</a:t>
            </a:r>
          </a:p>
          <a:p>
            <a:pPr marL="521804" indent="-521804">
              <a:buClr>
                <a:srgbClr val="BEBEBE"/>
              </a:buClr>
              <a:buSzPct val="125000"/>
              <a:buChar char="•"/>
            </a:pPr>
            <a:r>
              <a:t>Letzter Aufenthalt eines legitimen Kaisers auf der Insel.</a:t>
            </a:r>
            <a:r>
              <a:rPr i="1"/>
              <a:t> </a:t>
            </a:r>
          </a:p>
        </p:txBody>
      </p:sp>
      <p:sp>
        <p:nvSpPr>
          <p:cNvPr id="157" name="Bronze-Münze des Magnentius 350-353 n. Chr. Münzstätte Amiens.…"/>
          <p:cNvSpPr txBox="1"/>
          <p:nvPr/>
        </p:nvSpPr>
        <p:spPr>
          <a:xfrm>
            <a:off x="12191946" y="11595496"/>
            <a:ext cx="12191962" cy="977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000"/>
            </a:pPr>
            <a:r>
              <a:t>Bronze-Münze des Magnentius 350-353 n. Chr. Münzstätte Amiens.</a:t>
            </a:r>
          </a:p>
          <a:p>
            <a:pPr>
              <a:defRPr sz="2000"/>
            </a:pPr>
            <a:r>
              <a:t>D N MAGNEN-TIVS P F AVG Magnentius barhäuptig, drapiert und kürassiert nach rechts</a:t>
            </a:r>
          </a:p>
          <a:p>
            <a:pPr>
              <a:defRPr sz="2000"/>
            </a:pPr>
            <a:r>
              <a:t>SALVS DD NN AVG ET CAES Chi-Rho Alpha und Omega im Feld</a:t>
            </a:r>
          </a:p>
        </p:txBody>
      </p:sp>
      <p:pic>
        <p:nvPicPr>
          <p:cNvPr id="158"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1689939" y="829251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70" fill="hold"/>
                                        <p:tgtEl>
                                          <p:spTgt spid="1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Bild" descr="Bild"/>
          <p:cNvPicPr>
            <a:picLocks noGrp="1" noChangeAspect="1"/>
          </p:cNvPicPr>
          <p:nvPr>
            <p:ph type="pic" idx="21"/>
          </p:nvPr>
        </p:nvPicPr>
        <p:blipFill>
          <a:blip r:embed="rId4"/>
          <a:srcRect/>
          <a:stretch>
            <a:fillRect/>
          </a:stretch>
        </p:blipFill>
        <p:spPr>
          <a:xfrm>
            <a:off x="2836618" y="4356099"/>
            <a:ext cx="5718823" cy="7772401"/>
          </a:xfrm>
          <a:prstGeom prst="rect">
            <a:avLst/>
          </a:prstGeom>
          <a:ln w="12700">
            <a:miter lim="400000"/>
          </a:ln>
        </p:spPr>
      </p:pic>
      <p:sp>
        <p:nvSpPr>
          <p:cNvPr id="161" name="II. Die Herrschaft des Constans"/>
          <p:cNvSpPr txBox="1">
            <a:spLocks noGrp="1"/>
          </p:cNvSpPr>
          <p:nvPr>
            <p:ph type="title"/>
          </p:nvPr>
        </p:nvSpPr>
        <p:spPr>
          <a:prstGeom prst="rect">
            <a:avLst/>
          </a:prstGeom>
        </p:spPr>
        <p:txBody>
          <a:bodyPr/>
          <a:lstStyle>
            <a:lvl1pPr algn="ctr"/>
          </a:lstStyle>
          <a:p>
            <a:r>
              <a:t>II. Die Herrschaft des Constans</a:t>
            </a:r>
          </a:p>
        </p:txBody>
      </p:sp>
      <p:sp>
        <p:nvSpPr>
          <p:cNvPr id="162" name="Innenpolitik betont katholisch: Begünstigung der Kirche; Heiden, Juden und Donatisten wurden verfolgt.…"/>
          <p:cNvSpPr txBox="1">
            <a:spLocks noGrp="1"/>
          </p:cNvSpPr>
          <p:nvPr>
            <p:ph type="body" sz="half" idx="1"/>
          </p:nvPr>
        </p:nvSpPr>
        <p:spPr>
          <a:xfrm>
            <a:off x="11524264" y="4356100"/>
            <a:ext cx="10744201" cy="7950200"/>
          </a:xfrm>
          <a:prstGeom prst="rect">
            <a:avLst/>
          </a:prstGeom>
        </p:spPr>
        <p:txBody>
          <a:bodyPr>
            <a:normAutofit lnSpcReduction="10000"/>
          </a:bodyPr>
          <a:lstStyle/>
          <a:p>
            <a:pPr marL="480059" indent="-480059" defTabSz="759459">
              <a:spcBef>
                <a:spcPts val="4100"/>
              </a:spcBef>
              <a:buClr>
                <a:srgbClr val="BEBEBE"/>
              </a:buClr>
              <a:buSzPct val="125000"/>
              <a:buChar char="•"/>
              <a:defRPr sz="3864"/>
            </a:pPr>
            <a:r>
              <a:t>Innenpolitik betont katholisch: Begünstigung der Kirche; Heiden, Juden und Donatisten wurden verfolgt.</a:t>
            </a:r>
          </a:p>
          <a:p>
            <a:pPr marL="480059" indent="-480059" defTabSz="759459">
              <a:spcBef>
                <a:spcPts val="4100"/>
              </a:spcBef>
              <a:buClr>
                <a:srgbClr val="BEBEBE"/>
              </a:buClr>
              <a:buSzPct val="125000"/>
              <a:buChar char="•"/>
              <a:defRPr sz="3864"/>
            </a:pPr>
            <a:r>
              <a:t>Kirchenstreit: Constans auf der Seite des Athanasios und Vorgehen gegen Arianismus.</a:t>
            </a:r>
          </a:p>
          <a:p>
            <a:pPr marL="480059" indent="-480059" defTabSz="759459">
              <a:spcBef>
                <a:spcPts val="4100"/>
              </a:spcBef>
              <a:buClr>
                <a:srgbClr val="BEBEBE"/>
              </a:buClr>
              <a:buSzPct val="125000"/>
              <a:buChar char="•"/>
              <a:defRPr sz="3864"/>
            </a:pPr>
            <a:r>
              <a:t>Ungeschickte Behandlung des Militärs, harte Steuerpolitik, Ämterkauf und sexuelle Neigungen schädigten Ruf des Constans.</a:t>
            </a:r>
          </a:p>
          <a:p>
            <a:pPr marL="480059" indent="-480059" defTabSz="759459">
              <a:spcBef>
                <a:spcPts val="4100"/>
              </a:spcBef>
              <a:buClr>
                <a:srgbClr val="BEBEBE"/>
              </a:buClr>
              <a:buSzPct val="125000"/>
              <a:buChar char="•"/>
              <a:defRPr sz="3864"/>
            </a:pPr>
            <a:r>
              <a:t>Kaiser flüchtet nach Erhebung des Flavius Magnentius in Augustodunum (Autun) und wird erschlagen.</a:t>
            </a:r>
          </a:p>
        </p:txBody>
      </p:sp>
      <p:sp>
        <p:nvSpPr>
          <p:cNvPr id="163" name="Büste Constantius II.; Original: Kapitolinische Museen Roms"/>
          <p:cNvSpPr txBox="1"/>
          <p:nvPr/>
        </p:nvSpPr>
        <p:spPr>
          <a:xfrm>
            <a:off x="2360258" y="12350749"/>
            <a:ext cx="6671544"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t>Büste Constantius II.; Original: Kapitolinische Museen Roms </a:t>
            </a:r>
          </a:p>
        </p:txBody>
      </p:sp>
      <p:pic>
        <p:nvPicPr>
          <p:cNvPr id="164"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9754102" y="824229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79" fill="hold"/>
                                        <p:tgtEl>
                                          <p:spTgt spid="1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6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3448050" y="4287043"/>
            <a:ext cx="5829300" cy="7772401"/>
          </a:xfrm>
          <a:prstGeom prst="rect">
            <a:avLst/>
          </a:prstGeom>
          <a:ln w="12700">
            <a:miter lim="400000"/>
          </a:ln>
        </p:spPr>
      </p:pic>
      <p:sp>
        <p:nvSpPr>
          <p:cNvPr id="167" name="III. Magnentius"/>
          <p:cNvSpPr txBox="1">
            <a:spLocks noGrp="1"/>
          </p:cNvSpPr>
          <p:nvPr>
            <p:ph type="title"/>
          </p:nvPr>
        </p:nvSpPr>
        <p:spPr>
          <a:xfrm>
            <a:off x="952500" y="844550"/>
            <a:ext cx="22479000" cy="2679700"/>
          </a:xfrm>
          <a:prstGeom prst="rect">
            <a:avLst/>
          </a:prstGeom>
        </p:spPr>
        <p:txBody>
          <a:bodyPr/>
          <a:lstStyle>
            <a:lvl1pPr algn="ctr"/>
          </a:lstStyle>
          <a:p>
            <a:r>
              <a:t>III. Magnentius</a:t>
            </a:r>
          </a:p>
        </p:txBody>
      </p:sp>
      <p:sp>
        <p:nvSpPr>
          <p:cNvPr id="168" name="Constantius II. Im Perserkrieg (großes Kontingent gotischer Söldner).…"/>
          <p:cNvSpPr txBox="1">
            <a:spLocks noGrp="1"/>
          </p:cNvSpPr>
          <p:nvPr>
            <p:ph type="body" sz="half" idx="1"/>
          </p:nvPr>
        </p:nvSpPr>
        <p:spPr>
          <a:xfrm>
            <a:off x="12194835" y="4198143"/>
            <a:ext cx="10744201" cy="7950201"/>
          </a:xfrm>
          <a:prstGeom prst="rect">
            <a:avLst/>
          </a:prstGeom>
        </p:spPr>
        <p:txBody>
          <a:bodyPr/>
          <a:lstStyle/>
          <a:p>
            <a:pPr marL="521804" indent="-521804">
              <a:buClr>
                <a:srgbClr val="BEBEBE"/>
              </a:buClr>
              <a:buSzPct val="125000"/>
              <a:buChar char="•"/>
            </a:pPr>
            <a:r>
              <a:t>Constantius II. Im Perserkrieg (großes Kontingent gotischer Söldner).</a:t>
            </a:r>
          </a:p>
          <a:p>
            <a:pPr marL="521804" indent="-521804">
              <a:buClr>
                <a:srgbClr val="BEBEBE"/>
              </a:buClr>
              <a:buSzPct val="125000"/>
              <a:buChar char="•"/>
            </a:pPr>
            <a:r>
              <a:t>Haltung Vetranios zunächst zwiespältig; wird am 25. Dezember zur Abdankung gezwungen. </a:t>
            </a:r>
          </a:p>
          <a:p>
            <a:pPr marL="521804" indent="-521804">
              <a:buClr>
                <a:srgbClr val="BEBEBE"/>
              </a:buClr>
              <a:buSzPct val="125000"/>
              <a:buChar char="•"/>
            </a:pPr>
            <a:r>
              <a:t>Entscheidungskampf zwischen Magnentius und Constantius (Caesar für Magnentius war sein Bruder Magnus Decenius; für Constantius Gallus mit Residenz in Antiochia).</a:t>
            </a:r>
          </a:p>
        </p:txBody>
      </p:sp>
      <p:sp>
        <p:nvSpPr>
          <p:cNvPr id="169" name="Statue Constantius II.; Lateransbasilika, Rom"/>
          <p:cNvSpPr txBox="1"/>
          <p:nvPr/>
        </p:nvSpPr>
        <p:spPr>
          <a:xfrm>
            <a:off x="3026928" y="12361692"/>
            <a:ext cx="6671544"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t>Statue Constantius II.; Lateransbasilika, Rom</a:t>
            </a:r>
          </a:p>
        </p:txBody>
      </p:sp>
      <p:pic>
        <p:nvPicPr>
          <p:cNvPr id="170"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0450342" y="788749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965" fill="hold"/>
                                        <p:tgtEl>
                                          <p:spTgt spid="1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983514" y="3961268"/>
            <a:ext cx="6050240" cy="8066986"/>
          </a:xfrm>
          <a:prstGeom prst="rect">
            <a:avLst/>
          </a:prstGeom>
          <a:ln w="12700">
            <a:miter lim="400000"/>
          </a:ln>
        </p:spPr>
      </p:pic>
      <p:sp>
        <p:nvSpPr>
          <p:cNvPr id="173" name="III. Magnentius"/>
          <p:cNvSpPr txBox="1">
            <a:spLocks noGrp="1"/>
          </p:cNvSpPr>
          <p:nvPr>
            <p:ph type="title"/>
          </p:nvPr>
        </p:nvSpPr>
        <p:spPr>
          <a:xfrm>
            <a:off x="840171" y="700087"/>
            <a:ext cx="23333076" cy="4010026"/>
          </a:xfrm>
          <a:prstGeom prst="rect">
            <a:avLst/>
          </a:prstGeom>
        </p:spPr>
        <p:txBody>
          <a:bodyPr/>
          <a:lstStyle/>
          <a:p>
            <a:pPr algn="ctr"/>
            <a:endParaRPr/>
          </a:p>
          <a:p>
            <a:pPr algn="ctr"/>
            <a:r>
              <a:t>III. Magnentius</a:t>
            </a:r>
          </a:p>
        </p:txBody>
      </p:sp>
      <p:sp>
        <p:nvSpPr>
          <p:cNvPr id="174" name="Sieg des Constantius gegen Magnentius bei Mursa in Pannonien.…"/>
          <p:cNvSpPr txBox="1">
            <a:spLocks noGrp="1"/>
          </p:cNvSpPr>
          <p:nvPr>
            <p:ph type="body" sz="half" idx="1"/>
          </p:nvPr>
        </p:nvSpPr>
        <p:spPr>
          <a:xfrm>
            <a:off x="1198523" y="6198944"/>
            <a:ext cx="13323932" cy="5278924"/>
          </a:xfrm>
          <a:prstGeom prst="rect">
            <a:avLst/>
          </a:prstGeom>
        </p:spPr>
        <p:txBody>
          <a:bodyPr/>
          <a:lstStyle/>
          <a:p>
            <a:pPr marL="480059" indent="-480059" defTabSz="759459">
              <a:lnSpc>
                <a:spcPct val="100000"/>
              </a:lnSpc>
              <a:spcBef>
                <a:spcPts val="4100"/>
              </a:spcBef>
              <a:buClr>
                <a:srgbClr val="BEBEBE"/>
              </a:buClr>
              <a:buSzPct val="125000"/>
              <a:buChar char="•"/>
              <a:defRPr sz="3864"/>
            </a:pPr>
            <a:r>
              <a:t>Sieg des Constantius gegen Magnentius bei Mursa in Pannonien.</a:t>
            </a:r>
          </a:p>
          <a:p>
            <a:pPr marL="480059" indent="-480059" defTabSz="759459">
              <a:lnSpc>
                <a:spcPct val="100000"/>
              </a:lnSpc>
              <a:spcBef>
                <a:spcPts val="4100"/>
              </a:spcBef>
              <a:buClr>
                <a:srgbClr val="BEBEBE"/>
              </a:buClr>
              <a:buSzPct val="125000"/>
              <a:buChar char="•"/>
              <a:defRPr sz="3864"/>
            </a:pPr>
            <a:r>
              <a:t>Das endgültige Ende des Magnentius ereignete sich erst 353, als Constantius abermals in Gallien über Magnentius triumphierte.</a:t>
            </a:r>
          </a:p>
          <a:p>
            <a:pPr marL="480059" indent="-480059" defTabSz="759459">
              <a:lnSpc>
                <a:spcPct val="100000"/>
              </a:lnSpc>
              <a:spcBef>
                <a:spcPts val="4100"/>
              </a:spcBef>
              <a:buClr>
                <a:srgbClr val="BEBEBE"/>
              </a:buClr>
              <a:buSzPct val="125000"/>
              <a:buChar char="•"/>
              <a:defRPr sz="3864"/>
            </a:pPr>
            <a:r>
              <a:t>Nach 16 Jahren Teilung war das Reich wieder in einer Hand.</a:t>
            </a:r>
          </a:p>
          <a:p>
            <a:pPr marL="480059" indent="-480059" defTabSz="759459">
              <a:lnSpc>
                <a:spcPct val="100000"/>
              </a:lnSpc>
              <a:spcBef>
                <a:spcPts val="4100"/>
              </a:spcBef>
              <a:buClr>
                <a:srgbClr val="BEBEBE"/>
              </a:buClr>
              <a:buSzPct val="125000"/>
              <a:buChar char="•"/>
              <a:defRPr sz="3864"/>
            </a:pPr>
            <a:r>
              <a:t>Die erste Amtshandlung war die Aburteilung der Anhänger des Usurpators Magnentius und Zurechtweisung der Alamannen. </a:t>
            </a:r>
          </a:p>
        </p:txBody>
      </p:sp>
      <p:sp>
        <p:nvSpPr>
          <p:cNvPr id="175" name="Constantinus II. als Caesar; Kapitol, Rom."/>
          <p:cNvSpPr txBox="1"/>
          <p:nvPr/>
        </p:nvSpPr>
        <p:spPr>
          <a:xfrm>
            <a:off x="13303767" y="12287874"/>
            <a:ext cx="9409664"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Constantinus II. als Caesar; Kapitol, Rom.</a:t>
            </a:r>
          </a:p>
        </p:txBody>
      </p:sp>
      <p:pic>
        <p:nvPicPr>
          <p:cNvPr id="176"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7574738" y="471011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098" fill="hold"/>
                                        <p:tgtEl>
                                          <p:spTgt spid="1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2117</Words>
  <Application>Microsoft Macintosh PowerPoint</Application>
  <PresentationFormat>Benutzerdefiniert</PresentationFormat>
  <Paragraphs>158</Paragraphs>
  <Slides>24</Slides>
  <Notes>0</Notes>
  <HiddenSlides>0</HiddenSlides>
  <MMClips>24</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24</vt:i4>
      </vt:variant>
    </vt:vector>
  </HeadingPairs>
  <TitlesOfParts>
    <vt:vector size="29" baseType="lpstr">
      <vt:lpstr>Gill Sans</vt:lpstr>
      <vt:lpstr>Gill Sans Light</vt:lpstr>
      <vt:lpstr>Helvetica</vt:lpstr>
      <vt:lpstr>Helvetica Neue</vt:lpstr>
      <vt:lpstr>New_Template3</vt:lpstr>
      <vt:lpstr>Die Herrschaft der Söhne Constantins</vt:lpstr>
      <vt:lpstr>0. Einführung </vt:lpstr>
      <vt:lpstr>I. Constantins Testament</vt:lpstr>
      <vt:lpstr>I. Constantins Testament</vt:lpstr>
      <vt:lpstr>I. Constantins Testament</vt:lpstr>
      <vt:lpstr>II. Die Herrschaft des Constans</vt:lpstr>
      <vt:lpstr>II. Die Herrschaft des Constans</vt:lpstr>
      <vt:lpstr>III. Magnentius</vt:lpstr>
      <vt:lpstr> III. Magnentius</vt:lpstr>
      <vt:lpstr> IV. Die Caesaren Gallus und Julian</vt:lpstr>
      <vt:lpstr>IV. Die Caesaren Gallus und Julian</vt:lpstr>
      <vt:lpstr>V. Außenpolitik des Constantius in Persien</vt:lpstr>
      <vt:lpstr> VI. Innenpolitik unter Constantius</vt:lpstr>
      <vt:lpstr> VI. Innenpolitik unter Constantius</vt:lpstr>
      <vt:lpstr> VI. Innenpolitik unter Constantius</vt:lpstr>
      <vt:lpstr> VI. Innenpolitik unter Constantius</vt:lpstr>
      <vt:lpstr> VI. Innenpolitik unter Constantius</vt:lpstr>
      <vt:lpstr> VI. Innenpolitik unter Constantius</vt:lpstr>
      <vt:lpstr> VI. Innenpolitik unter Constantius</vt:lpstr>
      <vt:lpstr> VI. Innenpolitik unter Constantius</vt:lpstr>
      <vt:lpstr> VI. Innenpolitik unter Constantius</vt:lpstr>
      <vt:lpstr> VII. Zusammenfassung</vt:lpstr>
      <vt:lpstr> VII. Zusammenfassung</vt:lpstr>
      <vt:lpstr> VII. Zusammenfassung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Herrschaft der Söhne Constantins</dc:title>
  <cp:lastModifiedBy>Timo Klär</cp:lastModifiedBy>
  <cp:revision>2</cp:revision>
  <dcterms:modified xsi:type="dcterms:W3CDTF">2021-11-05T17:55:13Z</dcterms:modified>
</cp:coreProperties>
</file>