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650" r:id="rId3"/>
    <p:sldId id="772" r:id="rId4"/>
    <p:sldId id="773" r:id="rId5"/>
    <p:sldId id="795" r:id="rId6"/>
    <p:sldId id="774" r:id="rId7"/>
    <p:sldId id="796" r:id="rId8"/>
    <p:sldId id="775" r:id="rId9"/>
    <p:sldId id="776" r:id="rId10"/>
    <p:sldId id="777" r:id="rId11"/>
    <p:sldId id="779" r:id="rId12"/>
    <p:sldId id="778" r:id="rId13"/>
    <p:sldId id="780" r:id="rId14"/>
    <p:sldId id="781" r:id="rId15"/>
    <p:sldId id="782" r:id="rId16"/>
    <p:sldId id="783" r:id="rId17"/>
    <p:sldId id="804" r:id="rId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49F"/>
    <a:srgbClr val="006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4" autoAdjust="0"/>
    <p:restoredTop sz="95261" autoAdjust="0"/>
  </p:normalViewPr>
  <p:slideViewPr>
    <p:cSldViewPr>
      <p:cViewPr varScale="1">
        <p:scale>
          <a:sx n="85" d="100"/>
          <a:sy n="85" d="100"/>
        </p:scale>
        <p:origin x="130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8D32154-DD83-4EB1-951E-E02D7CD8A019}" type="datetimeFigureOut">
              <a:rPr lang="de-DE"/>
              <a:pPr>
                <a:defRPr/>
              </a:pPr>
              <a:t>14.03.2021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DE75F4-EE5D-43FD-A075-DE536592F8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298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C8688-C80B-4024-AD7A-DAB1DBAF38F0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1AE11-87D4-488A-B26D-FA883DDEE77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E7219-F94E-49EC-9FC7-9A2F68CF1BD2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FC590-16DA-4F7A-A861-A72F2517AE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B473-7DF4-4DFA-8A3A-779C1F341E61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4434-0841-4BD4-9079-76DA2A442C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6CF1-9A60-4512-85E7-ABFA6D353C14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0BE9-4B4A-4D4E-B3A6-A33EBF95EB4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6482-3C7E-49F3-B468-A2D39AF5426F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0368-1531-4461-92F1-70C5F7E3389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D0AE-33DE-4CA6-8BA3-C1CF64EC74E3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FDFE-EC5F-4C68-BBBF-CFA6A517CF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C406-9D9D-4098-A703-7746FAFCEC05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2920A-CD66-4A74-B87A-412A00D44E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0811-EC66-4471-B064-CAA654388A7E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1D300-7A86-4093-BAE6-C26E5FEFB5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FE5F-D33C-4891-988A-9E02798C9F0F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50FC-68C8-47CA-B006-A2F1000FCB5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B69E-D2AF-423F-B216-101742EDBCEE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8EBF-9C7B-4EE9-9834-1948301744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54CF9-6996-4D8F-82F0-8384B9E6628A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772DD-C2BF-48FD-A714-56266F20B5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7CB1600-5AFB-4F32-9960-780566F1DF34}" type="datetimeFigureOut">
              <a:rPr lang="de-DE"/>
              <a:pPr>
                <a:defRPr/>
              </a:pPr>
              <a:t>14.03.2021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C51730-6110-45B5-A931-F9C2D811F5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950" y="549275"/>
            <a:ext cx="8928100" cy="1223963"/>
          </a:xfrm>
        </p:spPr>
        <p:txBody>
          <a:bodyPr>
            <a:noAutofit/>
          </a:bodyPr>
          <a:lstStyle/>
          <a:p>
            <a:pPr eaLnBrk="1" hangingPunct="1"/>
            <a:r>
              <a:rPr lang="de-DE" sz="6000" b="1" u="sng">
                <a:solidFill>
                  <a:srgbClr val="948A54"/>
                </a:solidFill>
                <a:latin typeface="Footlight MT Light" pitchFamily="18" charset="0"/>
              </a:rPr>
              <a:t>Europa im Mittelalter</a:t>
            </a:r>
            <a: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  <a:t/>
            </a:r>
            <a:br>
              <a:rPr lang="de-DE" sz="6000" b="1">
                <a:solidFill>
                  <a:srgbClr val="948A54"/>
                </a:solidFill>
                <a:latin typeface="Footlight MT Light" pitchFamily="18" charset="0"/>
              </a:rPr>
            </a:br>
            <a:r>
              <a:rPr lang="de-DE" sz="2200" b="1">
                <a:solidFill>
                  <a:srgbClr val="948A54"/>
                </a:solidFill>
                <a:latin typeface="Footlight MT Light" pitchFamily="18" charset="0"/>
              </a:rPr>
              <a:t>Grundzüge der mittelalterlichen Geschichte vom vorläufigen Ende des weströmischen Kaisertums 476 bis zur Entdeckung Amerikas 1492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188" y="5853113"/>
            <a:ext cx="7921625" cy="671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[VL 05A] </a:t>
            </a:r>
            <a:r>
              <a:rPr lang="de-DE" b="1" dirty="0" smtClean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Kirche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  <a:latin typeface="Footlight MT Light" panose="0204060206030A020304" pitchFamily="18" charset="0"/>
              </a:rPr>
              <a:t>, Papsttum und Mönchtum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16113"/>
            <a:ext cx="6264275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3484A85D-0DCB-4457-A5CB-2844B9CE9E34}"/>
              </a:ext>
            </a:extLst>
          </p:cNvPr>
          <p:cNvSpPr txBox="1"/>
          <p:nvPr/>
        </p:nvSpPr>
        <p:spPr>
          <a:xfrm>
            <a:off x="5508104" y="5659199"/>
            <a:ext cx="227177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https://commons.wikimedia.org/wiki/File:Triclinum-mosaik.jpg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abendländische Mönchtum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4.) Reformbedarf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850" y="1108075"/>
            <a:ext cx="8569325" cy="2071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Cluny (Burgund) 910  (</a:t>
            </a:r>
            <a:r>
              <a:rPr lang="de-DE" sz="2000">
                <a:latin typeface="Footlight MT Light" pitchFamily="18" charset="0"/>
              </a:rPr>
              <a:t>Gründung des Herzogs von Aquitanien)</a:t>
            </a:r>
          </a:p>
          <a:p>
            <a:pPr marL="457200" indent="-457200"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- Freie Abtswahl</a:t>
            </a:r>
          </a:p>
          <a:p>
            <a:pPr marL="457200" indent="-457200"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- Benediktsregel</a:t>
            </a:r>
          </a:p>
          <a:p>
            <a:pPr marL="457200" indent="-457200">
              <a:buFont typeface="Arial" charset="0"/>
              <a:buNone/>
            </a:pPr>
            <a:r>
              <a:rPr lang="de-DE" sz="2200">
                <a:latin typeface="Footlight MT Light" pitchFamily="18" charset="0"/>
              </a:rPr>
              <a:t>- Beginn der Kirchenreformbewegung</a:t>
            </a:r>
            <a:endParaRPr lang="de-DE" sz="22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de-DE" sz="2200">
              <a:latin typeface="Footlight MT Light" pitchFamily="18" charset="0"/>
            </a:endParaRPr>
          </a:p>
          <a:p>
            <a:pPr marL="457200" indent="-457200"/>
            <a:endParaRPr lang="de-DE"/>
          </a:p>
        </p:txBody>
      </p:sp>
      <p:sp>
        <p:nvSpPr>
          <p:cNvPr id="21507" name="Textfeld 2"/>
          <p:cNvSpPr txBox="1">
            <a:spLocks noChangeArrowheads="1"/>
          </p:cNvSpPr>
          <p:nvPr/>
        </p:nvSpPr>
        <p:spPr bwMode="auto">
          <a:xfrm>
            <a:off x="2555081" y="6223089"/>
            <a:ext cx="4033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Footlight MT Light" pitchFamily="18" charset="0"/>
              </a:rPr>
              <a:t>Darstellung der Konsekration Clunys durch Urban II., 12. Jahrhundert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4FC092FE-9F8A-49A8-A267-43643DD54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4639794" cy="375823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FCA858E0-2BDB-43B6-89E2-EA0E9A746538}"/>
              </a:ext>
            </a:extLst>
          </p:cNvPr>
          <p:cNvSpPr txBox="1"/>
          <p:nvPr/>
        </p:nvSpPr>
        <p:spPr>
          <a:xfrm>
            <a:off x="6735520" y="6046139"/>
            <a:ext cx="144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https://commons.wikimedia.org/wiki/File:Cons%C3%A9cration_cluny.png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Die Päpste und die Karolinger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Die Lage der Päpste in Italien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0825" y="1108075"/>
            <a:ext cx="8569325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de-DE" sz="2800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latin typeface="Footlight MT Light" pitchFamily="18" charset="0"/>
              </a:rPr>
              <a:t>Byzanz: Geschichte einer Entfremdung</a:t>
            </a:r>
          </a:p>
          <a:p>
            <a:pPr marL="457200" indent="-457200">
              <a:buFont typeface="Arial" charset="0"/>
              <a:buChar char="•"/>
            </a:pPr>
            <a:endParaRPr lang="de-DE" sz="22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Theologie</a:t>
            </a: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Christologie und Ikonoklasmus</a:t>
            </a: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(Synode Frankfurt 794 gegen das 2. Konzil von Nikaia)</a:t>
            </a:r>
          </a:p>
          <a:p>
            <a:pPr marL="457200" indent="-457200">
              <a:buFont typeface="Arial" charset="0"/>
              <a:buNone/>
            </a:pPr>
            <a:endParaRPr lang="de-DE" sz="22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Schutzmacht</a:t>
            </a: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Die Päpste und die Langobarden</a:t>
            </a:r>
          </a:p>
          <a:p>
            <a:pPr marL="457200" indent="-457200">
              <a:buFont typeface="Arial" charset="0"/>
              <a:buNone/>
            </a:pPr>
            <a:endParaRPr lang="de-DE" sz="22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Konkurrenz</a:t>
            </a: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Slawenmission (ab 860; Kyrill und Method)</a:t>
            </a: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Rom und Konstantinopel streiten um Bulgarien</a:t>
            </a: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Polen wird von Rom aus missioniert</a:t>
            </a:r>
            <a:endParaRPr lang="de-DE" sz="24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de-DE" sz="2800">
              <a:latin typeface="Footlight MT Light" pitchFamily="18" charset="0"/>
            </a:endParaRPr>
          </a:p>
          <a:p>
            <a:pPr marL="457200" indent="-457200"/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Die Päpste und die Karolinger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Karolinger als Schutzmacht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0825" y="1108075"/>
            <a:ext cx="8569325" cy="3355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Pippin d. Jüngere und seine Schenkung 754</a:t>
            </a:r>
          </a:p>
          <a:p>
            <a:pPr marL="285750" indent="-285750">
              <a:buFont typeface="Arial" charset="0"/>
              <a:buChar char="•"/>
            </a:pPr>
            <a:endParaRPr lang="de-DE" sz="2800" b="1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Karl d. Große als Kaiser</a:t>
            </a:r>
          </a:p>
          <a:p>
            <a:pPr marL="285750" indent="-285750">
              <a:buFont typeface="Arial" charset="0"/>
              <a:buChar char="•"/>
            </a:pPr>
            <a:endParaRPr lang="de-DE" sz="2800" b="1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Die späteren Karolinger</a:t>
            </a:r>
            <a:endParaRPr lang="de-DE" sz="2800" b="1">
              <a:latin typeface="Footlight MT Light" pitchFamily="18" charset="0"/>
            </a:endParaRPr>
          </a:p>
          <a:p>
            <a:pPr marL="285750" indent="-28575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(aus päpstlicher Sicht: </a:t>
            </a:r>
          </a:p>
          <a:p>
            <a:pPr marL="285750" indent="-28575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ein Totalausfall)</a:t>
            </a:r>
          </a:p>
          <a:p>
            <a:pPr marL="285750" indent="-285750"/>
            <a:endParaRPr lang="de-DE"/>
          </a:p>
        </p:txBody>
      </p:sp>
      <p:sp>
        <p:nvSpPr>
          <p:cNvPr id="23555" name="Textfeld 3"/>
          <p:cNvSpPr txBox="1">
            <a:spLocks noChangeArrowheads="1"/>
          </p:cNvSpPr>
          <p:nvPr/>
        </p:nvSpPr>
        <p:spPr bwMode="auto">
          <a:xfrm>
            <a:off x="814388" y="6100763"/>
            <a:ext cx="28082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Footlight MT Light" pitchFamily="18" charset="0"/>
              </a:rPr>
              <a:t>Signatur Pippin des Jüngeren um 750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941168"/>
            <a:ext cx="41322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9375" y="1628800"/>
            <a:ext cx="4392612" cy="506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62D96AB7-2668-4E38-8316-6EFBFBD43815}"/>
              </a:ext>
            </a:extLst>
          </p:cNvPr>
          <p:cNvSpPr txBox="1"/>
          <p:nvPr/>
        </p:nvSpPr>
        <p:spPr>
          <a:xfrm>
            <a:off x="1262604" y="5892146"/>
            <a:ext cx="312297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https://commons.wikimedia.org/wiki/File:Pippin_al%C3%A1%C3%ADr%C3%A1sa.jpg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4995295A-C466-404D-B473-4231FDEEF0C5}"/>
              </a:ext>
            </a:extLst>
          </p:cNvPr>
          <p:cNvSpPr txBox="1"/>
          <p:nvPr/>
        </p:nvSpPr>
        <p:spPr>
          <a:xfrm>
            <a:off x="6767254" y="6648620"/>
            <a:ext cx="21900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https://home.uni-leipzig.de/burr/Intro/html/langobarden.htm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III.) Die Päpste und die Karolinger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Die Päpste als Haupt der Christenheit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0825" y="1108075"/>
            <a:ext cx="8569325" cy="3384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Footlight MT Light" panose="0204060206030A020304" pitchFamily="18" charset="0"/>
              </a:rPr>
              <a:t>Der Ehestreit Lothars II.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Footlight MT Light" panose="0204060206030A020304" pitchFamily="18" charset="0"/>
              </a:rPr>
              <a:t>Der </a:t>
            </a:r>
            <a:r>
              <a:rPr lang="de-DE" sz="2800" dirty="0" err="1">
                <a:latin typeface="Footlight MT Light" panose="0204060206030A020304" pitchFamily="18" charset="0"/>
              </a:rPr>
              <a:t>Tetragamie</a:t>
            </a:r>
            <a:r>
              <a:rPr lang="de-DE" sz="2800" dirty="0">
                <a:latin typeface="Footlight MT Light" panose="0204060206030A020304" pitchFamily="18" charset="0"/>
              </a:rPr>
              <a:t>-Streit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Footlight MT Light" panose="0204060206030A020304" pitchFamily="18" charset="0"/>
              </a:rPr>
              <a:t>Das </a:t>
            </a:r>
            <a:r>
              <a:rPr lang="de-DE" sz="2800" dirty="0" err="1">
                <a:latin typeface="Footlight MT Light" panose="0204060206030A020304" pitchFamily="18" charset="0"/>
              </a:rPr>
              <a:t>Photianisches</a:t>
            </a:r>
            <a:r>
              <a:rPr lang="de-DE" sz="2800" dirty="0">
                <a:latin typeface="Footlight MT Light" panose="0204060206030A020304" pitchFamily="18" charset="0"/>
              </a:rPr>
              <a:t> Schisma</a:t>
            </a:r>
            <a:endParaRPr lang="de-DE" sz="2800" b="1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4579" name="Textfeld 3"/>
          <p:cNvSpPr txBox="1">
            <a:spLocks noChangeArrowheads="1"/>
          </p:cNvSpPr>
          <p:nvPr/>
        </p:nvSpPr>
        <p:spPr bwMode="auto">
          <a:xfrm>
            <a:off x="5873602" y="6192838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>
                <a:latin typeface="Footlight MT Light" pitchFamily="18" charset="0"/>
              </a:rPr>
              <a:t>Siegel Lothar II.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279525"/>
            <a:ext cx="3806825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304A645-7A3F-4FA2-A401-2BE4F2FBADA1}"/>
              </a:ext>
            </a:extLst>
          </p:cNvPr>
          <p:cNvSpPr txBox="1"/>
          <p:nvPr/>
        </p:nvSpPr>
        <p:spPr>
          <a:xfrm>
            <a:off x="6599156" y="5973247"/>
            <a:ext cx="254428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https://commons.wikimedia.org/wiki/File:Lothair_II_of_Lotharingia.jpg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Das Saeculum obscurum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Phase 1: das Hurenregiment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0825" y="1125538"/>
            <a:ext cx="8569325" cy="1736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de-DE" sz="2400" i="1">
                <a:latin typeface="Footlight MT Light" pitchFamily="18" charset="0"/>
              </a:rPr>
              <a:t>Saeculum obscurum</a:t>
            </a:r>
            <a:r>
              <a:rPr lang="de-DE" sz="2400">
                <a:latin typeface="Footlight MT Light" pitchFamily="18" charset="0"/>
              </a:rPr>
              <a:t>: das dunkle Jahrhundert</a:t>
            </a:r>
          </a:p>
          <a:p>
            <a:pPr marL="457200" indent="-457200">
              <a:buFont typeface="Arial" charset="0"/>
              <a:buNone/>
            </a:pPr>
            <a:endParaRPr lang="de-DE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Die Leichensynode 897</a:t>
            </a:r>
          </a:p>
          <a:p>
            <a:pPr marL="457200" indent="-457200">
              <a:buFont typeface="Arial" charset="0"/>
              <a:buNone/>
            </a:pPr>
            <a:endParaRPr lang="de-DE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Das Problem: Papst Formosus und das Translationsverbot</a:t>
            </a:r>
          </a:p>
        </p:txBody>
      </p:sp>
      <p:sp>
        <p:nvSpPr>
          <p:cNvPr id="25603" name="Textfeld 3"/>
          <p:cNvSpPr txBox="1">
            <a:spLocks noChangeArrowheads="1"/>
          </p:cNvSpPr>
          <p:nvPr/>
        </p:nvSpPr>
        <p:spPr bwMode="auto">
          <a:xfrm>
            <a:off x="7019925" y="3644900"/>
            <a:ext cx="197961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Footlight MT Light" pitchFamily="18" charset="0"/>
              </a:rPr>
              <a:t>Jean-Paul Laurens: Le Pape Formose et Etienne VI - Concile cadavérique de 897, Musée des Beaux-Arts, Nantes, entstanden 1870.</a:t>
            </a:r>
            <a:endParaRPr lang="de-DE">
              <a:latin typeface="Footlight MT Light" pitchFamily="18" charset="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67691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59EDA568-BF52-458E-9109-740EBD4F233A}"/>
              </a:ext>
            </a:extLst>
          </p:cNvPr>
          <p:cNvSpPr txBox="1"/>
          <p:nvPr/>
        </p:nvSpPr>
        <p:spPr>
          <a:xfrm>
            <a:off x="7010019" y="6358866"/>
            <a:ext cx="197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https://commons.wikimedia.org/wiki/File:Jean_Paul_Laurens_Le_Pape_Formose_et_Etienne_VII_1870.jpg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Das Saeculum obscurum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Phase 2: Rom zwischen Ottonen und Stadtadel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0825" y="1125538"/>
            <a:ext cx="8569325" cy="5643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endParaRPr lang="de-DE" sz="28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Papst Johannes XII. und Otto d. Große</a:t>
            </a:r>
          </a:p>
          <a:p>
            <a:pPr marL="457200" indent="-457200">
              <a:buFont typeface="Arial" charset="0"/>
              <a:buChar char="•"/>
            </a:pPr>
            <a:endParaRPr lang="de-DE" sz="28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latin typeface="Footlight MT Light" pitchFamily="18" charset="0"/>
              </a:rPr>
              <a:t>962 Erneuerung des Kaisertums Karls des Großen</a:t>
            </a:r>
          </a:p>
          <a:p>
            <a:pPr marL="457200" indent="-457200">
              <a:buFont typeface="Arial" charset="0"/>
              <a:buChar char="•"/>
            </a:pPr>
            <a:endParaRPr lang="de-DE" sz="2800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 i="1">
                <a:latin typeface="Footlight MT Light" pitchFamily="18" charset="0"/>
              </a:rPr>
              <a:t>Imperator Romanorum</a:t>
            </a: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 </a:t>
            </a:r>
            <a:r>
              <a:rPr lang="de-DE" sz="2200">
                <a:latin typeface="Footlight MT Light" pitchFamily="18" charset="0"/>
              </a:rPr>
              <a:t>(jetzt ein Anspruch der ostfränkischen bzw. römisch-deutschen Könige)</a:t>
            </a:r>
          </a:p>
          <a:p>
            <a:pPr marL="457200" indent="-457200"/>
            <a:endParaRPr lang="de-DE" sz="2800">
              <a:latin typeface="Footlight MT Light" pitchFamily="18" charset="0"/>
            </a:endParaRPr>
          </a:p>
          <a:p>
            <a:pPr marL="457200" indent="-457200"/>
            <a:endParaRPr lang="de-DE" sz="28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Otto II. (</a:t>
            </a:r>
            <a:r>
              <a:rPr lang="de-DE" sz="2200">
                <a:latin typeface="Footlight MT Light" pitchFamily="18" charset="0"/>
              </a:rPr>
              <a:t>als einziger mittelalterlicher Kaiser in Rom begraben</a:t>
            </a:r>
            <a:r>
              <a:rPr lang="de-DE" sz="2800">
                <a:latin typeface="Footlight MT Light" pitchFamily="18" charset="0"/>
              </a:rPr>
              <a:t>)</a:t>
            </a:r>
          </a:p>
          <a:p>
            <a:pPr marL="457200" indent="-457200">
              <a:buFont typeface="Arial" charset="0"/>
              <a:buNone/>
            </a:pPr>
            <a:endParaRPr lang="de-DE" sz="28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Otto III. und Silvester II.: </a:t>
            </a:r>
            <a:r>
              <a:rPr lang="de-DE" sz="2800" i="1">
                <a:latin typeface="Footlight MT Light" pitchFamily="18" charset="0"/>
              </a:rPr>
              <a:t>Renovatio Imperii Romanorum</a:t>
            </a:r>
          </a:p>
          <a:p>
            <a:pPr marL="457200" indent="-457200">
              <a:buFont typeface="Arial" charset="0"/>
              <a:buChar char="•"/>
            </a:pPr>
            <a:endParaRPr lang="de-DE" sz="2800" b="1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IV.) Das Saeculum obscurum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Phase 3: Die Tusculaner</a:t>
            </a:r>
            <a:endParaRPr lang="de-DE" sz="2800">
              <a:latin typeface="Eurostile"/>
            </a:endParaRPr>
          </a:p>
        </p:txBody>
      </p:sp>
      <p:sp>
        <p:nvSpPr>
          <p:cNvPr id="27650" name="Textfeld 1"/>
          <p:cNvSpPr txBox="1">
            <a:spLocks noChangeArrowheads="1"/>
          </p:cNvSpPr>
          <p:nvPr/>
        </p:nvSpPr>
        <p:spPr bwMode="auto">
          <a:xfrm>
            <a:off x="250825" y="1125538"/>
            <a:ext cx="85693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DE" sz="2800">
                <a:latin typeface="Footlight MT Light" pitchFamily="18" charset="0"/>
              </a:rPr>
              <a:t>Die Grafen von Tusculum</a:t>
            </a:r>
          </a:p>
          <a:p>
            <a:pPr marL="457200" indent="-457200">
              <a:buFont typeface="Arial" charset="0"/>
              <a:buChar char="•"/>
            </a:pPr>
            <a:endParaRPr lang="de-DE" sz="28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latin typeface="Footlight MT Light" pitchFamily="18" charset="0"/>
              </a:rPr>
              <a:t>Die drei Tusculaner-Päpste</a:t>
            </a:r>
          </a:p>
          <a:p>
            <a:pPr marL="457200" indent="-457200">
              <a:buFont typeface="Arial" charset="0"/>
              <a:buChar char="•"/>
            </a:pPr>
            <a:endParaRPr lang="de-DE" sz="28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latin typeface="Footlight MT Light" pitchFamily="18" charset="0"/>
              </a:rPr>
              <a:t>Papst Benedikt will heiraten</a:t>
            </a:r>
            <a:endParaRPr lang="de-DE" sz="28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de-DE" sz="2800" b="1">
              <a:latin typeface="Footlight MT Light" pitchFamily="18" charset="0"/>
            </a:endParaRPr>
          </a:p>
        </p:txBody>
      </p:sp>
      <p:pic>
        <p:nvPicPr>
          <p:cNvPr id="27651" name="Picture 3" descr="C:\Users\admin\Downloads\Counts_of_Tuscul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559175"/>
            <a:ext cx="3984625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1E385463-E302-4ABF-A959-DE762743659C}"/>
              </a:ext>
            </a:extLst>
          </p:cNvPr>
          <p:cNvSpPr txBox="1"/>
          <p:nvPr/>
        </p:nvSpPr>
        <p:spPr>
          <a:xfrm>
            <a:off x="5975228" y="6660040"/>
            <a:ext cx="320151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https://en.wikipedia.org/wiki/Counts_of_Tusculum#/media/File:Counts_of_Tusculum.png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>
                <a:latin typeface="Footlight MT Light" pitchFamily="18" charset="0"/>
              </a:rPr>
              <a:t>Bildnachweise</a:t>
            </a:r>
            <a:endParaRPr lang="de-DE" sz="2800" dirty="0">
              <a:latin typeface="Eurostile"/>
            </a:endParaRPr>
          </a:p>
        </p:txBody>
      </p:sp>
      <p:sp>
        <p:nvSpPr>
          <p:cNvPr id="60420" name="Rectangle 4"/>
          <p:cNvSpPr>
            <a:spLocks noGrp="1"/>
          </p:cNvSpPr>
          <p:nvPr>
            <p:ph type="body" idx="1"/>
          </p:nvPr>
        </p:nvSpPr>
        <p:spPr>
          <a:xfrm>
            <a:off x="434838" y="1288256"/>
            <a:ext cx="8229600" cy="4281488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Footlight MT Light" pitchFamily="18" charset="0"/>
              </a:rPr>
              <a:t>VL 5a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https://commons.wikimedia.org/wiki/File:Triclinum-mosaik.jpg</a:t>
            </a:r>
          </a:p>
          <a:p>
            <a:r>
              <a:rPr lang="de-DE" sz="1100" dirty="0">
                <a:latin typeface="Footlight MT Light" pitchFamily="18" charset="0"/>
              </a:rPr>
              <a:t>https://static.wikia.nocookie.net/mittelalter/images/c/cc/Liuthar-Evangeliar%2C_fol.16r%2C_trachtenkunstwer01hefn_Taf.036.jpg/revision/latest/scale-to-width-down/681?cb=20171114110639  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https://commons.wikimedia.org/wiki/File:Pentarchy_year_1000.jpg</a:t>
            </a:r>
          </a:p>
          <a:p>
            <a:r>
              <a:rPr lang="de-DE" sz="1100" dirty="0">
                <a:latin typeface="Footlight MT Light" pitchFamily="18" charset="0"/>
              </a:rPr>
              <a:t>https://s0.geograph.org.uk/geophotos/05/58/31/5583159_a6f21f3b.jpg</a:t>
            </a:r>
          </a:p>
          <a:p>
            <a:r>
              <a:rPr lang="de-DE" sz="1100" dirty="0">
                <a:latin typeface="Footlight MT Light" pitchFamily="18" charset="0"/>
              </a:rPr>
              <a:t>https://static.wikia.nocookie.net/mittelalter/images/a/a2/Kloster_St._Gallen_G%C3%B6tzinger_RL_Fig._80.jpg/revision/latest/scale-to-width-down/1000?cb=20140409101221</a:t>
            </a:r>
          </a:p>
          <a:p>
            <a:r>
              <a:rPr lang="de-DE" sz="1100" dirty="0">
                <a:latin typeface="Footlight MT Light" pitchFamily="18" charset="0"/>
              </a:rPr>
              <a:t>https://en.wikipedia.org/wiki/Cluny_Abbey#/media/File:Cons%C3%A9cration_cluny.png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https://commons.wikimedia.org/wiki/File:Pippin_al%C3%A1%C3%ADr%C3%A1sa.jpg</a:t>
            </a:r>
          </a:p>
          <a:p>
            <a:r>
              <a:rPr lang="de-DE" sz="1100" dirty="0">
                <a:latin typeface="Footlight MT Light" pitchFamily="18" charset="0"/>
              </a:rPr>
              <a:t>https://home.uni-leipzig.de/burr/Intro/html/langobarden.htm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https://commons.wikimedia.org/wiki/File:Lothair_II_of_Lotharingia.jpg</a:t>
            </a:r>
          </a:p>
          <a:p>
            <a:r>
              <a:rPr lang="de-DE" sz="1100" dirty="0">
                <a:latin typeface="Footlight MT Light" pitchFamily="18" charset="0"/>
              </a:rPr>
              <a:t>https://commons.wikimedia.org/wiki/File:Jean_Paul_Laurens_Le_Pape_Formose_et_Etienne_VII_1870.jpg</a:t>
            </a:r>
          </a:p>
          <a:p>
            <a:r>
              <a:rPr lang="de-DE" sz="1100" dirty="0">
                <a:latin typeface="Footlight MT Light" pitchFamily="18" charset="0"/>
              </a:rPr>
              <a:t>https://en.wikipedia.org/wiki/Counts_of_Tusculum#/media/File:Counts_of_Tusculum.png</a:t>
            </a:r>
          </a:p>
          <a:p>
            <a:pPr>
              <a:buFont typeface="Arial" charset="0"/>
              <a:buNone/>
            </a:pPr>
            <a:endParaRPr lang="de-DE" sz="28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9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Kirche im 6. und 7.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Die Bischöfe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39713" y="1358900"/>
            <a:ext cx="8569325" cy="4473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Bischof = </a:t>
            </a:r>
            <a:r>
              <a:rPr lang="de-DE" sz="2400" i="1">
                <a:latin typeface="Footlight MT Light" pitchFamily="18" charset="0"/>
              </a:rPr>
              <a:t>Gemeindevorsteher</a:t>
            </a:r>
          </a:p>
          <a:p>
            <a:pPr marL="457200" indent="-457200">
              <a:buFont typeface="Arial" charset="0"/>
              <a:buChar char="•"/>
            </a:pPr>
            <a:endParaRPr lang="de-DE" sz="24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Bischof als städtischer Funktions-</a:t>
            </a: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träger (</a:t>
            </a:r>
            <a:r>
              <a:rPr lang="de-DE" sz="2400" i="1">
                <a:latin typeface="Footlight MT Light" pitchFamily="18" charset="0"/>
              </a:rPr>
              <a:t>Verwaltung, Gericht</a:t>
            </a:r>
            <a:r>
              <a:rPr lang="de-DE" sz="2400">
                <a:latin typeface="Footlight MT Light" pitchFamily="18" charset="0"/>
              </a:rPr>
              <a:t>)</a:t>
            </a:r>
          </a:p>
          <a:p>
            <a:pPr marL="457200" indent="-457200">
              <a:buFont typeface="Arial" charset="0"/>
              <a:buChar char="•"/>
            </a:pPr>
            <a:endParaRPr lang="de-DE" sz="24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Weihegrade: </a:t>
            </a:r>
            <a:r>
              <a:rPr lang="de-DE" sz="2400" i="1">
                <a:latin typeface="Footlight MT Light" pitchFamily="18" charset="0"/>
              </a:rPr>
              <a:t>niedere Weihen, Sub- </a:t>
            </a:r>
          </a:p>
          <a:p>
            <a:pPr marL="457200" indent="-457200">
              <a:buFont typeface="Arial" charset="0"/>
              <a:buNone/>
            </a:pPr>
            <a:r>
              <a:rPr lang="de-DE" sz="2400" i="1">
                <a:latin typeface="Footlight MT Light" pitchFamily="18" charset="0"/>
              </a:rPr>
              <a:t>diakon, Diakon, Priester, Bischof </a:t>
            </a:r>
            <a:endParaRPr lang="de-DE" sz="2400" b="1" i="1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de-DE" sz="2400" i="1">
              <a:latin typeface="Footlight MT Light" pitchFamily="18" charset="0"/>
            </a:endParaRPr>
          </a:p>
          <a:p>
            <a:pPr marL="457200" indent="-457200"/>
            <a:r>
              <a:rPr lang="de-DE" sz="2400">
                <a:latin typeface="Footlight MT Light" pitchFamily="18" charset="0"/>
              </a:rPr>
              <a:t>Hierarchische Ebenen:</a:t>
            </a:r>
          </a:p>
          <a:p>
            <a:pPr marL="457200" indent="-457200"/>
            <a:r>
              <a:rPr lang="de-DE" sz="2400" i="1">
                <a:latin typeface="Footlight MT Light" pitchFamily="18" charset="0"/>
              </a:rPr>
              <a:t>Bischof (Suffragan), </a:t>
            </a:r>
          </a:p>
          <a:p>
            <a:pPr marL="457200" indent="-457200"/>
            <a:r>
              <a:rPr lang="de-DE" sz="2400" i="1">
                <a:latin typeface="Footlight MT Light" pitchFamily="18" charset="0"/>
              </a:rPr>
              <a:t>Erzbischof (Metropolit), </a:t>
            </a:r>
          </a:p>
          <a:p>
            <a:pPr marL="457200" indent="-457200"/>
            <a:r>
              <a:rPr lang="de-DE" sz="2400" i="1">
                <a:latin typeface="Footlight MT Light" pitchFamily="18" charset="0"/>
              </a:rPr>
              <a:t>Patriarch</a:t>
            </a:r>
          </a:p>
        </p:txBody>
      </p:sp>
      <p:pic>
        <p:nvPicPr>
          <p:cNvPr id="15363" name="Picture 2" descr="C:\Users\admin\Desktop\VL Europa im Mittelalter WS 1819\Bildmaterial\VL05 13.11.18\Bischöfe mit Pallium Liuthg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9948" y="952501"/>
            <a:ext cx="415766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feld 2"/>
          <p:cNvSpPr txBox="1">
            <a:spLocks noChangeArrowheads="1"/>
          </p:cNvSpPr>
          <p:nvPr/>
        </p:nvSpPr>
        <p:spPr bwMode="auto">
          <a:xfrm>
            <a:off x="4992688" y="6484144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dirty="0" err="1">
                <a:latin typeface="Footlight MT Light" pitchFamily="18" charset="0"/>
              </a:rPr>
              <a:t>Liuthar</a:t>
            </a:r>
            <a:r>
              <a:rPr lang="de-DE" dirty="0">
                <a:latin typeface="Footlight MT Light" pitchFamily="18" charset="0"/>
              </a:rPr>
              <a:t>-Evangeliar 990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3BCD341-977D-4663-B21B-D5E75CBC6C10}"/>
              </a:ext>
            </a:extLst>
          </p:cNvPr>
          <p:cNvSpPr txBox="1"/>
          <p:nvPr/>
        </p:nvSpPr>
        <p:spPr>
          <a:xfrm>
            <a:off x="3131840" y="6392366"/>
            <a:ext cx="2328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https://static.wikia.nocookie.net/mittelalter/images/c/cc/Liuthar-Evangeliar%2C_fol.16r%2C_trachtenkunstwer01hefn_Taf.036.jpg/revision/latest/scale-to-width-down/681?cb=20171114110639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Kirche im 6. und 7.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Die Landeskirchen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39713" y="1125538"/>
            <a:ext cx="8569325" cy="3935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de-DE" sz="28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Synoden bei den</a:t>
            </a: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 </a:t>
            </a: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latin typeface="Footlight MT Light" pitchFamily="18" charset="0"/>
              </a:rPr>
              <a:t>Westgoten</a:t>
            </a:r>
            <a:endParaRPr lang="de-DE" sz="2800" b="1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latin typeface="Footlight MT Light" pitchFamily="18" charset="0"/>
              </a:rPr>
              <a:t>Franken</a:t>
            </a:r>
          </a:p>
          <a:p>
            <a:pPr marL="457200" indent="-457200">
              <a:buFont typeface="Arial" charset="0"/>
              <a:buChar char="•"/>
            </a:pPr>
            <a:r>
              <a:rPr lang="de-DE" sz="2800">
                <a:latin typeface="Footlight MT Light" pitchFamily="18" charset="0"/>
              </a:rPr>
              <a:t>Ansätze auch z.B. bei den Angelsachsen</a:t>
            </a:r>
          </a:p>
          <a:p>
            <a:pPr marL="457200" indent="-457200"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    </a:t>
            </a:r>
            <a:r>
              <a:rPr lang="de-DE" sz="2400">
                <a:latin typeface="Footlight MT Light" pitchFamily="18" charset="0"/>
              </a:rPr>
              <a:t>(Synode von Whitby dient dem Aufbau einer Landeskirche)</a:t>
            </a:r>
          </a:p>
          <a:p>
            <a:pPr marL="457200" indent="-457200">
              <a:buFont typeface="Arial" charset="0"/>
              <a:buNone/>
            </a:pPr>
            <a:endParaRPr lang="de-DE" sz="2800">
              <a:latin typeface="Footlight MT Light" pitchFamily="18" charset="0"/>
            </a:endParaRPr>
          </a:p>
          <a:p>
            <a:pPr marL="457200" indent="-457200"/>
            <a:r>
              <a:rPr lang="de-DE" sz="2800">
                <a:latin typeface="Footlight MT Light" pitchFamily="18" charset="0"/>
              </a:rPr>
              <a:t>Sowieso Reichskirche: Byzanz</a:t>
            </a:r>
          </a:p>
        </p:txBody>
      </p:sp>
      <p:sp>
        <p:nvSpPr>
          <p:cNvPr id="16387" name="Textfeld 2"/>
          <p:cNvSpPr txBox="1">
            <a:spLocks noChangeArrowheads="1"/>
          </p:cNvSpPr>
          <p:nvPr/>
        </p:nvSpPr>
        <p:spPr bwMode="auto">
          <a:xfrm>
            <a:off x="2616200" y="645318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Kirche im 6. und 7.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Das Papsttum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850" y="1103313"/>
            <a:ext cx="8569325" cy="1647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endParaRPr lang="de-DE" sz="2800" dirty="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800" dirty="0">
                <a:latin typeface="Footlight MT Light" pitchFamily="18" charset="0"/>
              </a:rPr>
              <a:t>Die fünf Patriarchate und die Sonderstellung Roms</a:t>
            </a:r>
            <a:endParaRPr lang="de-DE" sz="2800" b="1" dirty="0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de-DE" sz="2800" dirty="0">
              <a:latin typeface="Footlight MT Light" pitchFamily="18" charset="0"/>
            </a:endParaRPr>
          </a:p>
          <a:p>
            <a:pPr marL="457200" indent="-457200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8F167390-8BA7-4646-AA6A-701BCF98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60848"/>
            <a:ext cx="6134907" cy="336982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1AF63912-F11C-42BF-9E5C-107BE1D8D948}"/>
              </a:ext>
            </a:extLst>
          </p:cNvPr>
          <p:cNvSpPr txBox="1"/>
          <p:nvPr/>
        </p:nvSpPr>
        <p:spPr>
          <a:xfrm>
            <a:off x="2771800" y="5517232"/>
            <a:ext cx="3543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Footlight MT Light" panose="0204060206030A020304" pitchFamily="18" charset="0"/>
              </a:rPr>
              <a:t>Die fünf Patriarchate um das Jahr 1000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7180BC56-526E-47F3-90D0-FEBCD4833DFE}"/>
              </a:ext>
            </a:extLst>
          </p:cNvPr>
          <p:cNvSpPr txBox="1"/>
          <p:nvPr/>
        </p:nvSpPr>
        <p:spPr>
          <a:xfrm>
            <a:off x="5148064" y="5357220"/>
            <a:ext cx="244490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https://commons.wikimedia.org/wiki/File:Pentarchy_year_1000.jpg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I.) Die Kirche im 6. und 7. Jahrhundert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Das Papsttum</a:t>
            </a:r>
            <a:endParaRPr lang="de-DE" sz="2800">
              <a:latin typeface="Eurostile"/>
            </a:endParaRPr>
          </a:p>
        </p:txBody>
      </p:sp>
      <p:sp>
        <p:nvSpPr>
          <p:cNvPr id="4198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Die Päpste des 6. und 7. Jahrhunderts</a:t>
            </a:r>
          </a:p>
          <a:p>
            <a:pPr>
              <a:buFont typeface="Arial" charset="0"/>
              <a:buNone/>
            </a:pPr>
            <a:endParaRPr lang="de-DE" sz="28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Der Römer: Gregor I. d. Gr. 590-604</a:t>
            </a:r>
          </a:p>
          <a:p>
            <a:pPr>
              <a:buFont typeface="Arial" charset="0"/>
              <a:buNone/>
            </a:pPr>
            <a:endParaRPr lang="de-DE" sz="28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Der Papst als byzantinischer Reichsbischof</a:t>
            </a:r>
          </a:p>
          <a:p>
            <a:pPr>
              <a:buFont typeface="Arial" charset="0"/>
              <a:buNone/>
            </a:pPr>
            <a:endParaRPr lang="de-DE" sz="2800">
              <a:latin typeface="Footlight MT Light" pitchFamily="18" charset="0"/>
            </a:endParaRPr>
          </a:p>
          <a:p>
            <a:pPr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Das 7. Jahrhundert: Syrer, Palästinenser und Griechen      </a:t>
            </a:r>
          </a:p>
          <a:p>
            <a:pPr>
              <a:buFont typeface="Arial" charset="0"/>
              <a:buNone/>
            </a:pPr>
            <a:r>
              <a:rPr lang="de-DE" sz="2800">
                <a:latin typeface="Footlight MT Light" pitchFamily="18" charset="0"/>
              </a:rPr>
              <a:t>                                 auf dem Stuhle Petri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abendländische Mönchtum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Das irische Mönchtum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850" y="1103313"/>
            <a:ext cx="8569325" cy="298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                               </a:t>
            </a: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                                 Synode Whitby 664</a:t>
            </a:r>
          </a:p>
          <a:p>
            <a:pPr marL="457200" indent="-45720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      König von Northumbria führt Entscheidung zwischen irischer und römischer Osterberechnung herbei.</a:t>
            </a:r>
          </a:p>
          <a:p>
            <a:pPr marL="457200" indent="-45720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de-DE" sz="2800">
              <a:latin typeface="Footlight MT Light" pitchFamily="18" charset="0"/>
            </a:endParaRPr>
          </a:p>
          <a:p>
            <a:pPr marL="457200" indent="-457200"/>
            <a:endParaRPr lang="de-DE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574925" y="6453188"/>
            <a:ext cx="399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>
                <a:latin typeface="Footlight MT Light" pitchFamily="18" charset="0"/>
              </a:rPr>
              <a:t>Ruinen der Kirche der Abtei in Whitby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3782EB02-03D4-4B47-AC09-1B86C7411196}"/>
              </a:ext>
            </a:extLst>
          </p:cNvPr>
          <p:cNvSpPr txBox="1"/>
          <p:nvPr/>
        </p:nvSpPr>
        <p:spPr>
          <a:xfrm>
            <a:off x="4702692" y="6260565"/>
            <a:ext cx="25795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https://s0.geograph.org.uk/geophotos/05/58/31/5583159_a6f21f3b.jpg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0DCC863C-42AF-4540-BE7C-E98C058CB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002385"/>
            <a:ext cx="4968552" cy="33149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abendländische Mönchtum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1.) Das irische Mönchtum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850" y="1103313"/>
            <a:ext cx="8569325" cy="4029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charset="0"/>
              <a:buNone/>
            </a:pPr>
            <a:endParaRPr lang="de-DE" sz="24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400">
                <a:latin typeface="Footlight MT Light" pitchFamily="18" charset="0"/>
              </a:rPr>
              <a:t>                   </a:t>
            </a:r>
            <a:r>
              <a:rPr lang="de-DE" sz="2600">
                <a:latin typeface="Footlight MT Light" pitchFamily="18" charset="0"/>
              </a:rPr>
              <a:t>           </a:t>
            </a:r>
          </a:p>
          <a:p>
            <a:pPr marL="457200" indent="-457200">
              <a:buFont typeface="Arial" charset="0"/>
              <a:buNone/>
            </a:pPr>
            <a:r>
              <a:rPr lang="de-DE" sz="2600">
                <a:latin typeface="Footlight MT Light" pitchFamily="18" charset="0"/>
              </a:rPr>
              <a:t>Irische Klosterkirche</a:t>
            </a:r>
          </a:p>
          <a:p>
            <a:pPr marL="457200" indent="-457200">
              <a:buFont typeface="Arial" charset="0"/>
              <a:buNone/>
            </a:pPr>
            <a:endParaRPr lang="de-DE" sz="26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600">
                <a:latin typeface="Footlight MT Light" pitchFamily="18" charset="0"/>
              </a:rPr>
              <a:t>Die ewige Pilgerreise: Wandermönche auf dem Festland</a:t>
            </a:r>
          </a:p>
          <a:p>
            <a:pPr marL="457200" indent="-457200">
              <a:buFont typeface="Arial" charset="0"/>
              <a:buNone/>
            </a:pPr>
            <a:endParaRPr lang="de-DE" sz="26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600">
                <a:latin typeface="Footlight MT Light" pitchFamily="18" charset="0"/>
              </a:rPr>
              <a:t>Columban und die Columban-Regel (um 595)</a:t>
            </a:r>
          </a:p>
          <a:p>
            <a:pPr marL="457200" indent="-457200">
              <a:buFont typeface="Arial" charset="0"/>
              <a:buNone/>
            </a:pPr>
            <a:endParaRPr lang="de-DE" sz="2600">
              <a:latin typeface="Footlight MT Light" pitchFamily="18" charset="0"/>
            </a:endParaRPr>
          </a:p>
          <a:p>
            <a:pPr marL="457200" indent="-457200">
              <a:buFont typeface="Arial" charset="0"/>
              <a:buNone/>
            </a:pPr>
            <a:r>
              <a:rPr lang="de-DE" sz="2600">
                <a:latin typeface="Footlight MT Light" pitchFamily="18" charset="0"/>
              </a:rPr>
              <a:t>Columban als Klostergründer: Luxeuil</a:t>
            </a:r>
          </a:p>
          <a:p>
            <a:pPr marL="457200" indent="-457200"/>
            <a:endParaRPr lang="de-DE"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abendländische Mönchtum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2.) </a:t>
            </a:r>
            <a:r>
              <a:rPr lang="de-DE" sz="2400">
                <a:latin typeface="Footlight MT Light" pitchFamily="18" charset="0"/>
              </a:rPr>
              <a:t>Der Siegeszug der Benediktsregel (Kloster- und Klerikerreformen 816/7)</a:t>
            </a:r>
            <a:endParaRPr lang="de-DE" sz="2400">
              <a:latin typeface="Eurostile"/>
            </a:endParaRPr>
          </a:p>
        </p:txBody>
      </p:sp>
      <p:sp>
        <p:nvSpPr>
          <p:cNvPr id="19462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sz="2000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000">
                <a:latin typeface="Footlight MT Light" pitchFamily="18" charset="0"/>
              </a:rPr>
              <a:t>Vorbenediktinisches Mönchtum:</a:t>
            </a:r>
          </a:p>
          <a:p>
            <a:pPr lvl="1">
              <a:lnSpc>
                <a:spcPct val="90000"/>
              </a:lnSpc>
            </a:pPr>
            <a:r>
              <a:rPr lang="de-DE" sz="1800">
                <a:latin typeface="Footlight MT Light" pitchFamily="18" charset="0"/>
              </a:rPr>
              <a:t>Regelvielfalt (Pachomius, Columban, Magister, 4-Väter-Regel, Mischregel, usw. …)</a:t>
            </a:r>
          </a:p>
          <a:p>
            <a:pPr lvl="1">
              <a:lnSpc>
                <a:spcPct val="90000"/>
              </a:lnSpc>
            </a:pPr>
            <a:r>
              <a:rPr lang="de-DE" sz="1800">
                <a:latin typeface="Footlight MT Light" pitchFamily="18" charset="0"/>
              </a:rPr>
              <a:t>Irisches Mönchtum</a:t>
            </a:r>
          </a:p>
          <a:p>
            <a:pPr lvl="1">
              <a:lnSpc>
                <a:spcPct val="90000"/>
              </a:lnSpc>
            </a:pPr>
            <a:endParaRPr lang="de-DE" sz="1800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000">
                <a:latin typeface="Footlight MT Light" pitchFamily="18" charset="0"/>
              </a:rPr>
              <a:t>Karolingische Reform:</a:t>
            </a:r>
          </a:p>
          <a:p>
            <a:pPr lvl="1">
              <a:lnSpc>
                <a:spcPct val="90000"/>
              </a:lnSpc>
            </a:pPr>
            <a:r>
              <a:rPr lang="de-DE" sz="1800" i="1">
                <a:latin typeface="Footlight MT Light" pitchFamily="18" charset="0"/>
              </a:rPr>
              <a:t>Regula</a:t>
            </a:r>
            <a:r>
              <a:rPr lang="de-DE" sz="1800">
                <a:latin typeface="Footlight MT Light" pitchFamily="18" charset="0"/>
              </a:rPr>
              <a:t> </a:t>
            </a:r>
            <a:r>
              <a:rPr lang="de-DE" sz="1800" i="1">
                <a:latin typeface="Footlight MT Light" pitchFamily="18" charset="0"/>
              </a:rPr>
              <a:t>sancti Benedicti  </a:t>
            </a:r>
            <a:r>
              <a:rPr lang="de-DE" sz="1800">
                <a:latin typeface="Footlight MT Light" pitchFamily="18" charset="0"/>
              </a:rPr>
              <a:t>für alle Mönche</a:t>
            </a:r>
          </a:p>
          <a:p>
            <a:pPr lvl="1">
              <a:lnSpc>
                <a:spcPct val="90000"/>
              </a:lnSpc>
            </a:pPr>
            <a:r>
              <a:rPr lang="de-DE" sz="1800">
                <a:latin typeface="Footlight MT Light" pitchFamily="18" charset="0"/>
              </a:rPr>
              <a:t>Aachener Kanonikerregel (basierend auf Augustinus-Texten)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r>
              <a:rPr lang="de-DE" sz="1800">
                <a:latin typeface="Footlight MT Light" pitchFamily="18" charset="0"/>
              </a:rPr>
              <a:t>    für Kanoniker</a:t>
            </a:r>
          </a:p>
          <a:p>
            <a:pPr>
              <a:lnSpc>
                <a:spcPct val="90000"/>
              </a:lnSpc>
            </a:pPr>
            <a:endParaRPr lang="de-DE" sz="2000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r>
              <a:rPr lang="de-DE" sz="2000">
                <a:latin typeface="Footlight MT Light" pitchFamily="18" charset="0"/>
              </a:rPr>
              <a:t>Die beiden Benedikte: </a:t>
            </a:r>
          </a:p>
          <a:p>
            <a:pPr lvl="1">
              <a:lnSpc>
                <a:spcPct val="90000"/>
              </a:lnSpc>
            </a:pPr>
            <a:r>
              <a:rPr lang="de-DE" sz="1800">
                <a:latin typeface="Footlight MT Light" pitchFamily="18" charset="0"/>
              </a:rPr>
              <a:t>Benedikt von Nursia (†560)</a:t>
            </a:r>
          </a:p>
          <a:p>
            <a:pPr lvl="1">
              <a:lnSpc>
                <a:spcPct val="90000"/>
              </a:lnSpc>
            </a:pPr>
            <a:r>
              <a:rPr lang="de-DE" sz="1800">
                <a:latin typeface="Footlight MT Light" pitchFamily="18" charset="0"/>
              </a:rPr>
              <a:t>Benedikt von Aniane (†821), Berater Ludwigs des Frommen</a:t>
            </a:r>
          </a:p>
          <a:p>
            <a:pPr>
              <a:lnSpc>
                <a:spcPct val="90000"/>
              </a:lnSpc>
            </a:pPr>
            <a:endParaRPr lang="de-DE" sz="2000">
              <a:latin typeface="Footlight MT Light" pitchFamily="18" charset="0"/>
            </a:endParaRPr>
          </a:p>
          <a:p>
            <a:pPr>
              <a:lnSpc>
                <a:spcPct val="90000"/>
              </a:lnSpc>
            </a:pPr>
            <a:endParaRPr lang="de-DE" sz="2400">
              <a:latin typeface="Footlight MT Light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850" y="1103313"/>
            <a:ext cx="8569325" cy="915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/>
            <a:endParaRPr lang="de-DE"/>
          </a:p>
          <a:p>
            <a:pPr marL="457200" indent="-457200"/>
            <a:endParaRPr lang="de-DE"/>
          </a:p>
          <a:p>
            <a:pPr marL="457200" indent="-457200"/>
            <a:endParaRPr lang="de-DE"/>
          </a:p>
        </p:txBody>
      </p:sp>
      <p:sp>
        <p:nvSpPr>
          <p:cNvPr id="19459" name="Textfeld 2"/>
          <p:cNvSpPr txBox="1">
            <a:spLocks noChangeArrowheads="1"/>
          </p:cNvSpPr>
          <p:nvPr/>
        </p:nvSpPr>
        <p:spPr bwMode="auto">
          <a:xfrm>
            <a:off x="6227763" y="6372225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Regula Benedicti 1495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de-DE" sz="2800">
                <a:latin typeface="Footlight MT Light" pitchFamily="18" charset="0"/>
              </a:rPr>
              <a:t>II.) Das abendländische Mönchtum</a:t>
            </a:r>
            <a:br>
              <a:rPr lang="de-DE" sz="2800">
                <a:latin typeface="Footlight MT Light" pitchFamily="18" charset="0"/>
              </a:rPr>
            </a:br>
            <a:r>
              <a:rPr lang="de-DE" sz="2800">
                <a:latin typeface="Footlight MT Light" pitchFamily="18" charset="0"/>
              </a:rPr>
              <a:t>3.) Das Kloster</a:t>
            </a:r>
            <a:endParaRPr lang="de-DE" sz="2800">
              <a:latin typeface="Eurostile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850" y="1108075"/>
            <a:ext cx="8569325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Footlight MT Light" panose="0204060206030A020304" pitchFamily="18" charset="0"/>
              </a:rPr>
              <a:t>Das Leben im Kloster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Footlight MT Light" panose="0204060206030A020304" pitchFamily="18" charset="0"/>
              </a:rPr>
              <a:t>Das Kloster als Wirtschaftsbetrieb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b="1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DE" sz="2800" dirty="0">
                <a:latin typeface="Footlight MT Light" panose="0204060206030A020304" pitchFamily="18" charset="0"/>
              </a:rPr>
              <a:t>Das Kloster als Grundbesitzer</a:t>
            </a:r>
            <a:endParaRPr lang="de-DE" sz="2800" b="1" dirty="0">
              <a:latin typeface="Footlight MT Light" panose="0204060206030A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de-DE" sz="2800" dirty="0">
              <a:latin typeface="Footlight MT Light" panose="0204060206030A020304" pitchFamily="18" charset="0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20483" name="Textfeld 2"/>
          <p:cNvSpPr txBox="1">
            <a:spLocks noChangeArrowheads="1"/>
          </p:cNvSpPr>
          <p:nvPr/>
        </p:nvSpPr>
        <p:spPr bwMode="auto">
          <a:xfrm>
            <a:off x="2590800" y="6359525"/>
            <a:ext cx="40338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>
                <a:latin typeface="Footlight MT Light" pitchFamily="18" charset="0"/>
              </a:rPr>
              <a:t>St. Galler Kloster (gegründet ca. 720)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913" y="3284538"/>
            <a:ext cx="477361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7D34E4CE-D091-4381-AA82-EB2539DA5D89}"/>
              </a:ext>
            </a:extLst>
          </p:cNvPr>
          <p:cNvSpPr txBox="1"/>
          <p:nvPr/>
        </p:nvSpPr>
        <p:spPr>
          <a:xfrm>
            <a:off x="5580112" y="591002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https://static.wikia.nocookie.net/mittelalter/images/a/a2/Kloster_St._Gallen_G%C3%B6tzinger_RL_Fig._80.jpg/revision/latest/scale-to-width-down/1000?cb=20140409101221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Bildschirmpräsentation (4:3)</PresentationFormat>
  <Paragraphs>167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Eurostile</vt:lpstr>
      <vt:lpstr>Footlight MT Light</vt:lpstr>
      <vt:lpstr>Larissa</vt:lpstr>
      <vt:lpstr>Europa im Mittelalter Grundzüge der mittelalterlichen Geschichte vom vorläufigen Ende des weströmischen Kaisertums 476 bis zur Entdeckung Amerikas 1492</vt:lpstr>
      <vt:lpstr>I.) Die Kirche im 6. und 7. Jahrhundert 1.) Die Bischöfe</vt:lpstr>
      <vt:lpstr>I.) Die Kirche im 6. und 7. Jahrhundert 2.) Die Landeskirchen</vt:lpstr>
      <vt:lpstr>I.) Die Kirche im 6. und 7. Jahrhundert 3.) Das Papsttum</vt:lpstr>
      <vt:lpstr>I.) Die Kirche im 6. und 7. Jahrhundert 3.) Das Papsttum</vt:lpstr>
      <vt:lpstr>II.) Das abendländische Mönchtum 1.) Das irische Mönchtum</vt:lpstr>
      <vt:lpstr>II.) Das abendländische Mönchtum 1.) Das irische Mönchtum</vt:lpstr>
      <vt:lpstr>II.) Das abendländische Mönchtum 2.) Der Siegeszug der Benediktsregel (Kloster- und Klerikerreformen 816/7)</vt:lpstr>
      <vt:lpstr>II.) Das abendländische Mönchtum 3.) Das Kloster</vt:lpstr>
      <vt:lpstr>II.) Das abendländische Mönchtum 4.) Reformbedarf</vt:lpstr>
      <vt:lpstr>III.) Die Päpste und die Karolinger 1.) Die Lage der Päpste in Italien</vt:lpstr>
      <vt:lpstr>III.) Die Päpste und die Karolinger 2.) Die Karolinger als Schutzmacht</vt:lpstr>
      <vt:lpstr>III.) Die Päpste und die Karolinger 3.) Die Päpste als Haupt der Christenheit</vt:lpstr>
      <vt:lpstr>IV.) Das Saeculum obscurum 1.) Phase 1: das Hurenregiment</vt:lpstr>
      <vt:lpstr>IV.) Das Saeculum obscurum 2.) Phase 2: Rom zwischen Ottonen und Stadtadel</vt:lpstr>
      <vt:lpstr>IV.) Das Saeculum obscurum 3.) Phase 3: Die Tusculaner</vt:lpstr>
      <vt:lpstr>Bildnachweise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 Europa im Zeitalter des Investiturstreits Europa im Zeitalter des Investiturstreits von der Syndode von Stri bis zum Wormser Konkordat 1046 -1122</dc:title>
  <dc:creator>admin</dc:creator>
  <cp:lastModifiedBy>Standard</cp:lastModifiedBy>
  <cp:revision>355</cp:revision>
  <dcterms:created xsi:type="dcterms:W3CDTF">2017-04-18T11:03:37Z</dcterms:created>
  <dcterms:modified xsi:type="dcterms:W3CDTF">2021-03-14T12:22:36Z</dcterms:modified>
</cp:coreProperties>
</file>