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650" r:id="rId3"/>
    <p:sldId id="996" r:id="rId4"/>
    <p:sldId id="973" r:id="rId5"/>
    <p:sldId id="974" r:id="rId6"/>
    <p:sldId id="998" r:id="rId7"/>
    <p:sldId id="997" r:id="rId8"/>
    <p:sldId id="975" r:id="rId9"/>
    <p:sldId id="999" r:id="rId10"/>
    <p:sldId id="976" r:id="rId11"/>
    <p:sldId id="977" r:id="rId12"/>
    <p:sldId id="1000" r:id="rId13"/>
    <p:sldId id="978" r:id="rId14"/>
    <p:sldId id="1001" r:id="rId15"/>
    <p:sldId id="979" r:id="rId16"/>
    <p:sldId id="1002" r:id="rId17"/>
    <p:sldId id="1003" r:id="rId18"/>
    <p:sldId id="981" r:id="rId19"/>
    <p:sldId id="982" r:id="rId20"/>
    <p:sldId id="995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9F"/>
    <a:srgbClr val="006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3" autoAdjust="0"/>
    <p:restoredTop sz="87160" autoAdjust="0"/>
  </p:normalViewPr>
  <p:slideViewPr>
    <p:cSldViewPr>
      <p:cViewPr varScale="1">
        <p:scale>
          <a:sx n="77" d="100"/>
          <a:sy n="77" d="100"/>
        </p:scale>
        <p:origin x="1397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953186-D998-42E7-AB3D-21DBB642EFC5}" type="datetimeFigureOut">
              <a:rPr lang="de-DE"/>
              <a:pPr>
                <a:defRPr/>
              </a:pPr>
              <a:t>15.03.2021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633093-5C04-4DCE-80A2-270FF2BA10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15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C70B-AFFB-4438-A02C-8907CF855E72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63A3A-B6EF-4948-97E6-AE92D02B48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AFDE-AB8D-4971-B044-EB818D4C8787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0E940-B654-4466-9942-9514C84588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92628-EB5F-47C9-B73A-6DD40B5211E8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91F33-AFA9-481C-867E-87646ED380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C0CA-74ED-487B-A119-66F318425812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1541-934A-4AB6-9418-663CB57ED0D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F7BE-A87F-4231-A6EB-00BE4B22E18B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DA915-92B4-450E-B32D-617BDDF4AE5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1A187-D70D-4559-A4B6-473261753CC4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49B9-A948-4CE9-8C6A-15CA7C6F5FF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3AC0-8945-4D8B-88E4-8770A76FA08C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03606-4088-4E4F-9325-F16F99766B8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88F5E-858E-4E71-A4FA-4C2FD9383309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FC77-EA76-4ADD-A717-ECBD1784C7D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1B77-8CCB-47B1-9A35-B936861AAC32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C1DA-CDF4-434D-A86E-5782528846E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D569-F76F-45E3-B24C-86E59C26F850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6118-12FF-4D70-9401-FEB0CF47646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86B6-03F2-4149-9EBE-15F4DB7659D1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0937C-B91E-42CF-A6A0-A7E9296ABD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B01798-A8BB-48B9-BC45-DFEECBA75F73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65307D-4CA0-45F5-85DD-6BDC9A4D9AB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>
          <a:xfrm>
            <a:off x="107950" y="549275"/>
            <a:ext cx="8928100" cy="1223963"/>
          </a:xfrm>
        </p:spPr>
        <p:txBody>
          <a:bodyPr/>
          <a:lstStyle/>
          <a:p>
            <a:pPr eaLnBrk="1" hangingPunct="1"/>
            <a:r>
              <a:rPr lang="de-DE" sz="6000" b="1" u="sng">
                <a:solidFill>
                  <a:srgbClr val="948A54"/>
                </a:solidFill>
                <a:latin typeface="Footlight MT Light" pitchFamily="18" charset="0"/>
              </a:rPr>
              <a:t>Europa im Mittelalter</a:t>
            </a:r>
            <a:r>
              <a:rPr lang="de-DE" sz="6000" b="1">
                <a:solidFill>
                  <a:srgbClr val="948A54"/>
                </a:solidFill>
                <a:latin typeface="Footlight MT Light" pitchFamily="18" charset="0"/>
              </a:rPr>
              <a:t/>
            </a:r>
            <a:br>
              <a:rPr lang="de-DE" sz="6000" b="1">
                <a:solidFill>
                  <a:srgbClr val="948A54"/>
                </a:solidFill>
                <a:latin typeface="Footlight MT Light" pitchFamily="18" charset="0"/>
              </a:rPr>
            </a:br>
            <a:r>
              <a:rPr lang="de-DE" sz="2200" b="1">
                <a:solidFill>
                  <a:srgbClr val="948A54"/>
                </a:solidFill>
                <a:latin typeface="Footlight MT Light" pitchFamily="18" charset="0"/>
              </a:rPr>
              <a:t>Grundzüge der mittelalterlichen Geschichte vom vorläufigen Ende des weströmischen Kaisertums 476 bis zur Entdeckung Amerikas 1492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950" y="6068962"/>
            <a:ext cx="8856663" cy="9604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[VL 13A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]: Bildung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und Wissenschaft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4061797" cy="389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61FDCC50-E609-467A-8F68-899CECE35399}"/>
              </a:ext>
            </a:extLst>
          </p:cNvPr>
          <p:cNvSpPr/>
          <p:nvPr/>
        </p:nvSpPr>
        <p:spPr>
          <a:xfrm>
            <a:off x="2843808" y="5816955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https://commons.wikimedia.org/wiki/File:Universit%C3%A4t_Bologna_Deutsche_Nation.jpg?uselang=de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-17140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Die Scholastik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3.) </a:t>
            </a:r>
            <a:r>
              <a:rPr lang="de-DE" sz="2800" dirty="0" err="1">
                <a:latin typeface="Footlight MT Light" pitchFamily="18" charset="0"/>
              </a:rPr>
              <a:t>Lombardus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503" y="908720"/>
            <a:ext cx="3557173" cy="292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126557" y="1209915"/>
            <a:ext cx="532994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Petrus </a:t>
            </a:r>
            <a:r>
              <a:rPr lang="de-DE" sz="2400" dirty="0" err="1">
                <a:solidFill>
                  <a:prstClr val="black"/>
                </a:solidFill>
                <a:latin typeface="Footlight MT Light" pitchFamily="18" charset="0"/>
              </a:rPr>
              <a:t>Lombardus</a:t>
            </a: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*um 1095/1100  †1160</a:t>
            </a:r>
          </a:p>
          <a:p>
            <a:pPr lvl="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Lehrer an der Kathedralschule in Paris</a:t>
            </a:r>
          </a:p>
          <a:p>
            <a:pPr lvl="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Hauptwerk:</a:t>
            </a:r>
          </a:p>
          <a:p>
            <a:pPr lvl="0"/>
            <a:r>
              <a:rPr lang="de-DE" sz="2800" b="1" i="1" dirty="0" err="1">
                <a:solidFill>
                  <a:prstClr val="black"/>
                </a:solidFill>
                <a:latin typeface="Footlight MT Light" pitchFamily="18" charset="0"/>
              </a:rPr>
              <a:t>Sententiae</a:t>
            </a:r>
            <a:endParaRPr lang="de-DE" sz="2800" b="1" i="1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Vom 4. </a:t>
            </a:r>
            <a:r>
              <a:rPr lang="de-DE" sz="2400" dirty="0" err="1">
                <a:solidFill>
                  <a:prstClr val="black"/>
                </a:solidFill>
                <a:latin typeface="Footlight MT Light" pitchFamily="18" charset="0"/>
              </a:rPr>
              <a:t>Lateranum</a:t>
            </a: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 (1215) zum verbindlichen Lehrstoff erklärt</a:t>
            </a: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endParaRPr lang="de-DE" sz="2400" dirty="0">
              <a:latin typeface="Footlight MT Light" panose="0204060206030A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70" y="3883747"/>
            <a:ext cx="3557173" cy="230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6082433" y="6298863"/>
            <a:ext cx="2305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 err="1">
                <a:latin typeface="Footlight MT Light" panose="0204060206030A020304" pitchFamily="18" charset="0"/>
              </a:rPr>
              <a:t>Sententiae</a:t>
            </a:r>
            <a:r>
              <a:rPr lang="de-DE" dirty="0">
                <a:latin typeface="Footlight MT Light" panose="0204060206030A020304" pitchFamily="18" charset="0"/>
              </a:rPr>
              <a:t>, 1280 circa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15F71713-CBF7-4D40-B811-B1A4385135DB}"/>
              </a:ext>
            </a:extLst>
          </p:cNvPr>
          <p:cNvSpPr/>
          <p:nvPr/>
        </p:nvSpPr>
        <p:spPr>
          <a:xfrm>
            <a:off x="6300192" y="377940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https://commons.wikimedia.org/wiki/File:Petrus_Lombardus.jpg?uselang=de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5A36DA9E-AE4B-4AA9-A7D0-44A37890A118}"/>
              </a:ext>
            </a:extLst>
          </p:cNvPr>
          <p:cNvSpPr/>
          <p:nvPr/>
        </p:nvSpPr>
        <p:spPr>
          <a:xfrm>
            <a:off x="5345132" y="6117849"/>
            <a:ext cx="3779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/>
              <a:t>https://commons.wikimedia.org/wiki/File:Bologna,_pietro_lombardo,_sententiae,_1280_ca.,_pluteo_25_dex_1.jpg</a:t>
            </a:r>
          </a:p>
        </p:txBody>
      </p:sp>
    </p:spTree>
    <p:extLst>
      <p:ext uri="{BB962C8B-B14F-4D97-AF65-F5344CB8AC3E}">
        <p14:creationId xmlns:p14="http://schemas.microsoft.com/office/powerpoint/2010/main" val="263057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-17140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III.) Die Universitäten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Renaissance des Römischen Rechts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6162084" y="5869965"/>
            <a:ext cx="2301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Codex </a:t>
            </a:r>
            <a:r>
              <a:rPr lang="de-DE" dirty="0" err="1">
                <a:latin typeface="Footlight MT Light" panose="0204060206030A020304" pitchFamily="18" charset="0"/>
              </a:rPr>
              <a:t>Justinianus</a:t>
            </a:r>
            <a:r>
              <a:rPr lang="de-DE" dirty="0">
                <a:latin typeface="Footlight MT Light" panose="0204060206030A020304" pitchFamily="18" charset="0"/>
              </a:rPr>
              <a:t> (Bologna, Ende 13. Jahrhundert.)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51D292DB-5605-4676-BA9A-B14B8450E23D}"/>
              </a:ext>
            </a:extLst>
          </p:cNvPr>
          <p:cNvSpPr/>
          <p:nvPr/>
        </p:nvSpPr>
        <p:spPr>
          <a:xfrm>
            <a:off x="5508104" y="5592966"/>
            <a:ext cx="3635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/>
              <a:t> https://commons.wikimedia.org/wiki/File:Archive-ugent-be-B96419FA-8AA4-11E3-9E68-C04DD43445F2_DS-441_(cropped).jpg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1D5692B1-E82D-49AA-9885-8C14F3FBE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408" y="764704"/>
            <a:ext cx="3152030" cy="482453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DE11EB97-CC7E-44A1-95B1-18BD52E39DCA}"/>
              </a:ext>
            </a:extLst>
          </p:cNvPr>
          <p:cNvSpPr txBox="1"/>
          <p:nvPr/>
        </p:nvSpPr>
        <p:spPr>
          <a:xfrm>
            <a:off x="179511" y="1628800"/>
            <a:ext cx="51282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Gratian </a:t>
            </a:r>
            <a:r>
              <a:rPr lang="de-DE" sz="2400">
                <a:solidFill>
                  <a:prstClr val="black"/>
                </a:solidFill>
                <a:latin typeface="Footlight MT Light" pitchFamily="18" charset="0"/>
                <a:cs typeface="Arial" charset="0"/>
              </a:rPr>
              <a:t>†1150</a:t>
            </a:r>
          </a:p>
          <a:p>
            <a:pPr marL="457200" lvl="0" indent="-457200"/>
            <a:endParaRPr lang="de-DE" sz="2400">
              <a:solidFill>
                <a:prstClr val="black"/>
              </a:solidFill>
              <a:latin typeface="Footlight MT Light" pitchFamily="18" charset="0"/>
              <a:cs typeface="Arial" charset="0"/>
            </a:endParaRPr>
          </a:p>
          <a:p>
            <a:pPr marL="457200" lvl="0" indent="-457200"/>
            <a:r>
              <a:rPr lang="de-DE" sz="2400">
                <a:solidFill>
                  <a:prstClr val="black"/>
                </a:solidFill>
                <a:latin typeface="Footlight MT Light" pitchFamily="18" charset="0"/>
                <a:cs typeface="Arial" charset="0"/>
              </a:rPr>
              <a:t>Mönch</a:t>
            </a:r>
          </a:p>
          <a:p>
            <a:pPr marL="457200" lvl="0" indent="-457200"/>
            <a:r>
              <a:rPr lang="de-DE" sz="2400">
                <a:solidFill>
                  <a:prstClr val="black"/>
                </a:solidFill>
                <a:latin typeface="Footlight MT Light" pitchFamily="18" charset="0"/>
                <a:cs typeface="Arial" charset="0"/>
              </a:rPr>
              <a:t>Wahrscheinlich Magister in Bologna</a:t>
            </a:r>
          </a:p>
          <a:p>
            <a:pPr marL="457200" lvl="0" indent="-457200"/>
            <a:endParaRPr lang="de-DE" sz="2400">
              <a:solidFill>
                <a:prstClr val="black"/>
              </a:solidFill>
              <a:latin typeface="Footlight MT Light" pitchFamily="18" charset="0"/>
              <a:cs typeface="Arial" charset="0"/>
            </a:endParaRPr>
          </a:p>
          <a:p>
            <a:pPr marL="457200" lvl="0" indent="-457200"/>
            <a:r>
              <a:rPr lang="de-DE" sz="2400">
                <a:solidFill>
                  <a:prstClr val="black"/>
                </a:solidFill>
                <a:latin typeface="Footlight MT Light" pitchFamily="18" charset="0"/>
                <a:cs typeface="Arial" charset="0"/>
              </a:rPr>
              <a:t>Hauptwerk:</a:t>
            </a:r>
          </a:p>
          <a:p>
            <a:pPr marL="457200" lvl="0" indent="-457200"/>
            <a:r>
              <a:rPr lang="de-DE" sz="2800" b="1" i="1">
                <a:solidFill>
                  <a:prstClr val="black"/>
                </a:solidFill>
                <a:latin typeface="Footlight MT Light" pitchFamily="18" charset="0"/>
                <a:cs typeface="Arial" charset="0"/>
              </a:rPr>
              <a:t>Decretum Gratiani</a:t>
            </a:r>
          </a:p>
          <a:p>
            <a:pPr marL="457200" lvl="0" indent="-457200"/>
            <a:endParaRPr lang="de-DE" sz="2800" b="1" i="1">
              <a:solidFill>
                <a:prstClr val="black"/>
              </a:solidFill>
              <a:latin typeface="Footlight MT Light" pitchFamily="18" charset="0"/>
              <a:cs typeface="Arial" charset="0"/>
            </a:endParaRPr>
          </a:p>
          <a:p>
            <a:pPr marL="457200" lvl="0" indent="-457200"/>
            <a:r>
              <a:rPr lang="de-DE" sz="2400">
                <a:solidFill>
                  <a:prstClr val="black"/>
                </a:solidFill>
                <a:latin typeface="Footlight MT Light" pitchFamily="18" charset="0"/>
                <a:cs typeface="Arial" charset="0"/>
              </a:rPr>
              <a:t>Sammlung des kanonischen Rechts</a:t>
            </a:r>
            <a:endParaRPr lang="de-DE" sz="2400" dirty="0">
              <a:solidFill>
                <a:prstClr val="black"/>
              </a:solidFill>
              <a:latin typeface="Footlight MT Light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6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-17140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III.) Die Universitäten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Renaissance des Römischen Rechts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6162084" y="5869965"/>
            <a:ext cx="2301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Codex </a:t>
            </a:r>
            <a:r>
              <a:rPr lang="de-DE" dirty="0" err="1">
                <a:latin typeface="Footlight MT Light" panose="0204060206030A020304" pitchFamily="18" charset="0"/>
              </a:rPr>
              <a:t>Justinianus</a:t>
            </a:r>
            <a:r>
              <a:rPr lang="de-DE" dirty="0">
                <a:latin typeface="Footlight MT Light" panose="0204060206030A020304" pitchFamily="18" charset="0"/>
              </a:rPr>
              <a:t> (Bologna, Ende 13. Jahrhundert.)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51D292DB-5605-4676-BA9A-B14B8450E23D}"/>
              </a:ext>
            </a:extLst>
          </p:cNvPr>
          <p:cNvSpPr/>
          <p:nvPr/>
        </p:nvSpPr>
        <p:spPr>
          <a:xfrm>
            <a:off x="5508104" y="5592966"/>
            <a:ext cx="3635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/>
              <a:t> https://commons.wikimedia.org/wiki/File:Archive-ugent-be-B96419FA-8AA4-11E3-9E68-C04DD43445F2_DS-441_(cropped).jpg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1D5692B1-E82D-49AA-9885-8C14F3FBE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408" y="764704"/>
            <a:ext cx="3152030" cy="482453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DE11EB97-CC7E-44A1-95B1-18BD52E39DCA}"/>
              </a:ext>
            </a:extLst>
          </p:cNvPr>
          <p:cNvSpPr txBox="1"/>
          <p:nvPr/>
        </p:nvSpPr>
        <p:spPr>
          <a:xfrm>
            <a:off x="179511" y="1628800"/>
            <a:ext cx="51282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800" dirty="0">
                <a:solidFill>
                  <a:prstClr val="black"/>
                </a:solidFill>
                <a:latin typeface="Footlight MT Light" pitchFamily="18" charset="0"/>
              </a:rPr>
              <a:t>Rechtsschule in Bologna</a:t>
            </a:r>
          </a:p>
          <a:p>
            <a:pPr lvl="0"/>
            <a:endParaRPr lang="de-DE" sz="28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endParaRPr lang="de-DE" sz="28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800" dirty="0">
                <a:solidFill>
                  <a:prstClr val="black"/>
                </a:solidFill>
                <a:latin typeface="Footlight MT Light" pitchFamily="18" charset="0"/>
              </a:rPr>
              <a:t>Römisches Recht: </a:t>
            </a:r>
          </a:p>
          <a:p>
            <a:pPr lvl="0"/>
            <a:endParaRPr lang="de-DE" sz="28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800" b="1" i="1" dirty="0">
                <a:solidFill>
                  <a:prstClr val="black"/>
                </a:solidFill>
                <a:latin typeface="Footlight MT Light" pitchFamily="18" charset="0"/>
              </a:rPr>
              <a:t>Corpus </a:t>
            </a:r>
            <a:r>
              <a:rPr lang="de-DE" sz="2800" b="1" i="1" dirty="0" err="1">
                <a:solidFill>
                  <a:prstClr val="black"/>
                </a:solidFill>
                <a:latin typeface="Footlight MT Light" pitchFamily="18" charset="0"/>
              </a:rPr>
              <a:t>Iuris</a:t>
            </a:r>
            <a:r>
              <a:rPr lang="de-DE" sz="2800" b="1" i="1" dirty="0">
                <a:solidFill>
                  <a:prstClr val="black"/>
                </a:solidFill>
                <a:latin typeface="Footlight MT Light" pitchFamily="18" charset="0"/>
              </a:rPr>
              <a:t> Civilis</a:t>
            </a:r>
            <a:r>
              <a:rPr lang="de-DE" sz="2800" dirty="0">
                <a:solidFill>
                  <a:prstClr val="black"/>
                </a:solidFill>
                <a:latin typeface="Footlight MT Light" pitchFamily="18" charset="0"/>
              </a:rPr>
              <a:t> (Justinian)</a:t>
            </a:r>
          </a:p>
          <a:p>
            <a:pPr lvl="0"/>
            <a:endParaRPr lang="de-DE" sz="28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800" dirty="0">
                <a:solidFill>
                  <a:prstClr val="black"/>
                </a:solidFill>
                <a:latin typeface="Footlight MT Light" pitchFamily="18" charset="0"/>
              </a:rPr>
              <a:t>Glossatoren</a:t>
            </a:r>
          </a:p>
        </p:txBody>
      </p:sp>
    </p:spTree>
    <p:extLst>
      <p:ext uri="{BB962C8B-B14F-4D97-AF65-F5344CB8AC3E}">
        <p14:creationId xmlns:p14="http://schemas.microsoft.com/office/powerpoint/2010/main" val="3453648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158824" y="-99392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sz="2800" dirty="0">
                <a:latin typeface="Footlight MT Light" pitchFamily="18" charset="0"/>
              </a:rPr>
              <a:t>III.) Die Universitäten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2.) Die Universität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33" y="0"/>
            <a:ext cx="5311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1A3AE4E1-4DC4-436B-861A-A2FBAF02301A}"/>
              </a:ext>
            </a:extLst>
          </p:cNvPr>
          <p:cNvSpPr/>
          <p:nvPr/>
        </p:nvSpPr>
        <p:spPr>
          <a:xfrm>
            <a:off x="6442421" y="6700399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https://commons.wikimedia.org/wiki/File:Universit%C3%A4ten_Europa.png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3F041996-ECD4-4712-9571-45D813431CC6}"/>
              </a:ext>
            </a:extLst>
          </p:cNvPr>
          <p:cNvSpPr txBox="1"/>
          <p:nvPr/>
        </p:nvSpPr>
        <p:spPr>
          <a:xfrm>
            <a:off x="0" y="1430086"/>
            <a:ext cx="3917546" cy="502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Paris oder Bologna -</a:t>
            </a:r>
          </a:p>
          <a:p>
            <a:pPr marL="457200" lvl="0" indent="-45720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Wer war früher?</a:t>
            </a:r>
          </a:p>
          <a:p>
            <a:pPr marL="457200" lvl="0" indent="-457200"/>
            <a:endParaRPr lang="de-DE" sz="2400">
              <a:solidFill>
                <a:prstClr val="black"/>
              </a:solidFill>
              <a:latin typeface="Footlight MT Light" pitchFamily="18" charset="0"/>
            </a:endParaRPr>
          </a:p>
          <a:p>
            <a:pPr marL="457200" lvl="0" indent="-457200"/>
            <a:endParaRPr lang="de-DE" sz="800">
              <a:solidFill>
                <a:prstClr val="black"/>
              </a:solidFill>
              <a:latin typeface="Footlight MT Light" pitchFamily="18" charset="0"/>
            </a:endParaRPr>
          </a:p>
          <a:p>
            <a:pPr marL="457200" lvl="0" indent="-45720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Paris (Theologie)</a:t>
            </a:r>
          </a:p>
          <a:p>
            <a:pPr marL="457200" lvl="0" indent="-457200"/>
            <a:endParaRPr lang="de-DE" sz="2400">
              <a:solidFill>
                <a:prstClr val="black"/>
              </a:solidFill>
              <a:latin typeface="Footlight MT Light" pitchFamily="18" charset="0"/>
            </a:endParaRPr>
          </a:p>
          <a:p>
            <a:pPr marL="457200" lvl="0" indent="-45720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Bologna (Recht)</a:t>
            </a:r>
          </a:p>
          <a:p>
            <a:pPr marL="457200" lvl="0" indent="-457200"/>
            <a:endParaRPr lang="de-DE" sz="800">
              <a:solidFill>
                <a:prstClr val="black"/>
              </a:solidFill>
              <a:latin typeface="Footlight MT Light" pitchFamily="18" charset="0"/>
            </a:endParaRPr>
          </a:p>
          <a:p>
            <a:pPr marL="457200" lvl="0" indent="-457200"/>
            <a:endParaRPr lang="de-DE" sz="800">
              <a:solidFill>
                <a:prstClr val="black"/>
              </a:solidFill>
              <a:latin typeface="Footlight MT Light" pitchFamily="18" charset="0"/>
            </a:endParaRPr>
          </a:p>
          <a:p>
            <a:pPr marL="457200" lvl="0" indent="-457200"/>
            <a:r>
              <a:rPr lang="de-DE" sz="2400" i="1">
                <a:solidFill>
                  <a:prstClr val="black"/>
                </a:solidFill>
                <a:latin typeface="Footlight MT Light" pitchFamily="18" charset="0"/>
              </a:rPr>
              <a:t>Universitas</a:t>
            </a:r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 (Gesamtheit)</a:t>
            </a:r>
          </a:p>
          <a:p>
            <a:pPr marL="457200" lvl="0" indent="-457200"/>
            <a:r>
              <a:rPr lang="de-DE">
                <a:solidFill>
                  <a:prstClr val="black"/>
                </a:solidFill>
                <a:latin typeface="Footlight MT Light" pitchFamily="18" charset="0"/>
              </a:rPr>
              <a:t>Zusammenschluss der Scholaren </a:t>
            </a:r>
          </a:p>
          <a:p>
            <a:pPr marL="457200" lvl="0" indent="-457200"/>
            <a:r>
              <a:rPr lang="de-DE">
                <a:solidFill>
                  <a:prstClr val="black"/>
                </a:solidFill>
                <a:latin typeface="Footlight MT Light" pitchFamily="18" charset="0"/>
              </a:rPr>
              <a:t>(Studenten und Magister)</a:t>
            </a:r>
          </a:p>
          <a:p>
            <a:pPr marL="457200" lvl="0" indent="-457200"/>
            <a:endParaRPr lang="de-DE">
              <a:solidFill>
                <a:prstClr val="black"/>
              </a:solidFill>
              <a:latin typeface="Footlight MT Light" pitchFamily="18" charset="0"/>
            </a:endParaRPr>
          </a:p>
          <a:p>
            <a:pPr marL="457200" lvl="0" indent="-457200"/>
            <a:r>
              <a:rPr lang="de-DE">
                <a:solidFill>
                  <a:prstClr val="black"/>
                </a:solidFill>
                <a:latin typeface="Footlight MT Light" pitchFamily="18" charset="0"/>
              </a:rPr>
              <a:t>Königliche und päpstliche </a:t>
            </a:r>
          </a:p>
          <a:p>
            <a:pPr marL="457200" lvl="0" indent="-457200"/>
            <a:r>
              <a:rPr lang="de-DE">
                <a:solidFill>
                  <a:prstClr val="black"/>
                </a:solidFill>
                <a:latin typeface="Footlight MT Light" pitchFamily="18" charset="0"/>
              </a:rPr>
              <a:t>Privilegierungen</a:t>
            </a:r>
          </a:p>
          <a:p>
            <a:pPr marL="457200" lvl="0" indent="-457200"/>
            <a:endParaRPr lang="de-DE">
              <a:solidFill>
                <a:prstClr val="black"/>
              </a:solidFill>
              <a:latin typeface="Footlight MT Light" pitchFamily="18" charset="0"/>
            </a:endParaRPr>
          </a:p>
          <a:p>
            <a:pPr marL="457200" lvl="0" indent="-457200"/>
            <a:r>
              <a:rPr lang="de-DE">
                <a:solidFill>
                  <a:prstClr val="black"/>
                </a:solidFill>
                <a:latin typeface="Footlight MT Light" pitchFamily="18" charset="0"/>
              </a:rPr>
              <a:t>Paris durch Philipp Augustus gefördert</a:t>
            </a:r>
            <a:endParaRPr lang="de-DE" dirty="0">
              <a:solidFill>
                <a:prstClr val="black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65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158824" y="-99392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sz="2800" dirty="0">
                <a:latin typeface="Footlight MT Light" pitchFamily="18" charset="0"/>
              </a:rPr>
              <a:t>III.) Die Universitäten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2.) Die Universität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33" y="0"/>
            <a:ext cx="5311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1A3AE4E1-4DC4-436B-861A-A2FBAF02301A}"/>
              </a:ext>
            </a:extLst>
          </p:cNvPr>
          <p:cNvSpPr/>
          <p:nvPr/>
        </p:nvSpPr>
        <p:spPr>
          <a:xfrm>
            <a:off x="6442421" y="6700399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https://commons.wikimedia.org/wiki/File:Universit%C3%A4ten_Europa.png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3F041996-ECD4-4712-9571-45D813431CC6}"/>
              </a:ext>
            </a:extLst>
          </p:cNvPr>
          <p:cNvSpPr txBox="1"/>
          <p:nvPr/>
        </p:nvSpPr>
        <p:spPr>
          <a:xfrm>
            <a:off x="0" y="1430086"/>
            <a:ext cx="39175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100" dirty="0">
                <a:solidFill>
                  <a:prstClr val="black"/>
                </a:solidFill>
                <a:latin typeface="Footlight MT Light" pitchFamily="18" charset="0"/>
              </a:rPr>
              <a:t>Die 4 Fakultäten:</a:t>
            </a:r>
          </a:p>
          <a:p>
            <a:pPr lvl="0"/>
            <a:r>
              <a:rPr lang="de-DE" sz="2100" dirty="0">
                <a:solidFill>
                  <a:prstClr val="black"/>
                </a:solidFill>
                <a:latin typeface="Footlight MT Light" pitchFamily="18" charset="0"/>
              </a:rPr>
              <a:t>Artes, Theologie, Recht, Medizin </a:t>
            </a:r>
          </a:p>
          <a:p>
            <a:pPr lvl="0"/>
            <a:endParaRPr lang="de-DE" sz="21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100" dirty="0">
                <a:solidFill>
                  <a:prstClr val="black"/>
                </a:solidFill>
                <a:latin typeface="Footlight MT Light" pitchFamily="18" charset="0"/>
              </a:rPr>
              <a:t>Das Grundstudium: </a:t>
            </a:r>
          </a:p>
          <a:p>
            <a:pPr lvl="0"/>
            <a:r>
              <a:rPr lang="de-DE" sz="2100" dirty="0">
                <a:solidFill>
                  <a:prstClr val="black"/>
                </a:solidFill>
                <a:latin typeface="Footlight MT Light" pitchFamily="18" charset="0"/>
              </a:rPr>
              <a:t>die </a:t>
            </a:r>
            <a:r>
              <a:rPr lang="de-DE" sz="2100" i="1" dirty="0" err="1">
                <a:solidFill>
                  <a:prstClr val="black"/>
                </a:solidFill>
                <a:latin typeface="Footlight MT Light" pitchFamily="18" charset="0"/>
              </a:rPr>
              <a:t>artes</a:t>
            </a:r>
            <a:r>
              <a:rPr lang="de-DE" sz="2100" i="1" dirty="0">
                <a:solidFill>
                  <a:prstClr val="black"/>
                </a:solidFill>
                <a:latin typeface="Footlight MT Light" pitchFamily="18" charset="0"/>
              </a:rPr>
              <a:t> liberales</a:t>
            </a:r>
          </a:p>
          <a:p>
            <a:pPr lvl="0"/>
            <a:endParaRPr lang="de-DE" sz="21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100" i="1" dirty="0">
                <a:solidFill>
                  <a:prstClr val="black"/>
                </a:solidFill>
                <a:latin typeface="Footlight MT Light" pitchFamily="18" charset="0"/>
              </a:rPr>
              <a:t>Trivium</a:t>
            </a:r>
            <a:r>
              <a:rPr lang="de-DE" sz="2100" dirty="0">
                <a:solidFill>
                  <a:prstClr val="black"/>
                </a:solidFill>
                <a:latin typeface="Footlight MT Light" pitchFamily="18" charset="0"/>
              </a:rPr>
              <a:t> </a:t>
            </a:r>
          </a:p>
          <a:p>
            <a:pPr lvl="0"/>
            <a:r>
              <a:rPr lang="de-DE" sz="2100" dirty="0">
                <a:solidFill>
                  <a:prstClr val="black"/>
                </a:solidFill>
                <a:latin typeface="Footlight MT Light" pitchFamily="18" charset="0"/>
              </a:rPr>
              <a:t>(Grammatik, Rhetorik, Dialektik)</a:t>
            </a:r>
          </a:p>
          <a:p>
            <a:pPr lvl="1"/>
            <a:endParaRPr lang="de-DE" sz="21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100" i="1" dirty="0">
                <a:solidFill>
                  <a:prstClr val="black"/>
                </a:solidFill>
                <a:latin typeface="Footlight MT Light" pitchFamily="18" charset="0"/>
              </a:rPr>
              <a:t>Quadrivium </a:t>
            </a:r>
          </a:p>
          <a:p>
            <a:pPr lvl="0"/>
            <a:r>
              <a:rPr lang="de-DE" sz="2100" dirty="0">
                <a:solidFill>
                  <a:prstClr val="black"/>
                </a:solidFill>
                <a:latin typeface="Footlight MT Light" pitchFamily="18" charset="0"/>
              </a:rPr>
              <a:t>(Musik, Arithmetik, Geometrie, Astronomie).</a:t>
            </a:r>
          </a:p>
        </p:txBody>
      </p:sp>
    </p:spTree>
    <p:extLst>
      <p:ext uri="{BB962C8B-B14F-4D97-AF65-F5344CB8AC3E}">
        <p14:creationId xmlns:p14="http://schemas.microsoft.com/office/powerpoint/2010/main" val="2046577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-17140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III.) Die Universitäten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3.) Thomas von Aquin: Biographie eines Gelehrten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589" y="836712"/>
            <a:ext cx="260016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6708692" y="4869160"/>
            <a:ext cx="1925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Thomas von Aquin (postumes Gemälde von Carlo </a:t>
            </a:r>
            <a:r>
              <a:rPr lang="de-DE" dirty="0" err="1">
                <a:latin typeface="Footlight MT Light" panose="0204060206030A020304" pitchFamily="18" charset="0"/>
              </a:rPr>
              <a:t>Crivelli</a:t>
            </a:r>
            <a:r>
              <a:rPr lang="de-DE" dirty="0">
                <a:latin typeface="Footlight MT Light" panose="0204060206030A020304" pitchFamily="18" charset="0"/>
              </a:rPr>
              <a:t>, 1476)</a:t>
            </a:r>
          </a:p>
        </p:txBody>
      </p:sp>
      <p:sp>
        <p:nvSpPr>
          <p:cNvPr id="4" name="Rechteck 3"/>
          <p:cNvSpPr/>
          <p:nvPr/>
        </p:nvSpPr>
        <p:spPr>
          <a:xfrm>
            <a:off x="395288" y="1019067"/>
            <a:ext cx="4572000" cy="48628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*um 1225    †1274</a:t>
            </a:r>
          </a:p>
          <a:p>
            <a:pPr lvl="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OP</a:t>
            </a:r>
          </a:p>
          <a:p>
            <a:pPr lvl="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Lehrer: Albertus Magnus</a:t>
            </a:r>
          </a:p>
          <a:p>
            <a:pPr lvl="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Studierte und lehrte u.a. in Paris</a:t>
            </a:r>
          </a:p>
          <a:p>
            <a:pPr lvl="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Im Auftrag des Ordens:</a:t>
            </a:r>
          </a:p>
          <a:p>
            <a:pPr lvl="0"/>
            <a:r>
              <a:rPr lang="de-DE" sz="2400" i="1" dirty="0">
                <a:solidFill>
                  <a:prstClr val="black"/>
                </a:solidFill>
                <a:latin typeface="Footlight MT Light" pitchFamily="18" charset="0"/>
              </a:rPr>
              <a:t>Studium </a:t>
            </a:r>
            <a:r>
              <a:rPr lang="de-DE" sz="2400" i="1" dirty="0" err="1">
                <a:solidFill>
                  <a:prstClr val="black"/>
                </a:solidFill>
                <a:latin typeface="Footlight MT Light" pitchFamily="18" charset="0"/>
              </a:rPr>
              <a:t>generale</a:t>
            </a: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 in Neapel </a:t>
            </a:r>
          </a:p>
          <a:p>
            <a:pPr lvl="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Hochscholastik</a:t>
            </a:r>
          </a:p>
          <a:p>
            <a:pPr lvl="0"/>
            <a:r>
              <a:rPr lang="de-DE" sz="2200" dirty="0">
                <a:solidFill>
                  <a:prstClr val="black"/>
                </a:solidFill>
                <a:latin typeface="Footlight MT Light" pitchFamily="18" charset="0"/>
              </a:rPr>
              <a:t>Verbindung von Glaube und Vernunft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3A636BC8-0901-4641-A0D5-E780D400E034}"/>
              </a:ext>
            </a:extLst>
          </p:cNvPr>
          <p:cNvSpPr/>
          <p:nvPr/>
        </p:nvSpPr>
        <p:spPr>
          <a:xfrm>
            <a:off x="6708692" y="468449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https://commons.wikimedia.org/wiki/File:St-thomas-aquinas.jpg</a:t>
            </a:r>
          </a:p>
        </p:txBody>
      </p:sp>
    </p:spTree>
    <p:extLst>
      <p:ext uri="{BB962C8B-B14F-4D97-AF65-F5344CB8AC3E}">
        <p14:creationId xmlns:p14="http://schemas.microsoft.com/office/powerpoint/2010/main" val="935996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-17140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III.) Die Universitäten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3.) Thomas von Aquin: Biographie eines Gelehrten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589" y="836712"/>
            <a:ext cx="260016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6708692" y="4869160"/>
            <a:ext cx="1925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Thomas von Aquin (postumes Gemälde von Carlo </a:t>
            </a:r>
            <a:r>
              <a:rPr lang="de-DE" dirty="0" err="1">
                <a:latin typeface="Footlight MT Light" panose="0204060206030A020304" pitchFamily="18" charset="0"/>
              </a:rPr>
              <a:t>Crivelli</a:t>
            </a:r>
            <a:r>
              <a:rPr lang="de-DE" dirty="0">
                <a:latin typeface="Footlight MT Light" panose="0204060206030A020304" pitchFamily="18" charset="0"/>
              </a:rPr>
              <a:t>, 1476)</a:t>
            </a:r>
          </a:p>
        </p:txBody>
      </p:sp>
      <p:sp>
        <p:nvSpPr>
          <p:cNvPr id="4" name="Rechteck 3"/>
          <p:cNvSpPr/>
          <p:nvPr/>
        </p:nvSpPr>
        <p:spPr>
          <a:xfrm>
            <a:off x="395288" y="1019067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Hauptwerk:</a:t>
            </a:r>
          </a:p>
          <a:p>
            <a:pPr lvl="0"/>
            <a:r>
              <a:rPr lang="de-DE" sz="2800" b="1" i="1" dirty="0">
                <a:solidFill>
                  <a:prstClr val="black"/>
                </a:solidFill>
                <a:latin typeface="Footlight MT Light" pitchFamily="18" charset="0"/>
              </a:rPr>
              <a:t>Summa </a:t>
            </a:r>
            <a:r>
              <a:rPr lang="de-DE" sz="2800" b="1" i="1" dirty="0" err="1">
                <a:solidFill>
                  <a:prstClr val="black"/>
                </a:solidFill>
                <a:latin typeface="Footlight MT Light" pitchFamily="18" charset="0"/>
              </a:rPr>
              <a:t>Theologiae</a:t>
            </a:r>
            <a:endParaRPr lang="de-DE" sz="2800" b="1" i="1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endParaRPr lang="de-DE" sz="2800" b="1" i="1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Aristoteles-Rezeption</a:t>
            </a:r>
          </a:p>
          <a:p>
            <a:pPr lvl="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Erste Kommentatoren im Abendland: Thomas von Aquin und sein Lehrer Albertus Magnus</a:t>
            </a:r>
          </a:p>
          <a:p>
            <a:pPr lvl="0"/>
            <a:endParaRPr lang="de-DE" sz="20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Zur Erinnerung: Toledo 1085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3A636BC8-0901-4641-A0D5-E780D400E034}"/>
              </a:ext>
            </a:extLst>
          </p:cNvPr>
          <p:cNvSpPr/>
          <p:nvPr/>
        </p:nvSpPr>
        <p:spPr>
          <a:xfrm>
            <a:off x="6708692" y="468449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https://commons.wikimedia.org/wiki/File:St-thomas-aquinas.jpg</a:t>
            </a:r>
          </a:p>
        </p:txBody>
      </p:sp>
    </p:spTree>
    <p:extLst>
      <p:ext uri="{BB962C8B-B14F-4D97-AF65-F5344CB8AC3E}">
        <p14:creationId xmlns:p14="http://schemas.microsoft.com/office/powerpoint/2010/main" val="3445053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IV.) Meinungsvielfalt und Meinungsstreit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Universalienstreit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63575" y="1150938"/>
            <a:ext cx="35179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Die platonische Ideenlehre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Realismus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Nominalismus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Via moderna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Via antiqua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-17140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IV.) Meinungsvielfalt und Meinungsstreit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2.) Humanismus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1850"/>
            <a:ext cx="2959596" cy="390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6204942" y="5148761"/>
            <a:ext cx="2574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Dichterkrönung eines Humanisten: König Friedrich III. krönt im Jahr 1442 in Frankfurt Enea Silvio </a:t>
            </a:r>
            <a:r>
              <a:rPr lang="de-DE" dirty="0" err="1">
                <a:latin typeface="Footlight MT Light" panose="0204060206030A020304" pitchFamily="18" charset="0"/>
              </a:rPr>
              <a:t>Piccolomini</a:t>
            </a:r>
            <a:r>
              <a:rPr lang="de-DE" dirty="0">
                <a:latin typeface="Footlight MT Light" panose="0204060206030A020304" pitchFamily="18" charset="0"/>
              </a:rPr>
              <a:t>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58210" y="971600"/>
            <a:ext cx="46805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Begriff aus dem 19. Jahrhundert</a:t>
            </a:r>
          </a:p>
          <a:p>
            <a:pPr marL="285750" lvl="0" indent="-285750">
              <a:buFont typeface="Arial" charset="0"/>
              <a:buChar char="•"/>
            </a:pP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Lebensentwurf in Abgrenzung zum spätmittelalterlichen scholastischen </a:t>
            </a:r>
            <a:r>
              <a:rPr lang="de-DE" sz="2400" dirty="0" err="1">
                <a:solidFill>
                  <a:prstClr val="black"/>
                </a:solidFill>
                <a:latin typeface="Footlight MT Light" pitchFamily="18" charset="0"/>
              </a:rPr>
              <a:t>Gelehrtentum</a:t>
            </a: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285750" lvl="0" indent="-285750">
              <a:buFont typeface="Arial" charset="0"/>
              <a:buChar char="•"/>
            </a:pP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Antikes (bzw. antikisierendes) Konzept der </a:t>
            </a:r>
            <a:r>
              <a:rPr lang="de-DE" sz="2400" i="1" dirty="0" err="1">
                <a:solidFill>
                  <a:prstClr val="black"/>
                </a:solidFill>
                <a:latin typeface="Footlight MT Light" pitchFamily="18" charset="0"/>
              </a:rPr>
              <a:t>humanitas</a:t>
            </a:r>
            <a:endParaRPr lang="de-DE" sz="2400" i="1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285750" lvl="0" indent="-285750">
              <a:buFont typeface="Arial" charset="0"/>
              <a:buChar char="•"/>
            </a:pPr>
            <a:endParaRPr lang="de-DE" sz="2400" i="1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Statt </a:t>
            </a:r>
            <a:r>
              <a:rPr lang="de-DE" sz="2400" i="1" dirty="0" err="1">
                <a:solidFill>
                  <a:prstClr val="black"/>
                </a:solidFill>
                <a:latin typeface="Footlight MT Light" pitchFamily="18" charset="0"/>
              </a:rPr>
              <a:t>artes</a:t>
            </a:r>
            <a:r>
              <a:rPr lang="de-DE" sz="2400" i="1" dirty="0">
                <a:solidFill>
                  <a:prstClr val="black"/>
                </a:solidFill>
                <a:latin typeface="Footlight MT Light" pitchFamily="18" charset="0"/>
              </a:rPr>
              <a:t> liberales</a:t>
            </a: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:</a:t>
            </a:r>
          </a:p>
          <a:p>
            <a:pPr marL="285750" lvl="0" indent="-285750"/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Grammatik, Rhetorik, Moralphilosophie</a:t>
            </a:r>
          </a:p>
          <a:p>
            <a:pPr marL="285750" lvl="0" indent="-285750"/>
            <a:endParaRPr lang="de-DE" sz="20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285750" lvl="0" indent="-285750"/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Vertreter: </a:t>
            </a:r>
            <a:r>
              <a:rPr lang="de-DE" sz="2000" i="1" dirty="0">
                <a:solidFill>
                  <a:prstClr val="black"/>
                </a:solidFill>
                <a:latin typeface="Footlight MT Light" pitchFamily="18" charset="0"/>
              </a:rPr>
              <a:t>Petrarca, </a:t>
            </a:r>
            <a:r>
              <a:rPr lang="de-DE" sz="2000" i="1" dirty="0" err="1">
                <a:solidFill>
                  <a:prstClr val="black"/>
                </a:solidFill>
                <a:latin typeface="Footlight MT Light" pitchFamily="18" charset="0"/>
              </a:rPr>
              <a:t>Valla</a:t>
            </a:r>
            <a:r>
              <a:rPr lang="de-DE" sz="2000" i="1" dirty="0">
                <a:solidFill>
                  <a:prstClr val="black"/>
                </a:solidFill>
                <a:latin typeface="Footlight MT Light" pitchFamily="18" charset="0"/>
              </a:rPr>
              <a:t>, Agricola, </a:t>
            </a:r>
          </a:p>
          <a:p>
            <a:pPr marL="285750" lvl="0" indent="-285750"/>
            <a:r>
              <a:rPr lang="de-DE" sz="2000" i="1" dirty="0">
                <a:solidFill>
                  <a:prstClr val="black"/>
                </a:solidFill>
                <a:latin typeface="Footlight MT Light" pitchFamily="18" charset="0"/>
              </a:rPr>
              <a:t>Piccolomini, Erasmus</a:t>
            </a:r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i="1" dirty="0">
              <a:latin typeface="Footlight MT Light" panose="0204060206030A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08551A30-F1FB-42D1-8AE1-356F214DB548}"/>
              </a:ext>
            </a:extLst>
          </p:cNvPr>
          <p:cNvSpPr/>
          <p:nvPr/>
        </p:nvSpPr>
        <p:spPr>
          <a:xfrm>
            <a:off x="5940152" y="4733136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/>
              <a:t>https://commons.wikimedia.org/wiki/File:Pinturicchio_-_No._3_-_Frederick_III_Crowning_Enea_Silvio_Piccolomini_with_a_Laurel_Wreath_(detail)_-_WGA17793.jpg</a:t>
            </a:r>
          </a:p>
        </p:txBody>
      </p:sp>
    </p:spTree>
    <p:extLst>
      <p:ext uri="{BB962C8B-B14F-4D97-AF65-F5344CB8AC3E}">
        <p14:creationId xmlns:p14="http://schemas.microsoft.com/office/powerpoint/2010/main" val="1955107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-17140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IV.) Meinungsvielfalt und Meinungsstreit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3.) Der Buchdruck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778227" cy="49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933696" y="5753150"/>
            <a:ext cx="2350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Buchdruck im 16. Jahrhundert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51520" y="1196752"/>
            <a:ext cx="4536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Johannes von Gutenberg (1400 – 1468)</a:t>
            </a:r>
          </a:p>
          <a:p>
            <a:pPr marL="285750" lvl="0" indent="-285750">
              <a:buFont typeface="Arial" charset="0"/>
              <a:buChar char="•"/>
            </a:pP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1450 Gutenbergbibel</a:t>
            </a:r>
          </a:p>
          <a:p>
            <a:pPr marL="285750" lvl="0" indent="-285750">
              <a:buFont typeface="Arial" charset="0"/>
              <a:buChar char="•"/>
            </a:pP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Inkunabeln (Wiegendruck)</a:t>
            </a:r>
          </a:p>
          <a:p>
            <a:pPr marL="285750" lvl="0" indent="-28575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    Vorbild: Weinpresse</a:t>
            </a:r>
          </a:p>
          <a:p>
            <a:pPr marL="285750" lvl="0" indent="-28575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Bewegliche Lettern = billige Bücher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1402C7CA-1B70-438C-8E0C-A080132927C3}"/>
              </a:ext>
            </a:extLst>
          </p:cNvPr>
          <p:cNvSpPr/>
          <p:nvPr/>
        </p:nvSpPr>
        <p:spPr>
          <a:xfrm>
            <a:off x="6804248" y="56608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https://commons.wikimedia.org/wiki/File:Buchdrucker-1568.png</a:t>
            </a:r>
          </a:p>
        </p:txBody>
      </p:sp>
    </p:spTree>
    <p:extLst>
      <p:ext uri="{BB962C8B-B14F-4D97-AF65-F5344CB8AC3E}">
        <p14:creationId xmlns:p14="http://schemas.microsoft.com/office/powerpoint/2010/main" val="59782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Bildungstraditionen im Frühmittelalter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Karolingische Renaissance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44577" y="1029610"/>
            <a:ext cx="8064500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lvl="0" indent="-45720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Kirche als Vermittlerin antiker Traditionen</a:t>
            </a:r>
          </a:p>
          <a:p>
            <a:pPr marL="457200" lvl="0" indent="-45720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457200" lvl="0" indent="-45720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Bekannt: Cicero und andere Klassiker</a:t>
            </a:r>
          </a:p>
          <a:p>
            <a:pPr marL="457200" lvl="0" indent="-45720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Teilweise bekannt: Aristoteles</a:t>
            </a:r>
          </a:p>
          <a:p>
            <a:pPr marL="457200" lvl="0" indent="-45720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457200" lvl="0" indent="-457200"/>
            <a:r>
              <a:rPr lang="de-DE" sz="2400" b="1" u="sng" dirty="0">
                <a:solidFill>
                  <a:prstClr val="black"/>
                </a:solidFill>
                <a:latin typeface="Footlight MT Light" pitchFamily="18" charset="0"/>
              </a:rPr>
              <a:t>Der</a:t>
            </a: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 Kirchenvater: Augustinus </a:t>
            </a:r>
          </a:p>
          <a:p>
            <a:pPr marL="457200" lvl="0" indent="-457200"/>
            <a:r>
              <a:rPr lang="de-DE" sz="2000" i="1" dirty="0">
                <a:solidFill>
                  <a:prstClr val="black"/>
                </a:solidFill>
                <a:latin typeface="Footlight MT Light" pitchFamily="18" charset="0"/>
              </a:rPr>
              <a:t>Credo </a:t>
            </a:r>
            <a:r>
              <a:rPr lang="de-DE" sz="2000" i="1" dirty="0" err="1">
                <a:solidFill>
                  <a:prstClr val="black"/>
                </a:solidFill>
                <a:latin typeface="Footlight MT Light" pitchFamily="18" charset="0"/>
              </a:rPr>
              <a:t>ut</a:t>
            </a:r>
            <a:r>
              <a:rPr lang="de-DE" sz="2000" i="1" dirty="0">
                <a:solidFill>
                  <a:prstClr val="black"/>
                </a:solidFill>
                <a:latin typeface="Footlight MT Light" pitchFamily="18" charset="0"/>
              </a:rPr>
              <a:t> </a:t>
            </a:r>
            <a:r>
              <a:rPr lang="de-DE" sz="2000" i="1" dirty="0" err="1">
                <a:solidFill>
                  <a:prstClr val="black"/>
                </a:solidFill>
                <a:latin typeface="Footlight MT Light" pitchFamily="18" charset="0"/>
              </a:rPr>
              <a:t>intelligam</a:t>
            </a:r>
            <a:r>
              <a:rPr lang="de-DE" sz="2000" i="1" dirty="0">
                <a:solidFill>
                  <a:prstClr val="black"/>
                </a:solidFill>
                <a:latin typeface="Footlight MT Light" pitchFamily="18" charset="0"/>
              </a:rPr>
              <a:t>, </a:t>
            </a:r>
            <a:r>
              <a:rPr lang="de-DE" sz="2000" i="1" dirty="0" err="1">
                <a:solidFill>
                  <a:prstClr val="black"/>
                </a:solidFill>
                <a:latin typeface="Footlight MT Light" pitchFamily="18" charset="0"/>
              </a:rPr>
              <a:t>intelligo</a:t>
            </a:r>
            <a:r>
              <a:rPr lang="de-DE" sz="2000" i="1" dirty="0">
                <a:solidFill>
                  <a:prstClr val="black"/>
                </a:solidFill>
                <a:latin typeface="Footlight MT Light" pitchFamily="18" charset="0"/>
              </a:rPr>
              <a:t> </a:t>
            </a:r>
            <a:r>
              <a:rPr lang="de-DE" sz="2000" i="1" dirty="0" err="1">
                <a:solidFill>
                  <a:prstClr val="black"/>
                </a:solidFill>
                <a:latin typeface="Footlight MT Light" pitchFamily="18" charset="0"/>
              </a:rPr>
              <a:t>ut</a:t>
            </a:r>
            <a:r>
              <a:rPr lang="de-DE" sz="2000" i="1" dirty="0">
                <a:solidFill>
                  <a:prstClr val="black"/>
                </a:solidFill>
                <a:latin typeface="Footlight MT Light" pitchFamily="18" charset="0"/>
              </a:rPr>
              <a:t> </a:t>
            </a:r>
            <a:r>
              <a:rPr lang="de-DE" sz="2000" i="1" dirty="0" err="1">
                <a:solidFill>
                  <a:prstClr val="black"/>
                </a:solidFill>
                <a:latin typeface="Footlight MT Light" pitchFamily="18" charset="0"/>
              </a:rPr>
              <a:t>credam</a:t>
            </a:r>
            <a:endParaRPr lang="de-DE" sz="2000" i="1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457200" lvl="0" indent="-45720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457200" lvl="0" indent="-45720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457200" lvl="0" indent="-45720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Der Enzyklopädist: Isidor von Sevilla (†636)</a:t>
            </a:r>
          </a:p>
          <a:p>
            <a:pPr marL="457200" lvl="0" indent="-457200"/>
            <a:r>
              <a:rPr lang="de-DE" dirty="0">
                <a:solidFill>
                  <a:prstClr val="black"/>
                </a:solidFill>
                <a:latin typeface="Footlight MT Light" pitchFamily="18" charset="0"/>
              </a:rPr>
              <a:t>                                           westgotischer Bischof</a:t>
            </a:r>
          </a:p>
          <a:p>
            <a:pPr marL="457200" lvl="0" indent="-45720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457200" lvl="0" indent="-45720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Hauptwerk: </a:t>
            </a:r>
            <a:r>
              <a:rPr lang="de-DE" sz="2400" dirty="0" err="1">
                <a:solidFill>
                  <a:prstClr val="black"/>
                </a:solidFill>
                <a:latin typeface="Footlight MT Light" pitchFamily="18" charset="0"/>
              </a:rPr>
              <a:t>Etymologiae</a:t>
            </a: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7"/>
            <a:ext cx="2911971" cy="406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6469161" y="5058234"/>
            <a:ext cx="2141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Ada-Handschrift: Der Evangelist Matthäus, Aachen, um 800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A11DC2DE-BABC-492E-A98B-9FCABB360FA3}"/>
              </a:ext>
            </a:extLst>
          </p:cNvPr>
          <p:cNvSpPr/>
          <p:nvPr/>
        </p:nvSpPr>
        <p:spPr>
          <a:xfrm>
            <a:off x="6411913" y="497349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https://commons.wikimedia.org/wiki/File:Meister_der_Ada-Gruppe_002.jpg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i="1" dirty="0">
                <a:latin typeface="Footlight MT Light" panose="0204060206030A020304" pitchFamily="18" charset="0"/>
              </a:rPr>
              <a:t>Bildnachweise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B010C124-143F-4A00-B6BF-97B4E8FD4515}"/>
              </a:ext>
            </a:extLst>
          </p:cNvPr>
          <p:cNvSpPr txBox="1"/>
          <p:nvPr/>
        </p:nvSpPr>
        <p:spPr>
          <a:xfrm>
            <a:off x="457200" y="1196752"/>
            <a:ext cx="82296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Footlight MT Light" panose="0204060206030A020304" pitchFamily="18" charset="0"/>
              </a:rPr>
              <a:t>VL 13a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https://commons.wikimedia.org/wiki/File:Universit%C3%A4t_Bologna_Deutsche_Nation.jpg?uselang=de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https://commons.wikimedia.org/wiki/File:Meister_der_Ada-Gruppe_002.jpg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https://commons.wikimedia.org/wiki/File:Schueler%2B.JPG?uselang=de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https://www.domschule-sl.de/seite/306966/geschichte.html?browser=1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https://commons.wikimedia.org/wiki/File:Abelard_and_Heloise.jpeg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https://commons.wikimedia.org/wiki/File:Petrus_Lombardus.jpg?uselang=de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https://commons.wikimedia.org/wiki/File:Bologna,_pietro_lombardo,_sententiae,_1280_ca.,_pluteo_25_dex_1.jpg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https://commons.wikimedia.org/wiki/File:Archive-ugent-be-B96419FA-8AA4-11E3-9E68-C04DD43445F2_DS-441_(cropped).jpg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https://commons.wikimedia.org/wiki/File:Universit%C3%A4ten_Europa.png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https://commons.wikimedia.org/wiki/File:St-thomas-aquinas.jpg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https://commons.wikimedia.org/wiki/File:Pinturicchio_-_No._3_-_Frederick_III_Crowning_Enea_Silvio_Piccolomini_with_a_Laurel_Wreath_(detail)_-_WGA17793.jpg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https://commons.wikimedia.org/wiki/File:Buchdrucker-1568.png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http://www.abaelard.de/050503sicnond.htm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3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Bildungstraditionen im Frühmittelalter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Karolingische Renaissance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47861" y="1255068"/>
            <a:ext cx="80645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lvl="0" indent="-45720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Karl der Große und sein Bildungsprogramm</a:t>
            </a:r>
          </a:p>
          <a:p>
            <a:pPr marL="457200" lvl="0" indent="-457200">
              <a:buFont typeface="Arial" charset="0"/>
              <a:buChar char="•"/>
            </a:pP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„Hofschule“ (Alkuin &amp; Co.)</a:t>
            </a:r>
          </a:p>
          <a:p>
            <a:pPr marL="457200" lvl="0" indent="-457200">
              <a:buFont typeface="Arial" charset="0"/>
              <a:buChar char="•"/>
            </a:pP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Karolingische Minuskel</a:t>
            </a:r>
          </a:p>
          <a:p>
            <a:pPr marL="457200" lvl="0" indent="-457200">
              <a:buFont typeface="Arial" charset="0"/>
              <a:buChar char="•"/>
            </a:pP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de-DE" sz="2400" i="1" dirty="0" err="1">
                <a:solidFill>
                  <a:prstClr val="black"/>
                </a:solidFill>
                <a:latin typeface="Footlight MT Light" pitchFamily="18" charset="0"/>
              </a:rPr>
              <a:t>Admonitio</a:t>
            </a:r>
            <a:r>
              <a:rPr lang="de-DE" sz="2400" i="1" dirty="0">
                <a:solidFill>
                  <a:prstClr val="black"/>
                </a:solidFill>
                <a:latin typeface="Footlight MT Light" pitchFamily="18" charset="0"/>
              </a:rPr>
              <a:t> Generalis </a:t>
            </a: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(789)</a:t>
            </a:r>
            <a:endParaRPr lang="de-DE" sz="2400" i="1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457200" lvl="0" indent="-457200">
              <a:buFont typeface="Arial" charset="0"/>
              <a:buChar char="•"/>
            </a:pP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de-DE" sz="2400" i="1" dirty="0" err="1">
                <a:solidFill>
                  <a:prstClr val="black"/>
                </a:solidFill>
                <a:latin typeface="Footlight MT Light" pitchFamily="18" charset="0"/>
              </a:rPr>
              <a:t>Epistola</a:t>
            </a:r>
            <a:r>
              <a:rPr lang="de-DE" sz="2400" i="1" dirty="0">
                <a:solidFill>
                  <a:prstClr val="black"/>
                </a:solidFill>
                <a:latin typeface="Footlight MT Light" pitchFamily="18" charset="0"/>
              </a:rPr>
              <a:t> de </a:t>
            </a:r>
            <a:r>
              <a:rPr lang="de-DE" sz="2400" i="1" dirty="0" err="1">
                <a:solidFill>
                  <a:prstClr val="black"/>
                </a:solidFill>
                <a:latin typeface="Footlight MT Light" pitchFamily="18" charset="0"/>
              </a:rPr>
              <a:t>litteris</a:t>
            </a:r>
            <a:r>
              <a:rPr lang="de-DE" sz="2400" i="1" dirty="0">
                <a:solidFill>
                  <a:prstClr val="black"/>
                </a:solidFill>
                <a:latin typeface="Footlight MT Light" pitchFamily="18" charset="0"/>
              </a:rPr>
              <a:t> </a:t>
            </a:r>
            <a:r>
              <a:rPr lang="de-DE" sz="2400" i="1" dirty="0" err="1">
                <a:solidFill>
                  <a:prstClr val="black"/>
                </a:solidFill>
                <a:latin typeface="Footlight MT Light" pitchFamily="18" charset="0"/>
              </a:rPr>
              <a:t>colendis</a:t>
            </a:r>
            <a:endParaRPr lang="de-DE" sz="2400" i="1" dirty="0">
              <a:solidFill>
                <a:prstClr val="black"/>
              </a:solidFill>
              <a:latin typeface="Footlight MT Light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7"/>
            <a:ext cx="2911971" cy="406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6469161" y="5058234"/>
            <a:ext cx="2141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Ada-Handschrift: Der Evangelist Matthäus, Aachen, um 800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A11DC2DE-BABC-492E-A98B-9FCABB360FA3}"/>
              </a:ext>
            </a:extLst>
          </p:cNvPr>
          <p:cNvSpPr/>
          <p:nvPr/>
        </p:nvSpPr>
        <p:spPr>
          <a:xfrm>
            <a:off x="6411913" y="497349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https://commons.wikimedia.org/wiki/File:Meister_der_Ada-Gruppe_002.jpg</a:t>
            </a:r>
          </a:p>
        </p:txBody>
      </p:sp>
    </p:spTree>
    <p:extLst>
      <p:ext uri="{BB962C8B-B14F-4D97-AF65-F5344CB8AC3E}">
        <p14:creationId xmlns:p14="http://schemas.microsoft.com/office/powerpoint/2010/main" val="104236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Bildungstraditionen im Frühmittelalter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2.) Klöster als Hort der Bildung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4619" y="1225688"/>
            <a:ext cx="8064500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lvl="0" indent="-457200"/>
            <a:endParaRPr lang="de-DE" dirty="0">
              <a:solidFill>
                <a:prstClr val="black"/>
              </a:solidFill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de-DE" sz="2800" i="1" dirty="0" err="1">
                <a:solidFill>
                  <a:prstClr val="black"/>
                </a:solidFill>
                <a:latin typeface="Footlight MT Light" pitchFamily="18" charset="0"/>
              </a:rPr>
              <a:t>Litterati</a:t>
            </a:r>
            <a:r>
              <a:rPr lang="de-DE" sz="2800" i="1" dirty="0">
                <a:solidFill>
                  <a:prstClr val="black"/>
                </a:solidFill>
                <a:latin typeface="Footlight MT Light" pitchFamily="18" charset="0"/>
              </a:rPr>
              <a:t>  -  </a:t>
            </a:r>
            <a:r>
              <a:rPr lang="de-DE" sz="2800" i="1" dirty="0" err="1">
                <a:solidFill>
                  <a:prstClr val="black"/>
                </a:solidFill>
                <a:latin typeface="Footlight MT Light" pitchFamily="18" charset="0"/>
              </a:rPr>
              <a:t>illitterati</a:t>
            </a:r>
            <a:r>
              <a:rPr lang="de-DE" sz="2800" i="1" dirty="0">
                <a:solidFill>
                  <a:prstClr val="black"/>
                </a:solidFill>
                <a:latin typeface="Footlight MT Light" pitchFamily="18" charset="0"/>
              </a:rPr>
              <a:t> (</a:t>
            </a:r>
            <a:r>
              <a:rPr lang="de-DE" sz="2800" i="1" dirty="0" err="1">
                <a:solidFill>
                  <a:prstClr val="black"/>
                </a:solidFill>
                <a:latin typeface="Footlight MT Light" pitchFamily="18" charset="0"/>
              </a:rPr>
              <a:t>idiotae</a:t>
            </a:r>
            <a:r>
              <a:rPr lang="de-DE" sz="2800" i="1" dirty="0">
                <a:solidFill>
                  <a:prstClr val="black"/>
                </a:solidFill>
                <a:latin typeface="Footlight MT Light" pitchFamily="18" charset="0"/>
              </a:rPr>
              <a:t>)</a:t>
            </a:r>
          </a:p>
          <a:p>
            <a:pPr marL="457200" lvl="0" indent="-457200">
              <a:buFont typeface="Arial" charset="0"/>
              <a:buChar char="•"/>
            </a:pPr>
            <a:endParaRPr lang="de-DE" sz="2800" i="1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de-DE" sz="2800" i="1" dirty="0" err="1">
                <a:solidFill>
                  <a:prstClr val="black"/>
                </a:solidFill>
                <a:latin typeface="Footlight MT Light" pitchFamily="18" charset="0"/>
              </a:rPr>
              <a:t>Clerici</a:t>
            </a:r>
            <a:r>
              <a:rPr lang="de-DE" sz="2800" i="1" dirty="0">
                <a:solidFill>
                  <a:prstClr val="black"/>
                </a:solidFill>
                <a:latin typeface="Footlight MT Light" pitchFamily="18" charset="0"/>
              </a:rPr>
              <a:t>    -  </a:t>
            </a:r>
            <a:r>
              <a:rPr lang="de-DE" sz="2800" i="1" dirty="0" err="1">
                <a:solidFill>
                  <a:prstClr val="black"/>
                </a:solidFill>
                <a:latin typeface="Footlight MT Light" pitchFamily="18" charset="0"/>
              </a:rPr>
              <a:t>laici</a:t>
            </a:r>
            <a:endParaRPr lang="de-DE" sz="2800" i="1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457200" lvl="0" indent="-457200">
              <a:buFont typeface="Arial" charset="0"/>
              <a:buChar char="•"/>
            </a:pPr>
            <a:endParaRPr lang="de-DE" sz="2800" i="1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457200" lvl="0" indent="-457200">
              <a:buFont typeface="Arial" charset="0"/>
              <a:buChar char="•"/>
            </a:pPr>
            <a:endParaRPr lang="de-DE" sz="28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457200" lvl="0" indent="-457200"/>
            <a:r>
              <a:rPr lang="de-DE" sz="2800" dirty="0">
                <a:solidFill>
                  <a:prstClr val="black"/>
                </a:solidFill>
                <a:latin typeface="Footlight MT Light" pitchFamily="18" charset="0"/>
              </a:rPr>
              <a:t>Laienbildung in den Städten erst im </a:t>
            </a:r>
          </a:p>
          <a:p>
            <a:pPr marL="457200" lvl="0" indent="-457200"/>
            <a:r>
              <a:rPr lang="de-DE" sz="2800" dirty="0">
                <a:solidFill>
                  <a:prstClr val="black"/>
                </a:solidFill>
                <a:latin typeface="Footlight MT Light" pitchFamily="18" charset="0"/>
              </a:rPr>
              <a:t>Hochmittelalter</a:t>
            </a:r>
          </a:p>
          <a:p>
            <a:pPr marL="457200" lvl="0" indent="-457200"/>
            <a:endParaRPr lang="de-DE" sz="28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457200" lvl="0" indent="-457200"/>
            <a:r>
              <a:rPr lang="de-DE" sz="2800" dirty="0">
                <a:solidFill>
                  <a:prstClr val="black"/>
                </a:solidFill>
                <a:latin typeface="Footlight MT Light" pitchFamily="18" charset="0"/>
              </a:rPr>
              <a:t>Laienbildung in Italien und Byzanz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08" y="908720"/>
            <a:ext cx="3019623" cy="443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894383" y="5380672"/>
            <a:ext cx="29340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Knaben auf dem Weg in die Klosterschule. Bologneser Handschrift des </a:t>
            </a:r>
            <a:r>
              <a:rPr lang="de-DE" i="1" dirty="0" err="1">
                <a:latin typeface="Footlight MT Light" panose="0204060206030A020304" pitchFamily="18" charset="0"/>
              </a:rPr>
              <a:t>Decretum</a:t>
            </a:r>
            <a:r>
              <a:rPr lang="de-DE" i="1" dirty="0">
                <a:latin typeface="Footlight MT Light" panose="0204060206030A020304" pitchFamily="18" charset="0"/>
              </a:rPr>
              <a:t> </a:t>
            </a:r>
            <a:r>
              <a:rPr lang="de-DE" i="1" dirty="0" err="1">
                <a:latin typeface="Footlight MT Light" panose="0204060206030A020304" pitchFamily="18" charset="0"/>
              </a:rPr>
              <a:t>Gratiani</a:t>
            </a:r>
            <a:r>
              <a:rPr lang="de-DE" dirty="0">
                <a:latin typeface="Footlight MT Light" panose="0204060206030A020304" pitchFamily="18" charset="0"/>
              </a:rPr>
              <a:t>, Mitte des 14. Jahrhunderts.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E538B26F-5FA5-4634-BDAF-378C7269195F}"/>
              </a:ext>
            </a:extLst>
          </p:cNvPr>
          <p:cNvSpPr/>
          <p:nvPr/>
        </p:nvSpPr>
        <p:spPr>
          <a:xfrm>
            <a:off x="6300192" y="5288339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https://commons.wikimedia.org/wiki/File:Schueler%2B.JPG?uselang=de</a:t>
            </a:r>
          </a:p>
        </p:txBody>
      </p:sp>
    </p:spTree>
    <p:extLst>
      <p:ext uri="{BB962C8B-B14F-4D97-AF65-F5344CB8AC3E}">
        <p14:creationId xmlns:p14="http://schemas.microsoft.com/office/powerpoint/2010/main" val="299560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53752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Die Scholastik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Die Kathedralschulen und der Beginn der Scholastik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91" y="1412875"/>
            <a:ext cx="3243429" cy="397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6041137" y="5517232"/>
            <a:ext cx="2412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Schleswiger Domschule</a:t>
            </a:r>
          </a:p>
        </p:txBody>
      </p:sp>
      <p:sp>
        <p:nvSpPr>
          <p:cNvPr id="4" name="Rechteck 3"/>
          <p:cNvSpPr/>
          <p:nvPr/>
        </p:nvSpPr>
        <p:spPr>
          <a:xfrm>
            <a:off x="499817" y="1710667"/>
            <a:ext cx="4535024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/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Konkurrenz der Klosterschule (um 1000)</a:t>
            </a:r>
          </a:p>
          <a:p>
            <a:pPr marL="285750" lvl="0" indent="-285750"/>
            <a:endParaRPr lang="de-DE" sz="20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285750" lvl="0" indent="-285750"/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Landflucht &amp; Städtekonjunktur</a:t>
            </a:r>
          </a:p>
          <a:p>
            <a:pPr marL="285750" lvl="0" indent="-285750"/>
            <a:endParaRPr lang="de-DE" sz="20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285750" lvl="0" indent="-285750"/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Laon und Chartres</a:t>
            </a:r>
          </a:p>
          <a:p>
            <a:endParaRPr lang="de-DE" sz="2800" i="1" dirty="0">
              <a:latin typeface="Footlight MT Light" panose="0204060206030A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F8D78538-6F54-4AB9-AA27-F8071050C2F7}"/>
              </a:ext>
            </a:extLst>
          </p:cNvPr>
          <p:cNvSpPr/>
          <p:nvPr/>
        </p:nvSpPr>
        <p:spPr>
          <a:xfrm>
            <a:off x="6372200" y="533256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https://www.domschule-sl.de/seite/306966/geschichte.html?browser=1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3F18D047-3EA3-4DE2-9C90-61A57A45CA8B}"/>
              </a:ext>
            </a:extLst>
          </p:cNvPr>
          <p:cNvSpPr txBox="1"/>
          <p:nvPr/>
        </p:nvSpPr>
        <p:spPr>
          <a:xfrm>
            <a:off x="499817" y="4070562"/>
            <a:ext cx="42477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Unterschied: monastisch und städtisch</a:t>
            </a:r>
          </a:p>
          <a:p>
            <a:pPr lvl="0"/>
            <a:endParaRPr lang="de-DE" sz="20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Theologie = Philosophie </a:t>
            </a:r>
          </a:p>
          <a:p>
            <a:pPr lvl="0"/>
            <a:endParaRPr lang="de-DE" sz="20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Platon und Aristoteles</a:t>
            </a:r>
          </a:p>
        </p:txBody>
      </p:sp>
    </p:spTree>
    <p:extLst>
      <p:ext uri="{BB962C8B-B14F-4D97-AF65-F5344CB8AC3E}">
        <p14:creationId xmlns:p14="http://schemas.microsoft.com/office/powerpoint/2010/main" val="12704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53752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Die Scholastik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Die Kathedralschulen und der Beginn der Scholastik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91" y="1412875"/>
            <a:ext cx="3243429" cy="397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6041137" y="5517232"/>
            <a:ext cx="2412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Schleswiger Domschule</a:t>
            </a:r>
          </a:p>
        </p:txBody>
      </p:sp>
      <p:sp>
        <p:nvSpPr>
          <p:cNvPr id="4" name="Rechteck 3"/>
          <p:cNvSpPr/>
          <p:nvPr/>
        </p:nvSpPr>
        <p:spPr>
          <a:xfrm>
            <a:off x="-229720" y="980728"/>
            <a:ext cx="6105326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endParaRPr lang="de-DE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1"/>
            <a:endParaRPr lang="de-DE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1"/>
            <a:r>
              <a:rPr lang="de-DE" sz="2800" dirty="0">
                <a:solidFill>
                  <a:prstClr val="black"/>
                </a:solidFill>
                <a:latin typeface="Footlight MT Light" pitchFamily="18" charset="0"/>
              </a:rPr>
              <a:t>Frühscholastik 800 – 1200</a:t>
            </a:r>
          </a:p>
          <a:p>
            <a:pPr lvl="1"/>
            <a:endParaRPr lang="de-DE" sz="20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1"/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Anselm von Canterbury (†1109): </a:t>
            </a:r>
            <a:r>
              <a:rPr lang="de-DE" sz="2000" i="1" dirty="0" err="1">
                <a:solidFill>
                  <a:prstClr val="black"/>
                </a:solidFill>
                <a:latin typeface="Footlight MT Light" pitchFamily="18" charset="0"/>
              </a:rPr>
              <a:t>sola</a:t>
            </a:r>
            <a:r>
              <a:rPr lang="de-DE" sz="2000" i="1" dirty="0">
                <a:solidFill>
                  <a:prstClr val="black"/>
                </a:solidFill>
                <a:latin typeface="Footlight MT Light" pitchFamily="18" charset="0"/>
              </a:rPr>
              <a:t> </a:t>
            </a:r>
            <a:r>
              <a:rPr lang="de-DE" sz="2000" i="1" dirty="0" err="1">
                <a:solidFill>
                  <a:prstClr val="black"/>
                </a:solidFill>
                <a:latin typeface="Footlight MT Light" pitchFamily="18" charset="0"/>
              </a:rPr>
              <a:t>ratione</a:t>
            </a:r>
            <a:endParaRPr lang="de-DE" sz="2000" i="1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1"/>
            <a:endParaRPr lang="de-DE" sz="20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1"/>
            <a:r>
              <a:rPr lang="de-DE" sz="2800" dirty="0">
                <a:solidFill>
                  <a:prstClr val="black"/>
                </a:solidFill>
                <a:latin typeface="Footlight MT Light" pitchFamily="18" charset="0"/>
              </a:rPr>
              <a:t>Hochscholastik 1150 – 1300</a:t>
            </a:r>
          </a:p>
          <a:p>
            <a:pPr lvl="1"/>
            <a:endParaRPr lang="de-DE" sz="28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1"/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Johannes Duns </a:t>
            </a:r>
            <a:r>
              <a:rPr lang="de-DE" sz="2000" dirty="0" err="1">
                <a:solidFill>
                  <a:prstClr val="black"/>
                </a:solidFill>
                <a:latin typeface="Footlight MT Light" pitchFamily="18" charset="0"/>
              </a:rPr>
              <a:t>Scotus</a:t>
            </a:r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 (†1308): </a:t>
            </a:r>
            <a:r>
              <a:rPr lang="de-DE" sz="2000" i="1" dirty="0" err="1">
                <a:solidFill>
                  <a:prstClr val="black"/>
                </a:solidFill>
                <a:latin typeface="Footlight MT Light" pitchFamily="18" charset="0"/>
              </a:rPr>
              <a:t>haecceitas</a:t>
            </a:r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 </a:t>
            </a:r>
          </a:p>
          <a:p>
            <a:pPr lvl="1"/>
            <a:endParaRPr lang="de-DE" sz="20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1"/>
            <a:r>
              <a:rPr lang="de-DE" sz="2800" dirty="0">
                <a:solidFill>
                  <a:prstClr val="black"/>
                </a:solidFill>
                <a:latin typeface="Footlight MT Light" pitchFamily="18" charset="0"/>
              </a:rPr>
              <a:t>Spätscholastik 1300 – 1400</a:t>
            </a:r>
          </a:p>
          <a:p>
            <a:pPr lvl="1"/>
            <a:endParaRPr lang="de-DE" sz="28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1"/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Wilhelm von Ockham (†1348): </a:t>
            </a:r>
            <a:r>
              <a:rPr lang="de-DE" sz="2000" i="1" dirty="0">
                <a:solidFill>
                  <a:prstClr val="black"/>
                </a:solidFill>
                <a:latin typeface="Footlight MT Light" pitchFamily="18" charset="0"/>
              </a:rPr>
              <a:t>das Rasiermesser     </a:t>
            </a:r>
          </a:p>
          <a:p>
            <a:pPr lvl="1"/>
            <a:r>
              <a:rPr lang="de-DE" sz="2000" i="1" dirty="0">
                <a:solidFill>
                  <a:prstClr val="black"/>
                </a:solidFill>
                <a:latin typeface="Footlight MT Light" pitchFamily="18" charset="0"/>
              </a:rPr>
              <a:t>                                                    (</a:t>
            </a:r>
            <a:r>
              <a:rPr lang="de-DE" sz="2000" i="1" dirty="0" err="1">
                <a:solidFill>
                  <a:prstClr val="black"/>
                </a:solidFill>
                <a:latin typeface="Footlight MT Light" pitchFamily="18" charset="0"/>
              </a:rPr>
              <a:t>Ockham‘s</a:t>
            </a:r>
            <a:r>
              <a:rPr lang="de-DE" sz="2000" i="1" dirty="0">
                <a:solidFill>
                  <a:prstClr val="black"/>
                </a:solidFill>
                <a:latin typeface="Footlight MT Light" pitchFamily="18" charset="0"/>
              </a:rPr>
              <a:t> </a:t>
            </a:r>
            <a:r>
              <a:rPr lang="de-DE" sz="2000" i="1" dirty="0" err="1">
                <a:solidFill>
                  <a:prstClr val="black"/>
                </a:solidFill>
                <a:latin typeface="Footlight MT Light" pitchFamily="18" charset="0"/>
              </a:rPr>
              <a:t>razor</a:t>
            </a:r>
            <a:r>
              <a:rPr lang="de-DE" sz="2000" i="1" dirty="0">
                <a:solidFill>
                  <a:prstClr val="black"/>
                </a:solidFill>
                <a:latin typeface="Footlight MT Light" pitchFamily="18" charset="0"/>
              </a:rPr>
              <a:t>)</a:t>
            </a:r>
          </a:p>
          <a:p>
            <a:endParaRPr lang="de-DE" sz="2800" i="1" dirty="0">
              <a:latin typeface="Footlight MT Light" panose="0204060206030A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F8D78538-6F54-4AB9-AA27-F8071050C2F7}"/>
              </a:ext>
            </a:extLst>
          </p:cNvPr>
          <p:cNvSpPr/>
          <p:nvPr/>
        </p:nvSpPr>
        <p:spPr>
          <a:xfrm>
            <a:off x="6372200" y="533256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https://www.domschule-sl.de/seite/306966/geschichte.html?browser=1</a:t>
            </a:r>
          </a:p>
        </p:txBody>
      </p:sp>
    </p:spTree>
    <p:extLst>
      <p:ext uri="{BB962C8B-B14F-4D97-AF65-F5344CB8AC3E}">
        <p14:creationId xmlns:p14="http://schemas.microsoft.com/office/powerpoint/2010/main" val="9241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53752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Die Scholastik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Die Kathedralschulen und der Beginn der Scholastik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91" y="1412875"/>
            <a:ext cx="3243429" cy="397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6041137" y="5517232"/>
            <a:ext cx="2412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Schleswiger Domschule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1412875"/>
            <a:ext cx="562549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dirty="0">
                <a:solidFill>
                  <a:prstClr val="black"/>
                </a:solidFill>
                <a:latin typeface="Footlight MT Light" pitchFamily="18" charset="0"/>
              </a:rPr>
              <a:t>Methode: </a:t>
            </a:r>
            <a:endParaRPr lang="de-DE" sz="20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1"/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Kommentierung der Bibel mit Kirchenväterzitaten</a:t>
            </a:r>
          </a:p>
          <a:p>
            <a:pPr lvl="1"/>
            <a:endParaRPr lang="de-DE" sz="20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1"/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Deduktion</a:t>
            </a:r>
          </a:p>
          <a:p>
            <a:pPr lvl="1"/>
            <a:endParaRPr lang="de-DE" sz="20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1"/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Konfrontation von Autorität und Vernunft</a:t>
            </a:r>
          </a:p>
          <a:p>
            <a:pPr lvl="1"/>
            <a:endParaRPr lang="de-DE" sz="20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1"/>
            <a:endParaRPr lang="de-DE" sz="20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1"/>
            <a:r>
              <a:rPr lang="de-DE" dirty="0">
                <a:solidFill>
                  <a:prstClr val="black"/>
                </a:solidFill>
                <a:latin typeface="Footlight MT Light" pitchFamily="18" charset="0"/>
              </a:rPr>
              <a:t>Lehre - Literatur</a:t>
            </a:r>
          </a:p>
          <a:p>
            <a:pPr lvl="1"/>
            <a:r>
              <a:rPr lang="de-DE" sz="2000" i="1" dirty="0" err="1">
                <a:solidFill>
                  <a:prstClr val="black"/>
                </a:solidFill>
                <a:latin typeface="Footlight MT Light" pitchFamily="18" charset="0"/>
              </a:rPr>
              <a:t>Lectio</a:t>
            </a:r>
            <a:r>
              <a:rPr lang="de-DE" sz="2000" i="1" dirty="0">
                <a:solidFill>
                  <a:prstClr val="black"/>
                </a:solidFill>
                <a:latin typeface="Footlight MT Light" pitchFamily="18" charset="0"/>
              </a:rPr>
              <a:t> - </a:t>
            </a:r>
            <a:r>
              <a:rPr lang="de-DE" sz="2000" i="1" dirty="0" err="1">
                <a:solidFill>
                  <a:prstClr val="black"/>
                </a:solidFill>
                <a:latin typeface="Footlight MT Light" pitchFamily="18" charset="0"/>
              </a:rPr>
              <a:t>commentarium</a:t>
            </a:r>
            <a:r>
              <a:rPr lang="de-DE" sz="2000" i="1" dirty="0">
                <a:solidFill>
                  <a:prstClr val="black"/>
                </a:solidFill>
                <a:latin typeface="Footlight MT Light" pitchFamily="18" charset="0"/>
              </a:rPr>
              <a:t>   </a:t>
            </a:r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Textauslegung</a:t>
            </a:r>
          </a:p>
          <a:p>
            <a:pPr lvl="1"/>
            <a:endParaRPr lang="de-DE" sz="2000" i="1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1"/>
            <a:r>
              <a:rPr lang="de-DE" sz="2000" i="1" dirty="0" err="1">
                <a:solidFill>
                  <a:prstClr val="black"/>
                </a:solidFill>
                <a:latin typeface="Footlight MT Light" pitchFamily="18" charset="0"/>
              </a:rPr>
              <a:t>Disputatio</a:t>
            </a:r>
            <a:r>
              <a:rPr lang="de-DE" sz="2000" i="1" dirty="0">
                <a:solidFill>
                  <a:prstClr val="black"/>
                </a:solidFill>
                <a:latin typeface="Footlight MT Light" pitchFamily="18" charset="0"/>
              </a:rPr>
              <a:t> - </a:t>
            </a:r>
            <a:r>
              <a:rPr lang="de-DE" sz="2000" i="1" dirty="0" err="1">
                <a:solidFill>
                  <a:prstClr val="black"/>
                </a:solidFill>
                <a:latin typeface="Footlight MT Light" pitchFamily="18" charset="0"/>
              </a:rPr>
              <a:t>quaestio</a:t>
            </a:r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: These – Antithese – Synthese (</a:t>
            </a:r>
            <a:r>
              <a:rPr lang="de-DE" sz="1600" dirty="0">
                <a:solidFill>
                  <a:prstClr val="black"/>
                </a:solidFill>
                <a:latin typeface="Footlight MT Light" pitchFamily="18" charset="0"/>
              </a:rPr>
              <a:t>ausgehend von einer Fragestellung um Widerspruchslosigkeit zu beweisen oder Widersprüche aufzudecken)</a:t>
            </a:r>
          </a:p>
          <a:p>
            <a:endParaRPr lang="de-DE" sz="2800" i="1" dirty="0">
              <a:latin typeface="Footlight MT Light" panose="0204060206030A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F8D78538-6F54-4AB9-AA27-F8071050C2F7}"/>
              </a:ext>
            </a:extLst>
          </p:cNvPr>
          <p:cNvSpPr/>
          <p:nvPr/>
        </p:nvSpPr>
        <p:spPr>
          <a:xfrm>
            <a:off x="6372200" y="533256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https://www.domschule-sl.de/seite/306966/geschichte.html?browser=1</a:t>
            </a:r>
          </a:p>
        </p:txBody>
      </p:sp>
    </p:spTree>
    <p:extLst>
      <p:ext uri="{BB962C8B-B14F-4D97-AF65-F5344CB8AC3E}">
        <p14:creationId xmlns:p14="http://schemas.microsoft.com/office/powerpoint/2010/main" val="4099288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-17140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Die Scholastik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2.) Abälard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39470" y="971600"/>
            <a:ext cx="806450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>
              <a:buFontTx/>
              <a:buChar char="•"/>
            </a:pP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1079  †1142</a:t>
            </a:r>
          </a:p>
          <a:p>
            <a:pPr lvl="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Ritterlicher Herkunft</a:t>
            </a:r>
          </a:p>
          <a:p>
            <a:pPr lvl="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Studium in Laon und Paris</a:t>
            </a:r>
          </a:p>
          <a:p>
            <a:pPr lvl="0">
              <a:buFontTx/>
              <a:buChar char="•"/>
            </a:pP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 dirty="0" err="1">
                <a:solidFill>
                  <a:prstClr val="black"/>
                </a:solidFill>
                <a:latin typeface="Footlight MT Light" pitchFamily="18" charset="0"/>
              </a:rPr>
              <a:t>Abälard</a:t>
            </a: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 und </a:t>
            </a:r>
            <a:r>
              <a:rPr lang="de-DE" sz="2400" dirty="0" err="1">
                <a:solidFill>
                  <a:prstClr val="black"/>
                </a:solidFill>
                <a:latin typeface="Footlight MT Light" pitchFamily="18" charset="0"/>
              </a:rPr>
              <a:t>Heloïse</a:t>
            </a: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Kloster</a:t>
            </a:r>
          </a:p>
          <a:p>
            <a:pPr lvl="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Eine streitbare Natur</a:t>
            </a:r>
          </a:p>
          <a:p>
            <a:pPr lvl="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Das ist neu: 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Eine Autobiographie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(</a:t>
            </a:r>
            <a:r>
              <a:rPr lang="de-DE" sz="2400" i="1" dirty="0" err="1">
                <a:solidFill>
                  <a:prstClr val="black"/>
                </a:solidFill>
                <a:latin typeface="Footlight MT Light" pitchFamily="18" charset="0"/>
              </a:rPr>
              <a:t>Historia</a:t>
            </a:r>
            <a:r>
              <a:rPr lang="de-DE" sz="2400" i="1" dirty="0">
                <a:solidFill>
                  <a:prstClr val="black"/>
                </a:solidFill>
                <a:latin typeface="Footlight MT Light" pitchFamily="18" charset="0"/>
              </a:rPr>
              <a:t> </a:t>
            </a:r>
            <a:r>
              <a:rPr lang="de-DE" sz="2400" i="1" dirty="0" err="1">
                <a:solidFill>
                  <a:prstClr val="black"/>
                </a:solidFill>
                <a:latin typeface="Footlight MT Light" pitchFamily="18" charset="0"/>
              </a:rPr>
              <a:t>calamitatum</a:t>
            </a: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52736"/>
            <a:ext cx="30861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6016166" y="5301208"/>
            <a:ext cx="2934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Abaelardus und </a:t>
            </a:r>
            <a:r>
              <a:rPr lang="de-DE" dirty="0" err="1">
                <a:latin typeface="Footlight MT Light" panose="0204060206030A020304" pitchFamily="18" charset="0"/>
              </a:rPr>
              <a:t>Heloïse</a:t>
            </a:r>
            <a:r>
              <a:rPr lang="de-DE" dirty="0">
                <a:latin typeface="Footlight MT Light" panose="0204060206030A020304" pitchFamily="18" charset="0"/>
              </a:rPr>
              <a:t> in einer Handschrift des Roman de la Rose, Chantilly, </a:t>
            </a:r>
            <a:r>
              <a:rPr lang="de-DE" dirty="0" err="1">
                <a:latin typeface="Footlight MT Light" panose="0204060206030A020304" pitchFamily="18" charset="0"/>
              </a:rPr>
              <a:t>musée</a:t>
            </a:r>
            <a:r>
              <a:rPr lang="de-DE" dirty="0">
                <a:latin typeface="Footlight MT Light" panose="0204060206030A020304" pitchFamily="18" charset="0"/>
              </a:rPr>
              <a:t> Condé (14. Jh.)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980F7EF1-6A4A-4E6F-9D5C-D24E37479AF2}"/>
              </a:ext>
            </a:extLst>
          </p:cNvPr>
          <p:cNvSpPr/>
          <p:nvPr/>
        </p:nvSpPr>
        <p:spPr>
          <a:xfrm>
            <a:off x="6664238" y="514681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https://commons.wikimedia.org/wiki/File:Abelard_and_Heloise.jpeg</a:t>
            </a:r>
          </a:p>
        </p:txBody>
      </p:sp>
    </p:spTree>
    <p:extLst>
      <p:ext uri="{BB962C8B-B14F-4D97-AF65-F5344CB8AC3E}">
        <p14:creationId xmlns:p14="http://schemas.microsoft.com/office/powerpoint/2010/main" val="189407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 idx="4294967295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Die Scholastik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Abälard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1052513"/>
            <a:ext cx="4932363" cy="60939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Abälard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 als Vater der scholastischen Methode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Hauptwerk: </a:t>
            </a:r>
            <a:r>
              <a:rPr kumimoji="0" lang="de-D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Sic et non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Ende der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Autoritätengläubigkeit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Eigener Intellekt muss Widersprüche lösen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Nachwirkung: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Vorbild für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Sentenzenbücher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Lombardus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Gratian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Individualität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Moral nach </a:t>
            </a:r>
            <a:r>
              <a:rPr kumimoji="0" lang="de-DE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intentio</a:t>
            </a:r>
            <a:endParaRPr kumimoji="0" lang="de-DE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2675" y="765175"/>
            <a:ext cx="4287838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BD64E780-D08D-42AF-B038-96DCC900642B}"/>
              </a:ext>
            </a:extLst>
          </p:cNvPr>
          <p:cNvSpPr txBox="1"/>
          <p:nvPr/>
        </p:nvSpPr>
        <p:spPr>
          <a:xfrm>
            <a:off x="3888247" y="6620601"/>
            <a:ext cx="1044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http://www.abaelard.de/050503sicnond.htm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883</Words>
  <Application>Microsoft Office PowerPoint</Application>
  <PresentationFormat>Bildschirmpräsentation (4:3)</PresentationFormat>
  <Paragraphs>274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Eurostile</vt:lpstr>
      <vt:lpstr>Footlight MT Light</vt:lpstr>
      <vt:lpstr>Larissa</vt:lpstr>
      <vt:lpstr>Europa im Mittelalter Grundzüge der mittelalterlichen Geschichte vom vorläufigen Ende des weströmischen Kaisertums 476 bis zur Entdeckung Amerikas 1492</vt:lpstr>
      <vt:lpstr>I.) Bildungstraditionen im Frühmittelalter 1.) Karolingische Renaissance</vt:lpstr>
      <vt:lpstr>I.) Bildungstraditionen im Frühmittelalter 1.) Karolingische Renaissance</vt:lpstr>
      <vt:lpstr>I.) Bildungstraditionen im Frühmittelalter 2.) Klöster als Hort der Bildung</vt:lpstr>
      <vt:lpstr>II.) Die Scholastik 1.) Die Kathedralschulen und der Beginn der Scholastik</vt:lpstr>
      <vt:lpstr>II.) Die Scholastik 1.) Die Kathedralschulen und der Beginn der Scholastik</vt:lpstr>
      <vt:lpstr>II.) Die Scholastik 1.) Die Kathedralschulen und der Beginn der Scholastik</vt:lpstr>
      <vt:lpstr>II.) Die Scholastik 2.) Abälard</vt:lpstr>
      <vt:lpstr>II.) Die Scholastik 2.) Abälard</vt:lpstr>
      <vt:lpstr>II.) Die Scholastik 3.) Lombardus</vt:lpstr>
      <vt:lpstr>III.) Die Universitäten 1.) Renaissance des Römischen Rechts</vt:lpstr>
      <vt:lpstr>III.) Die Universitäten 1.) Renaissance des Römischen Rechts</vt:lpstr>
      <vt:lpstr>III.) Die Universitäten 2.) Die Universität</vt:lpstr>
      <vt:lpstr>III.) Die Universitäten 2.) Die Universität</vt:lpstr>
      <vt:lpstr>III.) Die Universitäten 3.) Thomas von Aquin: Biographie eines Gelehrten</vt:lpstr>
      <vt:lpstr>III.) Die Universitäten 3.) Thomas von Aquin: Biographie eines Gelehrten</vt:lpstr>
      <vt:lpstr>IV.) Meinungsvielfalt und Meinungsstreit 1.) Universalienstreit</vt:lpstr>
      <vt:lpstr>IV.) Meinungsvielfalt und Meinungsstreit 2.) Humanismus</vt:lpstr>
      <vt:lpstr>IV.) Meinungsvielfalt und Meinungsstreit 3.) Der Buchdruck</vt:lpstr>
      <vt:lpstr>Bildnachweise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 Europa im Zeitalter des Investiturstreits Europa im Zeitalter des Investiturstreits von der Syndode von Stri bis zum Wormser Konkordat 1046 -1122</dc:title>
  <dc:creator>admin</dc:creator>
  <cp:lastModifiedBy>Standard</cp:lastModifiedBy>
  <cp:revision>431</cp:revision>
  <dcterms:created xsi:type="dcterms:W3CDTF">2017-04-18T11:03:37Z</dcterms:created>
  <dcterms:modified xsi:type="dcterms:W3CDTF">2021-03-15T15:17:53Z</dcterms:modified>
</cp:coreProperties>
</file>