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843" r:id="rId3"/>
    <p:sldId id="861" r:id="rId4"/>
    <p:sldId id="879" r:id="rId5"/>
    <p:sldId id="862" r:id="rId6"/>
    <p:sldId id="863" r:id="rId7"/>
    <p:sldId id="864" r:id="rId8"/>
    <p:sldId id="865" r:id="rId9"/>
    <p:sldId id="880" r:id="rId10"/>
    <p:sldId id="866" r:id="rId11"/>
    <p:sldId id="867" r:id="rId12"/>
    <p:sldId id="868" r:id="rId13"/>
    <p:sldId id="869" r:id="rId14"/>
    <p:sldId id="870" r:id="rId15"/>
    <p:sldId id="871" r:id="rId16"/>
    <p:sldId id="872" r:id="rId17"/>
    <p:sldId id="873" r:id="rId18"/>
    <p:sldId id="881" r:id="rId1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49F"/>
    <a:srgbClr val="006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D30556-6C52-7682-578B-3DD542058BF4}" v="523" dt="2021-02-19T10:53:57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4" autoAdjust="0"/>
    <p:restoredTop sz="95261" autoAdjust="0"/>
  </p:normalViewPr>
  <p:slideViewPr>
    <p:cSldViewPr>
      <p:cViewPr varScale="1">
        <p:scale>
          <a:sx n="85" d="100"/>
          <a:sy n="85" d="100"/>
        </p:scale>
        <p:origin x="130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9D8F211-7B5E-4DB8-A9A6-2B406E3BB8AE}" type="datetimeFigureOut">
              <a:rPr lang="de-DE"/>
              <a:pPr>
                <a:defRPr/>
              </a:pPr>
              <a:t>14.03.2021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B8FE873-6664-4EB8-9770-A48541937B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476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9726F-D788-4809-BE79-367DF3A1AAEB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69DB2-AC26-4B95-AD6B-E72064DE640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7D67-6EB9-4207-A013-3C2EC7E06FB6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0B841-6276-4646-B561-F31EE86C92B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4C168-C61B-4F7A-B06E-32F00D32CF3A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4F7FD-C5D7-41E6-911F-0028C571667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7C92D-46B3-485F-B791-2C5FA5CB7BDA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C13F7-C986-4CEA-A919-4BBE1EF366A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884F4-BB2A-4270-A6EC-6DA0E7C37837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338B1-1607-499C-B2D3-8A34D574D26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E5EF3-64E9-4A65-9F15-4C1D6DEB7A16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E25DD-A2CE-4492-B8A6-E6B48E7612F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F5093-58DB-4B56-8AC5-175825C33582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D7D1E-5FCE-452D-A2F9-D131749820B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17F76-7F55-49F5-8108-CB409209B189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AB732-909E-43AB-B287-F9C56744ECA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237E1-D239-45F6-B027-132832D24360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3BDAC-A49B-4191-ACE3-CEFC8A37671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109C8-95E9-4DE4-AFC2-07CAF39D0DF7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34488-B21C-4B8D-9639-54B60816D88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2248E-649F-49E1-8B3D-A240BEAC2604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1312-0D73-49CF-B9FA-68B43295584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2F2F15-4376-4540-8B51-DC3E1C7184D4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45D787-58E3-4D7B-B7C6-1A7210E651E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>
          <a:xfrm>
            <a:off x="107950" y="260648"/>
            <a:ext cx="8928100" cy="1223963"/>
          </a:xfrm>
        </p:spPr>
        <p:txBody>
          <a:bodyPr/>
          <a:lstStyle/>
          <a:p>
            <a:pPr eaLnBrk="1" hangingPunct="1"/>
            <a:r>
              <a:rPr lang="de-DE" sz="6000" b="1" u="sng" dirty="0">
                <a:solidFill>
                  <a:srgbClr val="948A54"/>
                </a:solidFill>
                <a:latin typeface="Footlight MT Light" pitchFamily="18" charset="0"/>
              </a:rPr>
              <a:t>Europa im Mittelalter</a:t>
            </a:r>
            <a:r>
              <a:rPr lang="de-DE" sz="6000" b="1" dirty="0">
                <a:solidFill>
                  <a:srgbClr val="948A54"/>
                </a:solidFill>
                <a:latin typeface="Footlight MT Light" pitchFamily="18" charset="0"/>
              </a:rPr>
              <a:t/>
            </a:r>
            <a:br>
              <a:rPr lang="de-DE" sz="6000" b="1" dirty="0">
                <a:solidFill>
                  <a:srgbClr val="948A54"/>
                </a:solidFill>
                <a:latin typeface="Footlight MT Light" pitchFamily="18" charset="0"/>
              </a:rPr>
            </a:br>
            <a:r>
              <a:rPr lang="de-DE" sz="2200" b="1" dirty="0">
                <a:solidFill>
                  <a:srgbClr val="948A54"/>
                </a:solidFill>
                <a:latin typeface="Footlight MT Light" pitchFamily="18" charset="0"/>
              </a:rPr>
              <a:t>Grundzüge der mittelalterlichen Geschichte vom vorläufigen Ende des weströmischen Kaisertums 476 bis zur Entdeckung Amerikas 1492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3809" y="6285879"/>
            <a:ext cx="8856663" cy="6715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[VL </a:t>
            </a:r>
            <a:r>
              <a:rPr lang="de-DE" b="1" dirty="0" smtClean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08B] Die Kreuzzüge</a:t>
            </a:r>
            <a:endParaRPr lang="de-DE" b="1" dirty="0">
              <a:solidFill>
                <a:schemeClr val="bg2">
                  <a:lumMod val="50000"/>
                </a:schemeClr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1628800"/>
            <a:ext cx="5002213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7125940" y="5949280"/>
            <a:ext cx="2018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u="sng" dirty="0">
                <a:latin typeface="Arial"/>
                <a:cs typeface="Arial"/>
              </a:rPr>
              <a:t>https://commons.wikimedia.org/wiki/File:EroberungJerusalems2.jpg</a:t>
            </a:r>
            <a:endParaRPr lang="en-US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>
          <a:xfrm>
            <a:off x="-113665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Die Kreuzzüge ins Heilige Land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4.) Die Nachbarn im Orient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3850" y="1236663"/>
            <a:ext cx="7920038" cy="474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1187 Der Ayyubide Saladin </a:t>
            </a: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(Herrscher in Kairo u. Damaskus)</a:t>
            </a: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siegt bei Hattin, erobert Jerusalem</a:t>
            </a:r>
          </a:p>
          <a:p>
            <a:pPr marL="342900" indent="-342900"/>
            <a:r>
              <a:rPr lang="de-DE">
                <a:latin typeface="Footlight MT Light" pitchFamily="18" charset="0"/>
              </a:rPr>
              <a:t>Akkon fungiert ab jetzt als Haupstadt</a:t>
            </a:r>
          </a:p>
          <a:p>
            <a:pPr marL="342900" indent="-342900"/>
            <a:endParaRPr lang="de-DE" sz="2400">
              <a:latin typeface="Footlight MT Light" pitchFamily="18" charset="0"/>
            </a:endParaRPr>
          </a:p>
          <a:p>
            <a:pPr marL="342900" indent="-342900"/>
            <a:r>
              <a:rPr lang="de-DE" sz="2400">
                <a:latin typeface="Footlight MT Light" pitchFamily="18" charset="0"/>
              </a:rPr>
              <a:t>1229-44 Jerusalem per Vertrag</a:t>
            </a:r>
          </a:p>
          <a:p>
            <a:pPr marL="342900" indent="-342900"/>
            <a:r>
              <a:rPr lang="de-DE" sz="2400">
                <a:latin typeface="Footlight MT Light" pitchFamily="18" charset="0"/>
              </a:rPr>
              <a:t>wieder in christlicher Hand</a:t>
            </a:r>
          </a:p>
          <a:p>
            <a:pPr marL="342900" indent="-342900"/>
            <a:endParaRPr lang="de-DE" sz="2400">
              <a:latin typeface="Footlight MT Light" pitchFamily="18" charset="0"/>
            </a:endParaRPr>
          </a:p>
          <a:p>
            <a:pPr marL="342900" indent="-342900"/>
            <a:r>
              <a:rPr lang="de-DE" sz="2400">
                <a:latin typeface="Footlight MT Light" pitchFamily="18" charset="0"/>
              </a:rPr>
              <a:t>1268 Mamluken erobern Antiochia</a:t>
            </a:r>
          </a:p>
          <a:p>
            <a:pPr marL="342900" indent="-342900"/>
            <a:endParaRPr lang="de-DE" sz="2400">
              <a:latin typeface="Footlight MT Light" pitchFamily="18" charset="0"/>
            </a:endParaRPr>
          </a:p>
          <a:p>
            <a:pPr marL="342900" indent="-342900"/>
            <a:r>
              <a:rPr lang="de-DE" sz="2400">
                <a:latin typeface="Footlight MT Light" pitchFamily="18" charset="0"/>
              </a:rPr>
              <a:t>1291 Fall Akkons </a:t>
            </a:r>
          </a:p>
          <a:p>
            <a:pPr marL="342900" indent="-342900"/>
            <a:r>
              <a:rPr lang="de-DE" sz="2400">
                <a:latin typeface="Footlight MT Light" pitchFamily="18" charset="0"/>
              </a:rPr>
              <a:t>Ende der Kreuzfahrerherrschaften </a:t>
            </a:r>
          </a:p>
          <a:p>
            <a:pPr marL="342900" indent="-342900"/>
            <a:r>
              <a:rPr lang="de-DE" sz="2400">
                <a:latin typeface="Footlight MT Light" pitchFamily="18" charset="0"/>
              </a:rPr>
              <a:t>im Heiligen Land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4338" y="1341438"/>
            <a:ext cx="36258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18C7F2-5E50-423D-A42B-F74974AD9A58}"/>
              </a:ext>
            </a:extLst>
          </p:cNvPr>
          <p:cNvSpPr txBox="1"/>
          <p:nvPr/>
        </p:nvSpPr>
        <p:spPr>
          <a:xfrm>
            <a:off x="6463554" y="6221506"/>
            <a:ext cx="3110752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https://commons.wikimedia.org/wiki/File:Map_Crusader_states_1135-de.svg</a:t>
            </a:r>
            <a:endParaRPr lang="en-US" sz="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Die Kreuzzüge ins Heilige Land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5.) Byzanz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3850" y="1268413"/>
            <a:ext cx="7920038" cy="1431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de-DE" sz="2200">
                <a:latin typeface="Footlight MT Light" pitchFamily="18" charset="0"/>
              </a:rPr>
              <a:t>Byzanz nach Mantzikert</a:t>
            </a:r>
            <a:endParaRPr lang="de-DE" sz="2200" b="1">
              <a:latin typeface="Footlight MT Light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de-DE" sz="2200">
                <a:latin typeface="Footlight MT Light" pitchFamily="18" charset="0"/>
              </a:rPr>
              <a:t>Die Komnenen</a:t>
            </a:r>
            <a:endParaRPr lang="de-DE" sz="2200" b="1">
              <a:latin typeface="Footlight MT Light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de-DE" sz="2200">
                <a:latin typeface="Footlight MT Light" pitchFamily="18" charset="0"/>
              </a:rPr>
              <a:t>Byzanz und die Kreuzzüge</a:t>
            </a:r>
            <a:endParaRPr lang="de-DE" sz="2200" b="1">
              <a:latin typeface="Footlight MT Light" pitchFamily="18" charset="0"/>
            </a:endParaRPr>
          </a:p>
          <a:p>
            <a:pPr marL="342900" indent="-342900"/>
            <a:endParaRPr lang="de-DE" sz="220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349500"/>
            <a:ext cx="7620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E9702E7-E8B3-412B-81BA-2372F125F6D6}"/>
              </a:ext>
            </a:extLst>
          </p:cNvPr>
          <p:cNvSpPr txBox="1"/>
          <p:nvPr/>
        </p:nvSpPr>
        <p:spPr>
          <a:xfrm>
            <a:off x="6508376" y="5836024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https://commons.wikimedia.org/wiki/File:Aftermath_of_Manzikert.png</a:t>
            </a:r>
            <a:endParaRPr lang="en-US" sz="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Die Kreuzzüge ins Heilige Land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6.) Die Levante im 13. Jh. </a:t>
            </a:r>
            <a:endParaRPr lang="de-DE" sz="2800" i="1">
              <a:latin typeface="Eurostile"/>
            </a:endParaRPr>
          </a:p>
        </p:txBody>
      </p:sp>
      <p:sp>
        <p:nvSpPr>
          <p:cNvPr id="38916" name="Rectangle 4"/>
          <p:cNvSpPr>
            <a:spLocks noGrp="1"/>
          </p:cNvSpPr>
          <p:nvPr>
            <p:ph type="body" idx="4294967295"/>
          </p:nvPr>
        </p:nvSpPr>
        <p:spPr>
          <a:xfrm>
            <a:off x="457200" y="5373688"/>
            <a:ext cx="8229600" cy="14843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4. Kreuzzug </a:t>
            </a:r>
          </a:p>
          <a:p>
            <a:pPr>
              <a:buFont typeface="Arial" charset="0"/>
              <a:buNone/>
            </a:pPr>
            <a:r>
              <a:rPr lang="de-DE" sz="1700">
                <a:latin typeface="Footlight MT Light" pitchFamily="18" charset="0"/>
              </a:rPr>
              <a:t>Gebanntes Kreuzzugsheer erobert Konstantinopel (1204; wieder verloren: 1261)</a:t>
            </a:r>
          </a:p>
          <a:p>
            <a:pPr>
              <a:buFont typeface="Arial" charset="0"/>
              <a:buNone/>
            </a:pPr>
            <a:r>
              <a:rPr lang="de-DE" sz="1700">
                <a:latin typeface="Footlight MT Light" pitchFamily="18" charset="0"/>
              </a:rPr>
              <a:t>Zuvor: Einmischung in byzantinische Thronstreitigkeiten (1203/4)</a:t>
            </a:r>
          </a:p>
          <a:p>
            <a:pPr>
              <a:buFont typeface="Arial" charset="0"/>
              <a:buNone/>
            </a:pPr>
            <a:r>
              <a:rPr lang="de-DE" sz="1700">
                <a:latin typeface="Footlight MT Light" pitchFamily="18" charset="0"/>
              </a:rPr>
              <a:t>Kreuzritter u. Venezianer teilen sich Byzanz (Lateinisches Kaiserreich Konstantinopel)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909638"/>
            <a:ext cx="9175751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6426FD6-02A7-4A3F-9D30-B6DD85AA44F9}"/>
              </a:ext>
            </a:extLst>
          </p:cNvPr>
          <p:cNvSpPr txBox="1"/>
          <p:nvPr/>
        </p:nvSpPr>
        <p:spPr>
          <a:xfrm>
            <a:off x="7028329" y="533400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https://commons.wikimedia.org/wiki/File:LatinEmpire.png</a:t>
            </a:r>
            <a:endParaRPr lang="en-US" sz="600"/>
          </a:p>
          <a:p>
            <a:pPr algn="l"/>
            <a:endParaRPr lang="en-US" dirty="0"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Die Reconquista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Stationen eines immerwährenden Krieges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4213" y="1412875"/>
            <a:ext cx="7920037" cy="4970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Covadonga 716/22</a:t>
            </a:r>
          </a:p>
          <a:p>
            <a:pPr marL="342900" indent="-34290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In der Rückschau zum Beginn der Reconquista hochstilisiert</a:t>
            </a:r>
          </a:p>
          <a:p>
            <a:pPr marL="342900" indent="-342900">
              <a:buFont typeface="Arial" charset="0"/>
              <a:buNone/>
            </a:pPr>
            <a:endParaRPr lang="de-DE" sz="28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Toledo 1085</a:t>
            </a:r>
          </a:p>
          <a:p>
            <a:pPr marL="342900" indent="-34290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Alfons VI. von Kastilien erobert die frühere westgotische Hauptstadt</a:t>
            </a:r>
          </a:p>
          <a:p>
            <a:pPr marL="342900" indent="-34290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Kulturelle Bedeutung: Fundgrube des Wissens</a:t>
            </a:r>
          </a:p>
          <a:p>
            <a:pPr marL="342900" indent="-342900"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Las Navas de Tolosa 1212</a:t>
            </a:r>
            <a:endParaRPr lang="de-DE" sz="2800" b="1">
              <a:latin typeface="Footlight MT Light" pitchFamily="18" charset="0"/>
            </a:endParaRPr>
          </a:p>
          <a:p>
            <a:pPr marL="342900" indent="-342900"/>
            <a:r>
              <a:rPr lang="de-DE" sz="2000">
                <a:latin typeface="Footlight MT Light" pitchFamily="18" charset="0"/>
              </a:rPr>
              <a:t>Kreuzzugsaufruf des Papstes</a:t>
            </a:r>
          </a:p>
          <a:p>
            <a:pPr marL="342900" indent="-342900"/>
            <a:r>
              <a:rPr lang="de-DE" sz="2000">
                <a:latin typeface="Footlight MT Light" pitchFamily="18" charset="0"/>
              </a:rPr>
              <a:t>Koalition der Spanier und frz. Kreuzritter siegt gegen die Almohaden</a:t>
            </a:r>
          </a:p>
          <a:p>
            <a:pPr marL="342900" indent="-342900"/>
            <a:r>
              <a:rPr lang="de-DE" sz="2000">
                <a:latin typeface="Footlight MT Light" pitchFamily="18" charset="0"/>
              </a:rPr>
              <a:t>Machtverhältnis verschiebt sich endgültig zugunsten der Christen</a:t>
            </a:r>
          </a:p>
          <a:p>
            <a:pPr marL="342900" indent="-342900"/>
            <a:endParaRPr lang="de-DE" sz="2000">
              <a:latin typeface="Footlight MT Light" pitchFamily="18" charset="0"/>
            </a:endParaRPr>
          </a:p>
          <a:p>
            <a:pPr marL="342900" indent="-342900"/>
            <a:r>
              <a:rPr lang="de-DE" sz="2800">
                <a:latin typeface="Footlight MT Light" pitchFamily="18" charset="0"/>
              </a:rPr>
              <a:t>Granada 1492</a:t>
            </a:r>
          </a:p>
          <a:p>
            <a:pPr marL="342900" indent="-342900"/>
            <a:r>
              <a:rPr lang="de-DE" sz="2000">
                <a:latin typeface="Footlight MT Light" pitchFamily="18" charset="0"/>
              </a:rPr>
              <a:t>Ende der Reconquista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Die Reconquista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Stationen einer Ideologie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4213" y="1628775"/>
            <a:ext cx="7920037" cy="417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de-DE" sz="2800">
                <a:latin typeface="Footlight MT Light" pitchFamily="18" charset="0"/>
              </a:rPr>
              <a:t>Der Neogotizismus (ab 9. Jh.)</a:t>
            </a:r>
          </a:p>
          <a:p>
            <a:pPr marL="342900" indent="-34290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Asturer beginnen sich als Erben der Westgoten zu </a:t>
            </a:r>
            <a:r>
              <a:rPr lang="de-DE">
                <a:latin typeface="Footlight MT Light" pitchFamily="18" charset="0"/>
              </a:rPr>
              <a:t>begreifen</a:t>
            </a:r>
            <a:endParaRPr lang="de-DE" sz="20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de-DE" sz="2800">
                <a:latin typeface="Footlight MT Light" pitchFamily="18" charset="0"/>
              </a:rPr>
              <a:t>Jakobuskult (10. Jh.)</a:t>
            </a:r>
            <a:endParaRPr lang="de-DE"/>
          </a:p>
          <a:p>
            <a:pPr marL="342900" indent="-342900"/>
            <a:r>
              <a:rPr lang="de-DE" sz="2000">
                <a:latin typeface="Footlight MT Light" pitchFamily="18" charset="0"/>
              </a:rPr>
              <a:t>angebliche Gebeine des Apostels in Compostela entdeckt</a:t>
            </a:r>
          </a:p>
          <a:p>
            <a:pPr marL="342900" indent="-342900">
              <a:buFont typeface="Arial" charset="0"/>
              <a:buChar char="•"/>
            </a:pPr>
            <a:endParaRPr lang="de-DE" sz="2000" b="1">
              <a:latin typeface="Footlight MT Light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de-DE" sz="2800">
                <a:latin typeface="Footlight MT Light" pitchFamily="18" charset="0"/>
              </a:rPr>
              <a:t>Reconquista, Restauración, Repoblación</a:t>
            </a:r>
          </a:p>
          <a:p>
            <a:pPr marL="342900" indent="-34290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Was man aus der Geschichte alles so machen kann</a:t>
            </a:r>
          </a:p>
          <a:p>
            <a:pPr marL="342900" indent="-342900"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de-DE" sz="2800">
                <a:latin typeface="Footlight MT Light" pitchFamily="18" charset="0"/>
              </a:rPr>
              <a:t>Franco, Sánchez Albornoz, Rajoy und Katalonien</a:t>
            </a:r>
            <a:endParaRPr lang="de-DE" sz="2800" b="1">
              <a:latin typeface="Footlight MT Light" pitchFamily="18" charset="0"/>
            </a:endParaRPr>
          </a:p>
          <a:p>
            <a:pPr marL="342900" indent="-342900"/>
            <a:r>
              <a:rPr lang="de-DE">
                <a:latin typeface="Footlight MT Light" pitchFamily="18" charset="0"/>
              </a:rPr>
              <a:t>Espa</a:t>
            </a:r>
            <a:r>
              <a:rPr lang="de-DE">
                <a:latin typeface="Footlight MT Light" pitchFamily="18" charset="0"/>
                <a:cs typeface="Arial" charset="0"/>
              </a:rPr>
              <a:t>ña: un enigma?                          oder: </a:t>
            </a:r>
          </a:p>
          <a:p>
            <a:pPr marL="342900" indent="-342900"/>
            <a:r>
              <a:rPr lang="de-DE">
                <a:latin typeface="Footlight MT Light" pitchFamily="18" charset="0"/>
                <a:cs typeface="Arial" charset="0"/>
              </a:rPr>
              <a:t>Wie Faschisten, Liberale und Sturköpfe aus Spanien eine Nation machen woll(t)en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Kreuzzüge in Europa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Die Albigenserkreuzzüge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55600" y="908050"/>
            <a:ext cx="7920038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Die Katharer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400" b="1" dirty="0">
              <a:latin typeface="Footlight MT Light" panose="0204060206030A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Der Aufruf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400" b="1" dirty="0">
              <a:latin typeface="Footlight MT Light" panose="0204060206030A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Die Inquisition</a:t>
            </a:r>
            <a:endParaRPr lang="de-DE" sz="2400" b="1" dirty="0">
              <a:latin typeface="Footlight MT Light" panose="0204060206030A020304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54966"/>
            <a:ext cx="34194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feld 2"/>
          <p:cNvSpPr txBox="1">
            <a:spLocks noChangeArrowheads="1"/>
          </p:cNvSpPr>
          <p:nvPr/>
        </p:nvSpPr>
        <p:spPr bwMode="auto">
          <a:xfrm>
            <a:off x="-323850" y="6473825"/>
            <a:ext cx="458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Footlight MT Light" pitchFamily="18" charset="0"/>
              </a:rPr>
              <a:t>Vertreibung der Katharer aus Carcassonne</a:t>
            </a:r>
          </a:p>
        </p:txBody>
      </p:sp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5825" y="2636838"/>
            <a:ext cx="571817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6DB963-9EA0-4547-B0E8-6C90B043E5B5}"/>
              </a:ext>
            </a:extLst>
          </p:cNvPr>
          <p:cNvSpPr txBox="1"/>
          <p:nvPr/>
        </p:nvSpPr>
        <p:spPr>
          <a:xfrm>
            <a:off x="1165412" y="633804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latin typeface="Arial"/>
                <a:cs typeface="Arial"/>
              </a:rPr>
              <a:t>https://commons.wikimedia.org/wiki/File:Cathars_expelled.JPG</a:t>
            </a:r>
            <a:endParaRPr lang="en-US" sz="600"/>
          </a:p>
          <a:p>
            <a:pPr algn="l"/>
            <a:endParaRPr lang="en-US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1A611C-1CED-44F4-8E7E-F529BB77630D}"/>
              </a:ext>
            </a:extLst>
          </p:cNvPr>
          <p:cNvSpPr txBox="1"/>
          <p:nvPr/>
        </p:nvSpPr>
        <p:spPr>
          <a:xfrm>
            <a:off x="4571439" y="6525745"/>
            <a:ext cx="466164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latin typeface="Arial"/>
                <a:cs typeface="Arial"/>
              </a:rPr>
              <a:t>https://www.koeppel-sw.de/ai-tolosa-teil-ii/20120423-00029/ (Karte </a:t>
            </a:r>
            <a:r>
              <a:rPr lang="en-US" sz="600" dirty="0" err="1">
                <a:latin typeface="Arial"/>
                <a:cs typeface="Arial"/>
              </a:rPr>
              <a:t>entnommen</a:t>
            </a:r>
            <a:r>
              <a:rPr lang="en-US" sz="600" dirty="0">
                <a:latin typeface="Arial"/>
                <a:cs typeface="Arial"/>
              </a:rPr>
              <a:t> </a:t>
            </a:r>
            <a:r>
              <a:rPr lang="en-US" sz="600" dirty="0" err="1">
                <a:latin typeface="Arial"/>
                <a:cs typeface="Arial"/>
              </a:rPr>
              <a:t>aus</a:t>
            </a:r>
            <a:r>
              <a:rPr lang="en-US" sz="600" dirty="0">
                <a:latin typeface="Arial"/>
                <a:cs typeface="Arial"/>
              </a:rPr>
              <a:t> „Les </a:t>
            </a:r>
            <a:r>
              <a:rPr lang="en-US" sz="600" dirty="0" err="1">
                <a:latin typeface="Arial"/>
                <a:cs typeface="Arial"/>
              </a:rPr>
              <a:t>Cathares</a:t>
            </a:r>
            <a:r>
              <a:rPr lang="en-US" sz="600" dirty="0">
                <a:latin typeface="Arial"/>
                <a:cs typeface="Arial"/>
              </a:rPr>
              <a:t>, </a:t>
            </a:r>
            <a:r>
              <a:rPr lang="en-US" sz="600" dirty="0" err="1">
                <a:latin typeface="Arial"/>
                <a:cs typeface="Arial"/>
              </a:rPr>
              <a:t>Chronologie</a:t>
            </a:r>
            <a:r>
              <a:rPr lang="en-US" sz="600" dirty="0">
                <a:latin typeface="Arial"/>
                <a:cs typeface="Arial"/>
              </a:rPr>
              <a:t> de 1022 à 1321; Maurice Griffe, ISBN: 2-907854-14-3)</a:t>
            </a:r>
            <a:endParaRPr lang="en-US" sz="600" dirty="0"/>
          </a:p>
          <a:p>
            <a:pPr algn="l"/>
            <a:endParaRPr lang="en-US" dirty="0"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Kreuzzüge in Europa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Die Wendenkreuzzüge und die Livlandfahrten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3850" y="1844675"/>
            <a:ext cx="7920038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„Die Ostsiedlung“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400" b="1" dirty="0">
              <a:latin typeface="Footlight MT Light" panose="0204060206030A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Mission im Baltikum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400" b="1" dirty="0">
              <a:latin typeface="Footlight MT Light" panose="0204060206030A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Der Deutsche Orden</a:t>
            </a:r>
            <a:endParaRPr lang="de-DE" sz="2400" b="1" dirty="0">
              <a:latin typeface="Footlight MT Light" panose="0204060206030A020304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1341438"/>
            <a:ext cx="5589587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D47AD4-51E9-4BCA-91E3-15F0196BC272}"/>
              </a:ext>
            </a:extLst>
          </p:cNvPr>
          <p:cNvSpPr txBox="1"/>
          <p:nvPr/>
        </p:nvSpPr>
        <p:spPr>
          <a:xfrm>
            <a:off x="6741459" y="620357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latin typeface="Arial"/>
                <a:cs typeface="Arial"/>
              </a:rPr>
              <a:t>https://commons.wikimedia.org/wiki/File:Deutscher_Orden_1260.png</a:t>
            </a:r>
            <a:endParaRPr lang="en-US" sz="600">
              <a:cs typeface="Arial"/>
            </a:endParaRPr>
          </a:p>
          <a:p>
            <a:pPr algn="l"/>
            <a:endParaRPr lang="en-US" dirty="0"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Kreuzzüge in Europa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Kreuzzugsinflation</a:t>
            </a:r>
            <a:endParaRPr lang="de-DE" sz="2800" i="1">
              <a:latin typeface="Eurostile"/>
            </a:endParaRPr>
          </a:p>
        </p:txBody>
      </p:sp>
      <p:sp>
        <p:nvSpPr>
          <p:cNvPr id="44034" name="Textfeld 1"/>
          <p:cNvSpPr txBox="1">
            <a:spLocks noChangeArrowheads="1"/>
          </p:cNvSpPr>
          <p:nvPr/>
        </p:nvSpPr>
        <p:spPr bwMode="auto">
          <a:xfrm>
            <a:off x="684213" y="1844675"/>
            <a:ext cx="7920037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dirty="0">
                <a:latin typeface="Footlight MT Light" panose="0204060206030A020304" pitchFamily="18" charset="0"/>
              </a:rPr>
              <a:t>Päpstliche Privatkriege</a:t>
            </a:r>
          </a:p>
          <a:p>
            <a:endParaRPr lang="de-DE" dirty="0">
              <a:latin typeface="Footlight MT Light" panose="0204060206030A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latin typeface="Footlight MT Light" panose="0204060206030A020304" pitchFamily="18" charset="0"/>
              </a:rPr>
              <a:t>Gegen Sizilien, </a:t>
            </a:r>
            <a:r>
              <a:rPr lang="de-DE" dirty="0" err="1">
                <a:latin typeface="Footlight MT Light" panose="0204060206030A020304" pitchFamily="18" charset="0"/>
              </a:rPr>
              <a:t>Aragón</a:t>
            </a:r>
            <a:endParaRPr lang="de-DE" dirty="0">
              <a:latin typeface="Footlight MT Light" panose="0204060206030A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latin typeface="Footlight MT Light" panose="0204060206030A020304" pitchFamily="18" charset="0"/>
              </a:rPr>
              <a:t>Im Rahmen von italienischen Familienfehden</a:t>
            </a:r>
          </a:p>
          <a:p>
            <a:pPr marL="285750" indent="-285750">
              <a:buFontTx/>
              <a:buChar char="-"/>
            </a:pPr>
            <a:endParaRPr lang="de-DE" dirty="0">
              <a:latin typeface="Footlight MT Light" panose="0204060206030A020304" pitchFamily="18" charset="0"/>
            </a:endParaRPr>
          </a:p>
          <a:p>
            <a:pPr marL="285750" indent="-285750">
              <a:buFontTx/>
              <a:buChar char="-"/>
            </a:pPr>
            <a:endParaRPr lang="de-DE" dirty="0">
              <a:latin typeface="Footlight MT Light" panose="0204060206030A020304" pitchFamily="18" charset="0"/>
            </a:endParaRPr>
          </a:p>
          <a:p>
            <a:r>
              <a:rPr lang="de-DE" sz="2400" dirty="0">
                <a:latin typeface="Footlight MT Light" panose="0204060206030A020304" pitchFamily="18" charset="0"/>
              </a:rPr>
              <a:t>Die letzten Kreuzzüge: </a:t>
            </a:r>
          </a:p>
          <a:p>
            <a:endParaRPr lang="de-DE" dirty="0">
              <a:latin typeface="Footlight MT Light" panose="0204060206030A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latin typeface="Footlight MT Light" panose="0204060206030A020304" pitchFamily="18" charset="0"/>
              </a:rPr>
              <a:t>Gegen die Osmanen (15. Jh., Ungarn, Polen) </a:t>
            </a:r>
          </a:p>
          <a:p>
            <a:pPr marL="285750" indent="-285750">
              <a:buFontTx/>
              <a:buChar char="-"/>
            </a:pPr>
            <a:endParaRPr lang="de-DE" dirty="0">
              <a:latin typeface="Footlight MT Light" panose="0204060206030A020304" pitchFamily="18" charset="0"/>
            </a:endParaRPr>
          </a:p>
          <a:p>
            <a:pPr marL="285750" indent="-285750">
              <a:buFontTx/>
              <a:buChar char="-"/>
            </a:pPr>
            <a:endParaRPr lang="de-DE" dirty="0">
              <a:latin typeface="Footlight MT Light" panose="0204060206030A020304" pitchFamily="18" charset="0"/>
            </a:endParaRPr>
          </a:p>
          <a:p>
            <a:r>
              <a:rPr lang="de-DE" sz="2400" dirty="0">
                <a:latin typeface="Footlight MT Light" panose="0204060206030A020304" pitchFamily="18" charset="0"/>
              </a:rPr>
              <a:t>„Kreuzzüge“ in Neuzeit und Gegenwart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/>
              </a:rPr>
              <a:t>Bildnachweise</a:t>
            </a:r>
          </a:p>
        </p:txBody>
      </p:sp>
      <p:sp>
        <p:nvSpPr>
          <p:cNvPr id="44034" name="Textfeld 1"/>
          <p:cNvSpPr txBox="1">
            <a:spLocks noChangeArrowheads="1"/>
          </p:cNvSpPr>
          <p:nvPr/>
        </p:nvSpPr>
        <p:spPr bwMode="auto">
          <a:xfrm>
            <a:off x="684213" y="1333687"/>
            <a:ext cx="792003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sz="1100" dirty="0">
              <a:cs typeface="Arial"/>
            </a:endParaRPr>
          </a:p>
          <a:p>
            <a:r>
              <a:rPr lang="de-DE" sz="1400" dirty="0">
                <a:latin typeface="Footlight MT Light" panose="0204060206030A020304" pitchFamily="18" charset="0"/>
                <a:cs typeface="Arial"/>
              </a:rPr>
              <a:t>VL 8b</a:t>
            </a:r>
          </a:p>
          <a:p>
            <a:pPr marL="171450" indent="-171450">
              <a:buFont typeface="Arial"/>
              <a:buChar char="•"/>
            </a:pPr>
            <a:r>
              <a:rPr lang="de-DE" sz="1100" u="sng" dirty="0">
                <a:latin typeface="Footlight MT Light" panose="0204060206030A020304" pitchFamily="18" charset="0"/>
                <a:cs typeface="Arial"/>
              </a:rPr>
              <a:t>https://commons.wikimedia.org/wiki/File:EroberungJerusalems2.jpg</a:t>
            </a:r>
            <a:endParaRPr lang="de-DE" sz="1100" dirty="0">
              <a:latin typeface="Footlight MT Light" panose="0204060206030A020304" pitchFamily="18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de-DE" sz="1100" dirty="0">
                <a:latin typeface="Footlight MT Light" panose="0204060206030A020304" pitchFamily="18" charset="0"/>
                <a:cs typeface="Arial"/>
              </a:rPr>
              <a:t>https://picryl.com/media/two-knights-fighting-from-bl-royal-10-e-iv-f-304v-466c88 </a:t>
            </a:r>
          </a:p>
          <a:p>
            <a:pPr marL="171450" indent="-171450">
              <a:buFont typeface="Arial"/>
              <a:buChar char="•"/>
            </a:pPr>
            <a:r>
              <a:rPr lang="de-DE" sz="1100" dirty="0">
                <a:latin typeface="Footlight MT Light" panose="0204060206030A020304" pitchFamily="18" charset="0"/>
                <a:cs typeface="Arial"/>
              </a:rPr>
              <a:t>http://atlasnacional.ign.es/wane/Archivo:Espana_Configuracion-de-los-reinos-cristianos.-Imperio-Almoravide-(1086--1144)_1086-1147_mapa_13996_spa.jpg </a:t>
            </a:r>
          </a:p>
          <a:p>
            <a:pPr marL="171450" indent="-171450">
              <a:buFont typeface="Arial"/>
              <a:buChar char="•"/>
            </a:pPr>
            <a:r>
              <a:rPr lang="de-DE" sz="1100" dirty="0">
                <a:latin typeface="Footlight MT Light" panose="0204060206030A020304" pitchFamily="18" charset="0"/>
                <a:cs typeface="Arial"/>
              </a:rPr>
              <a:t>https://commons.wikimedia.org/wiki/File:EditedStattering.png</a:t>
            </a:r>
          </a:p>
          <a:p>
            <a:pPr marL="171450" indent="-171450">
              <a:buFont typeface="Arial"/>
              <a:buChar char="•"/>
            </a:pPr>
            <a:r>
              <a:rPr lang="de-DE" sz="1100" u="sng" dirty="0">
                <a:latin typeface="Footlight MT Light" panose="0204060206030A020304" pitchFamily="18" charset="0"/>
                <a:cs typeface="Arial"/>
              </a:rPr>
              <a:t>https://www.heiligenlexikon.de/Fotos/1__Kreuzzug-Karte.jpg</a:t>
            </a:r>
            <a:endParaRPr lang="de-DE" sz="1100" dirty="0">
              <a:latin typeface="Footlight MT Light" panose="0204060206030A020304" pitchFamily="18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de-DE" sz="1100" u="sng" dirty="0">
                <a:latin typeface="Footlight MT Light" panose="0204060206030A020304" pitchFamily="18" charset="0"/>
                <a:cs typeface="Arial"/>
              </a:rPr>
              <a:t>https://commons.wikimedia.org/wiki/File:Map_Crusader_states_1135-de.svg</a:t>
            </a:r>
            <a:endParaRPr lang="de-DE" sz="1100" dirty="0">
              <a:latin typeface="Footlight MT Light" panose="0204060206030A020304" pitchFamily="18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de-DE" sz="1100" u="sng" dirty="0">
                <a:latin typeface="Footlight MT Light" panose="0204060206030A020304" pitchFamily="18" charset="0"/>
                <a:cs typeface="Arial"/>
              </a:rPr>
              <a:t>https://commons.wikimedia.org/wiki/File:Aftermath_of_Manzikert.png</a:t>
            </a:r>
            <a:endParaRPr lang="de-DE" sz="1100" dirty="0">
              <a:latin typeface="Footlight MT Light" panose="0204060206030A020304" pitchFamily="18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de-DE" sz="1100" u="sng" dirty="0">
                <a:latin typeface="Footlight MT Light" panose="0204060206030A020304" pitchFamily="18" charset="0"/>
                <a:cs typeface="Arial"/>
              </a:rPr>
              <a:t>https://commons.wikimedia.org/wiki/File:LatinEmpire.png</a:t>
            </a:r>
            <a:endParaRPr lang="de-DE" sz="1100" dirty="0">
              <a:latin typeface="Footlight MT Light" panose="0204060206030A020304" pitchFamily="18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de-DE" sz="1100" dirty="0">
                <a:latin typeface="Footlight MT Light" panose="0204060206030A020304" pitchFamily="18" charset="0"/>
                <a:cs typeface="Arial"/>
              </a:rPr>
              <a:t>https://commons.wikimedia.org/wiki/File:Cathars_expelled.JPG</a:t>
            </a:r>
          </a:p>
          <a:p>
            <a:pPr marL="171450" indent="-171450">
              <a:buFont typeface="Arial"/>
              <a:buChar char="•"/>
            </a:pPr>
            <a:r>
              <a:rPr lang="de-DE" sz="1100" dirty="0">
                <a:latin typeface="Footlight MT Light" panose="0204060206030A020304" pitchFamily="18" charset="0"/>
                <a:cs typeface="Arial"/>
              </a:rPr>
              <a:t>https://www.koeppel-sw.de/ai-tolosa-teil-ii/20120423-00029/ (Karte entnommen aus „Les </a:t>
            </a:r>
            <a:r>
              <a:rPr lang="de-DE" sz="1100" dirty="0" err="1">
                <a:latin typeface="Footlight MT Light" panose="0204060206030A020304" pitchFamily="18" charset="0"/>
                <a:cs typeface="Arial"/>
              </a:rPr>
              <a:t>Cathares</a:t>
            </a:r>
            <a:r>
              <a:rPr lang="de-DE" sz="1100" dirty="0">
                <a:latin typeface="Footlight MT Light" panose="0204060206030A020304" pitchFamily="18" charset="0"/>
                <a:cs typeface="Arial"/>
              </a:rPr>
              <a:t>, Chronologie de 1022 à 1321; Maurice Griffe, ISBN: 2-907854-14-3)</a:t>
            </a:r>
          </a:p>
          <a:p>
            <a:pPr marL="171450" indent="-171450">
              <a:buFont typeface="Arial"/>
              <a:buChar char="•"/>
            </a:pPr>
            <a:r>
              <a:rPr lang="de-DE" sz="1100" dirty="0">
                <a:latin typeface="Footlight MT Light" panose="0204060206030A020304" pitchFamily="18" charset="0"/>
                <a:cs typeface="Arial"/>
              </a:rPr>
              <a:t>Folie 16: https://commons.wikimedia.org/wiki/File:Deutscher_Orden_1260.png</a:t>
            </a:r>
            <a:endParaRPr lang="de-DE" sz="1100" dirty="0">
              <a:latin typeface="Footlight MT Light" panose="0204060206030A020304" pitchFamily="18" charset="0"/>
              <a:cs typeface="Arial" charset="0"/>
            </a:endParaRPr>
          </a:p>
          <a:p>
            <a:endParaRPr lang="de-DE" sz="24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3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Der Weg nach Clermont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Von Augustinus bis zur </a:t>
            </a:r>
            <a:r>
              <a:rPr lang="de-DE" sz="2800" i="1">
                <a:latin typeface="Footlight MT Light" pitchFamily="18" charset="0"/>
              </a:rPr>
              <a:t>Treuga Dei</a:t>
            </a:r>
            <a:endParaRPr lang="de-DE" sz="2800" i="1">
              <a:latin typeface="Eurostile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23850" y="1412875"/>
            <a:ext cx="5976938" cy="3019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Die Kirchenväter und die Gewalt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Totale Ablehnung: Christen dürfen weder Soldaten noch Richter sein</a:t>
            </a:r>
          </a:p>
          <a:p>
            <a:pPr marL="342900" indent="-342900"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Augustinus und der „Gerechte Krieg“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Notwendigkeit der Verteidigung</a:t>
            </a:r>
          </a:p>
          <a:p>
            <a:pPr marL="342900" indent="-342900">
              <a:buFont typeface="Arial" charset="0"/>
              <a:buNone/>
            </a:pPr>
            <a:endParaRPr lang="de-DE" sz="16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Gottesfrieden (</a:t>
            </a:r>
            <a:r>
              <a:rPr lang="de-DE" sz="2400" i="1">
                <a:latin typeface="Footlight MT Light" pitchFamily="18" charset="0"/>
              </a:rPr>
              <a:t>Treuga Dei</a:t>
            </a:r>
            <a:r>
              <a:rPr lang="de-DE" sz="2400">
                <a:latin typeface="Footlight MT Light" pitchFamily="18" charset="0"/>
              </a:rPr>
              <a:t>)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Ausfall der Königsmacht 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Ersatz/Vorstufe eines Gewaltmonopols</a:t>
            </a:r>
            <a:endParaRPr lang="de-DE" sz="1600" b="1">
              <a:latin typeface="Footlight MT Light" pitchFamily="18" charset="0"/>
            </a:endParaRPr>
          </a:p>
          <a:p>
            <a:pPr marL="342900" indent="-342900"/>
            <a:endParaRPr lang="de-DE" sz="1600"/>
          </a:p>
        </p:txBody>
      </p:sp>
      <p:sp>
        <p:nvSpPr>
          <p:cNvPr id="30724" name="Textfeld 1"/>
          <p:cNvSpPr txBox="1">
            <a:spLocks noChangeArrowheads="1"/>
          </p:cNvSpPr>
          <p:nvPr/>
        </p:nvSpPr>
        <p:spPr bwMode="auto">
          <a:xfrm>
            <a:off x="4726641" y="6413313"/>
            <a:ext cx="3744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Footlight MT Light" pitchFamily="18" charset="0"/>
              </a:rPr>
              <a:t>Zwei sich befehdende Ritter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C2389246-28AA-42E1-B487-EF05EE142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259" y="2919421"/>
            <a:ext cx="5002306" cy="3394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E0C1461-374D-4418-8271-37058299FFCE}"/>
              </a:ext>
            </a:extLst>
          </p:cNvPr>
          <p:cNvSpPr txBox="1"/>
          <p:nvPr/>
        </p:nvSpPr>
        <p:spPr>
          <a:xfrm>
            <a:off x="6257364" y="6275294"/>
            <a:ext cx="3783105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 dirty="0">
                <a:latin typeface="Arial"/>
                <a:cs typeface="Arial"/>
              </a:rPr>
              <a:t>https://picryl.com/media/two-knights-fighting-from-bl-royal-10-e-iv-f-304v-466c88</a:t>
            </a:r>
            <a:endParaRPr lang="en-US" sz="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Der Weg nach Clermont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2.)Barbastro, Toledo und die Franzosen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7950" y="1412875"/>
            <a:ext cx="8135938" cy="2557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Die Eroberung Toledos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400" b="1" dirty="0">
              <a:latin typeface="Footlight MT Light" panose="0204060206030A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 err="1">
                <a:latin typeface="Footlight MT Light" panose="0204060206030A020304" pitchFamily="18" charset="0"/>
              </a:rPr>
              <a:t>Barbastro</a:t>
            </a:r>
            <a:r>
              <a:rPr lang="de-DE" sz="2400" dirty="0">
                <a:latin typeface="Footlight MT Light" panose="0204060206030A020304" pitchFamily="18" charset="0"/>
              </a:rPr>
              <a:t>, der Papst </a:t>
            </a:r>
          </a:p>
          <a:p>
            <a:pPr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     und die Franzosen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400" b="1" dirty="0">
              <a:latin typeface="Footlight MT Light" panose="0204060206030A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Der Hilferuf</a:t>
            </a:r>
            <a:endParaRPr lang="de-DE" sz="2400" b="1" dirty="0">
              <a:latin typeface="Footlight MT Light" panose="0204060206030A020304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53A2946E-BF79-494D-8B8A-497319D94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659" y="1257174"/>
            <a:ext cx="5862918" cy="4316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0C80B5-EED6-4B43-8059-CD99A60E16EB}"/>
              </a:ext>
            </a:extLst>
          </p:cNvPr>
          <p:cNvSpPr txBox="1"/>
          <p:nvPr/>
        </p:nvSpPr>
        <p:spPr>
          <a:xfrm>
            <a:off x="3648636" y="5387788"/>
            <a:ext cx="6257364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 dirty="0">
                <a:latin typeface="Arial"/>
                <a:cs typeface="Arial"/>
              </a:rPr>
              <a:t>http://atlasnacional.ign.es/wane/Archivo:Espana_Configuracion-de-los-reinos-cristianos.-Imperio-Almoravide-(1086--1144)_1086-1147_mapa_13996_spa.jpg</a:t>
            </a:r>
            <a:endParaRPr lang="en-US" sz="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 idx="4294967295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Der Weg nach Clermont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2.)Barbastro, Toledo und die Franzosen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7950" y="1412875"/>
            <a:ext cx="8135938" cy="3475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Der Hilferuf aus Konstantinopel</a:t>
            </a:r>
          </a:p>
          <a:p>
            <a:pPr marL="342900" indent="-3429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Kleinasien unter den Seldschuken, Anfrage nach abendländischen Söldnern</a:t>
            </a:r>
          </a:p>
          <a:p>
            <a:pPr marL="342900" indent="-3429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Clermont 1095</a:t>
            </a:r>
          </a:p>
          <a:p>
            <a:pPr marL="342900" indent="-3429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Ein Konzil unter vielen, Kirchenreform u.a., Frankreichreise Urbans II.</a:t>
            </a:r>
          </a:p>
          <a:p>
            <a:pPr marL="342900" indent="-3429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Der Aufruf</a:t>
            </a:r>
          </a:p>
          <a:p>
            <a:pPr marL="342900" indent="-3429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Spontan oder vorbereitet? Himmlisches oder irdisches Jerusalem?</a:t>
            </a:r>
          </a:p>
          <a:p>
            <a:pPr marL="342900" indent="-3429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Das Echo</a:t>
            </a:r>
            <a:endParaRPr lang="de-DE" sz="2400" b="1">
              <a:latin typeface="Footlight MT Light" pitchFamily="18" charset="0"/>
            </a:endParaRPr>
          </a:p>
          <a:p>
            <a:pPr marL="342900" indent="-342900"/>
            <a:r>
              <a:rPr lang="de-DE">
                <a:latin typeface="Footlight MT Light" pitchFamily="18" charset="0"/>
              </a:rPr>
              <a:t>Adlige, Ritter, Arme Leute (nach manchen Schätzungen bis zu einer Million!)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I.) Der Weg nach </a:t>
            </a:r>
            <a:r>
              <a:rPr lang="de-DE" sz="2800" dirty="0" err="1">
                <a:latin typeface="Footlight MT Light" pitchFamily="18" charset="0"/>
              </a:rPr>
              <a:t>Clermont</a:t>
            </a:r>
            <a:r>
              <a:rPr lang="de-DE" sz="2800" dirty="0">
                <a:latin typeface="Footlight MT Light" pitchFamily="18" charset="0"/>
              </a:rPr>
              <a:t/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3.) Auf der anderen Seite: Der </a:t>
            </a:r>
            <a:r>
              <a:rPr lang="de-DE" sz="2800" dirty="0" smtClean="0">
                <a:latin typeface="Footlight MT Light" pitchFamily="18" charset="0"/>
              </a:rPr>
              <a:t>Dschihad</a:t>
            </a:r>
            <a:endParaRPr lang="de-DE" sz="2800" i="1" dirty="0">
              <a:latin typeface="Eurostile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21393774-B0BE-4004-AE91-C8B934384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" y="1066016"/>
            <a:ext cx="9090211" cy="4421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8B8304-C73F-40A4-9F3A-E598BBE01854}"/>
              </a:ext>
            </a:extLst>
          </p:cNvPr>
          <p:cNvSpPr txBox="1"/>
          <p:nvPr/>
        </p:nvSpPr>
        <p:spPr>
          <a:xfrm>
            <a:off x="53789" y="5486400"/>
            <a:ext cx="70462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Footlight MT Light"/>
                <a:cs typeface="Arial"/>
              </a:rPr>
              <a:t>Die </a:t>
            </a:r>
            <a:r>
              <a:rPr lang="en-US" sz="2000" dirty="0" err="1">
                <a:latin typeface="Footlight MT Light"/>
                <a:cs typeface="Arial"/>
              </a:rPr>
              <a:t>islamische</a:t>
            </a:r>
            <a:r>
              <a:rPr lang="en-US" sz="2000" dirty="0">
                <a:latin typeface="Footlight MT Light"/>
                <a:cs typeface="Arial"/>
              </a:rPr>
              <a:t> Welt </a:t>
            </a:r>
            <a:r>
              <a:rPr lang="en-US" sz="2000" dirty="0" err="1">
                <a:latin typeface="Footlight MT Light"/>
                <a:cs typeface="Arial"/>
              </a:rPr>
              <a:t>zum</a:t>
            </a:r>
            <a:r>
              <a:rPr lang="en-US" sz="2000" dirty="0">
                <a:latin typeface="Footlight MT Light"/>
                <a:cs typeface="Arial"/>
              </a:rPr>
              <a:t> Ende der </a:t>
            </a:r>
            <a:r>
              <a:rPr lang="en-US" sz="2000" dirty="0" err="1">
                <a:latin typeface="Footlight MT Light"/>
                <a:cs typeface="Arial"/>
              </a:rPr>
              <a:t>Abbasidendynastie</a:t>
            </a:r>
            <a:endParaRPr lang="en-US" sz="2000" dirty="0" err="1">
              <a:latin typeface="Footlight MT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500676B-1E72-4445-B9D5-DA9543C05317}"/>
              </a:ext>
            </a:extLst>
          </p:cNvPr>
          <p:cNvSpPr txBox="1"/>
          <p:nvPr/>
        </p:nvSpPr>
        <p:spPr>
          <a:xfrm>
            <a:off x="6965015" y="52258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 dirty="0">
                <a:latin typeface="Arial"/>
                <a:cs typeface="Arial"/>
              </a:rPr>
              <a:t>https://commons.wikimedia.org/wiki/File:EditedStattering.pn</a:t>
            </a:r>
            <a:r>
              <a:rPr lang="en-US" dirty="0">
                <a:latin typeface="Arial"/>
                <a:cs typeface="Arial"/>
              </a:rPr>
              <a:t>g</a:t>
            </a:r>
            <a:endParaRPr lang="en-US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Die Kreuzzüge ins Heilige Land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Der erste Kreuzzug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3375" y="981075"/>
            <a:ext cx="7920038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de-DE" sz="2800" dirty="0">
                <a:latin typeface="Footlight MT Light" pitchFamily="18" charset="0"/>
              </a:rPr>
              <a:t>Die Organisation </a:t>
            </a:r>
            <a:r>
              <a:rPr lang="de-DE" dirty="0">
                <a:latin typeface="Footlight MT Light" pitchFamily="18" charset="0"/>
              </a:rPr>
              <a:t>(päpstlicher Legat, Ritterheere und eine Einsiedler)</a:t>
            </a:r>
          </a:p>
          <a:p>
            <a:pPr marL="342900" indent="-342900">
              <a:buFont typeface="Arial" charset="0"/>
              <a:buChar char="•"/>
            </a:pPr>
            <a:endParaRPr lang="de-DE" sz="2000" b="1" dirty="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800" dirty="0">
                <a:latin typeface="Footlight MT Light" pitchFamily="18" charset="0"/>
              </a:rPr>
              <a:t>Das Versprechen (Ablass) </a:t>
            </a:r>
            <a:r>
              <a:rPr lang="de-DE" dirty="0">
                <a:latin typeface="Footlight MT Light" pitchFamily="18" charset="0"/>
              </a:rPr>
              <a:t>Plenarablass erst später</a:t>
            </a:r>
            <a:endParaRPr lang="de-DE" b="1" dirty="0">
              <a:latin typeface="Footlight MT Light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de-DE" sz="2000" b="1" dirty="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800" dirty="0">
                <a:latin typeface="Footlight MT Light" pitchFamily="18" charset="0"/>
              </a:rPr>
              <a:t>Der Ablauf </a:t>
            </a:r>
            <a:r>
              <a:rPr lang="de-DE" dirty="0">
                <a:latin typeface="Footlight MT Light" pitchFamily="18" charset="0"/>
              </a:rPr>
              <a:t>Judenpogrome im Rheinland, Scharmützel in Ungarn und Byzanz, Eroberung des Heiligen Landes</a:t>
            </a:r>
            <a:endParaRPr lang="de-DE" b="1" dirty="0">
              <a:latin typeface="Footlight MT Light" pitchFamily="18" charset="0"/>
            </a:endParaRPr>
          </a:p>
          <a:p>
            <a:pPr marL="342900" indent="-342900"/>
            <a:endParaRPr lang="de-DE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8485" y="3212976"/>
            <a:ext cx="6605588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DE9FD02-3B4A-4FD8-920B-457FD73F857E}"/>
              </a:ext>
            </a:extLst>
          </p:cNvPr>
          <p:cNvSpPr txBox="1"/>
          <p:nvPr/>
        </p:nvSpPr>
        <p:spPr>
          <a:xfrm>
            <a:off x="7718611" y="6615953"/>
            <a:ext cx="15598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https://www.heiligenlexikon.de/Fotos/1__Kreuzzug-Karte.jpg</a:t>
            </a:r>
            <a:endParaRPr lang="en-US" sz="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Die Kreuzzüge ins Heilige Land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Die Lateinerstaaten</a:t>
            </a:r>
            <a:endParaRPr lang="de-DE" sz="2800" i="1">
              <a:latin typeface="Eurostile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9663" y="908050"/>
            <a:ext cx="4424362" cy="601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ACB8AEA-138B-4CA0-A50F-D01EC8B12D02}"/>
              </a:ext>
            </a:extLst>
          </p:cNvPr>
          <p:cNvSpPr txBox="1"/>
          <p:nvPr/>
        </p:nvSpPr>
        <p:spPr>
          <a:xfrm>
            <a:off x="6732494" y="6606988"/>
            <a:ext cx="246529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https://commons.wikimedia.org/wiki/File:Map_Crusader_states_1135-de.svg</a:t>
            </a:r>
            <a:endParaRPr lang="en-US" sz="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Die Kreuzzüge ins Heilige Land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Das Abendland und die Lateinerstaaten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4213" y="1628775"/>
            <a:ext cx="7920037" cy="457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Königreich Jerusalem</a:t>
            </a:r>
          </a:p>
          <a:p>
            <a:pPr marL="342900" indent="-3429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Wahl-, dann Erbkönigtum, 4 Baronien und eine Krondomäne, </a:t>
            </a:r>
          </a:p>
          <a:p>
            <a:pPr marL="342900" indent="-3429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Legende vom Feudalstaat </a:t>
            </a:r>
          </a:p>
          <a:p>
            <a:pPr marL="342900" indent="-3429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Besonderheiten: Ritterorden, italienische Seestädte</a:t>
            </a:r>
          </a:p>
          <a:p>
            <a:pPr marL="342900" indent="-342900">
              <a:buFont typeface="Arial" charset="0"/>
              <a:buNone/>
            </a:pPr>
            <a:endParaRPr lang="de-DE" sz="8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Fürstentum Antiochia</a:t>
            </a:r>
          </a:p>
          <a:p>
            <a:pPr marL="342900" indent="-3429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Normannisch, wird von Byzanz beansprucht (zeitweise lehnsabhängig)</a:t>
            </a:r>
            <a:r>
              <a:rPr lang="de-DE" sz="2400">
                <a:latin typeface="Footlight MT Light" pitchFamily="18" charset="0"/>
              </a:rPr>
              <a:t> </a:t>
            </a:r>
          </a:p>
          <a:p>
            <a:pPr marL="342900" indent="-342900">
              <a:buFont typeface="Arial" charset="0"/>
              <a:buNone/>
            </a:pPr>
            <a:endParaRPr lang="de-DE" sz="8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endParaRPr lang="de-DE" sz="8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Grafschaft Edessa </a:t>
            </a:r>
          </a:p>
          <a:p>
            <a:pPr marL="342900" indent="-3429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Armenische Bevölkerungsmehrheit, geht 1144 wieder verloren</a:t>
            </a:r>
          </a:p>
          <a:p>
            <a:pPr marL="342900" indent="-3429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Grafschaft Tripolis</a:t>
            </a:r>
          </a:p>
          <a:p>
            <a:pPr marL="342900" indent="-3429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Dynastie des Grafen von Toulouse, lehnsabhängig vom Kgr. Jerusalem</a:t>
            </a:r>
          </a:p>
          <a:p>
            <a:pPr marL="342900" indent="-342900">
              <a:buFont typeface="Arial" charset="0"/>
              <a:buChar char="•"/>
            </a:pPr>
            <a:endParaRPr lang="de-DE" sz="2400" b="1">
              <a:latin typeface="Footlight MT Light" pitchFamily="18" charset="0"/>
            </a:endParaRPr>
          </a:p>
          <a:p>
            <a:pPr marL="342900" indent="-342900"/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 idx="4294967295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Die Kreuzzüge ins Heilige Land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Das Abendland und die Lateinerstaaten</a:t>
            </a: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4213" y="1125538"/>
            <a:ext cx="7920037" cy="5859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1. Kreuzzug 1096-99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Kreuzzug der Ritter und des Adels 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Hilferuf aus Byzanz 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Eroberung des Heiligen Landes</a:t>
            </a: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2. Kreuzzug 1147-49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Kreuzzug der Könige (Ludwig VI. von Frankreich, Konrad III.)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Reaktion auf den Fall Edessas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Scheitern vor Damaskus</a:t>
            </a: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3. Kreuzzug 1189-92</a:t>
            </a:r>
            <a:endParaRPr lang="de-DE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Kreuzzug der Alphatiere (Barbarossa†, Löwenherz, Philipp August)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Reaktion auf die Eroberung Jerusalems durch Saladin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Rückeroberung Akkons, Eroberung Zyperns durch Löwenherz</a:t>
            </a: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Friedrich II. 1228-29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Kreuzzug des Gebannten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Einlösung eines lange hinausgeschobenen Versprechens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Jerusalem wird durch Vertrag zurückgewonnen</a:t>
            </a: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Ludwig IX. d. Heilige (St. Louis) 1248-54; 1270†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Kreuzzug eines „Heiligen“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Vielleicht Reaktion auf den erneuten Verlust Jerusalems</a:t>
            </a:r>
          </a:p>
          <a:p>
            <a:pPr marL="342900" indent="-342900">
              <a:buFont typeface="Arial" charset="0"/>
              <a:buNone/>
            </a:pPr>
            <a:r>
              <a:rPr lang="de-DE" sz="1600">
                <a:latin typeface="Footlight MT Light" pitchFamily="18" charset="0"/>
              </a:rPr>
              <a:t>Eroberung Damiettas, Ludwig gerät in Gefangenschaft, Ludwig sichert das Hl. Land</a:t>
            </a:r>
          </a:p>
          <a:p>
            <a:pPr marL="342900" indent="-342900"/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Bildschirmpräsentation (4:3)</PresentationFormat>
  <Paragraphs>180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Eurostile</vt:lpstr>
      <vt:lpstr>Footlight MT Light</vt:lpstr>
      <vt:lpstr>Larissa</vt:lpstr>
      <vt:lpstr>Europa im Mittelalter Grundzüge der mittelalterlichen Geschichte vom vorläufigen Ende des weströmischen Kaisertums 476 bis zur Entdeckung Amerikas 1492</vt:lpstr>
      <vt:lpstr>I.) Der Weg nach Clermont 1.) Von Augustinus bis zur Treuga Dei</vt:lpstr>
      <vt:lpstr>I.) Der Weg nach Clermont 2.)Barbastro, Toledo und die Franzosen</vt:lpstr>
      <vt:lpstr>I.) Der Weg nach Clermont 2.)Barbastro, Toledo und die Franzosen</vt:lpstr>
      <vt:lpstr>I.) Der Weg nach Clermont 3.) Auf der anderen Seite: Der Dschihad</vt:lpstr>
      <vt:lpstr>II.) Die Kreuzzüge ins Heilige Land 1.) Der erste Kreuzzug</vt:lpstr>
      <vt:lpstr>II.) Die Kreuzzüge ins Heilige Land 2.) Die Lateinerstaaten</vt:lpstr>
      <vt:lpstr>II.) Die Kreuzzüge ins Heilige Land 3.) Das Abendland und die Lateinerstaaten</vt:lpstr>
      <vt:lpstr>II.) Die Kreuzzüge ins Heilige Land 3.) Das Abendland und die Lateinerstaaten</vt:lpstr>
      <vt:lpstr>II.) Die Kreuzzüge ins Heilige Land 4.) Die Nachbarn im Orient</vt:lpstr>
      <vt:lpstr>II.) Die Kreuzzüge ins Heilige Land 5.) Byzanz</vt:lpstr>
      <vt:lpstr>II.) Die Kreuzzüge ins Heilige Land 6.) Die Levante im 13. Jh. </vt:lpstr>
      <vt:lpstr>III.) Die Reconquista 1.) Stationen eines immerwährenden Krieges</vt:lpstr>
      <vt:lpstr>III.) Die Reconquista 2.) Stationen einer Ideologie</vt:lpstr>
      <vt:lpstr>IV.) Kreuzzüge in Europa 1.) Die Albigenserkreuzzüge</vt:lpstr>
      <vt:lpstr>IV.) Kreuzzüge in Europa 2.) Die Wendenkreuzzüge und die Livlandfahrten</vt:lpstr>
      <vt:lpstr>IV.) Kreuzzüge in Europa 3.) Kreuzzugsinflation</vt:lpstr>
      <vt:lpstr>Bildnachweise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 Europa im Zeitalter des Investiturstreits Europa im Zeitalter des Investiturstreits von der Syndode von Stri bis zum Wormser Konkordat 1046 -1122</dc:title>
  <dc:creator>admin</dc:creator>
  <cp:lastModifiedBy>Standard</cp:lastModifiedBy>
  <cp:revision>538</cp:revision>
  <dcterms:created xsi:type="dcterms:W3CDTF">2017-04-18T11:03:37Z</dcterms:created>
  <dcterms:modified xsi:type="dcterms:W3CDTF">2021-03-14T20:42:55Z</dcterms:modified>
</cp:coreProperties>
</file>