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2" r:id="rId4"/>
  </p:sldMasterIdLst>
  <p:notesMasterIdLst>
    <p:notesMasterId r:id="rId32"/>
  </p:notesMasterIdLst>
  <p:handoutMasterIdLst>
    <p:handoutMasterId r:id="rId33"/>
  </p:handoutMasterIdLst>
  <p:sldIdLst>
    <p:sldId id="256" r:id="rId5"/>
    <p:sldId id="343" r:id="rId6"/>
    <p:sldId id="328" r:id="rId7"/>
    <p:sldId id="329" r:id="rId8"/>
    <p:sldId id="349" r:id="rId9"/>
    <p:sldId id="338" r:id="rId10"/>
    <p:sldId id="339" r:id="rId11"/>
    <p:sldId id="347" r:id="rId12"/>
    <p:sldId id="310" r:id="rId13"/>
    <p:sldId id="296" r:id="rId14"/>
    <p:sldId id="311" r:id="rId15"/>
    <p:sldId id="340" r:id="rId16"/>
    <p:sldId id="351" r:id="rId17"/>
    <p:sldId id="337" r:id="rId18"/>
    <p:sldId id="331" r:id="rId19"/>
    <p:sldId id="332" r:id="rId20"/>
    <p:sldId id="341" r:id="rId21"/>
    <p:sldId id="345" r:id="rId22"/>
    <p:sldId id="348" r:id="rId23"/>
    <p:sldId id="346" r:id="rId24"/>
    <p:sldId id="342" r:id="rId25"/>
    <p:sldId id="334" r:id="rId26"/>
    <p:sldId id="335" r:id="rId27"/>
    <p:sldId id="336" r:id="rId28"/>
    <p:sldId id="350" r:id="rId29"/>
    <p:sldId id="295" r:id="rId30"/>
    <p:sldId id="258" r:id="rId31"/>
  </p:sldIdLst>
  <p:sldSz cx="9144000" cy="6858000" type="screen4x3"/>
  <p:notesSz cx="6797675" cy="9928225"/>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9406B"/>
    <a:srgbClr val="5D75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3CA9E-8AEA-417B-9A00-C48E14338009}" v="3" dt="2022-04-06T09:36:30.88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87" autoAdjust="0"/>
    <p:restoredTop sz="94660"/>
  </p:normalViewPr>
  <p:slideViewPr>
    <p:cSldViewPr snapToObjects="1">
      <p:cViewPr varScale="1">
        <p:scale>
          <a:sx n="112" d="100"/>
          <a:sy n="112" d="100"/>
        </p:scale>
        <p:origin x="17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C811333-F980-8A45-95A5-B23679795947}" type="datetimeFigureOut">
              <a:rPr lang="de-DE"/>
              <a:pPr/>
              <a:t>07.04.2022</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948D411-649F-0A46-BF28-2D67E08F1D35}" type="slidenum">
              <a:rPr lang="de-DE"/>
              <a:pPr/>
              <a:t>‹Nr.›</a:t>
            </a:fld>
            <a:endParaRPr lang="de-DE"/>
          </a:p>
        </p:txBody>
      </p:sp>
    </p:spTree>
    <p:extLst>
      <p:ext uri="{BB962C8B-B14F-4D97-AF65-F5344CB8AC3E}">
        <p14:creationId xmlns:p14="http://schemas.microsoft.com/office/powerpoint/2010/main" val="12310839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7BF29A4-1A0B-F644-B593-20668C394250}" type="datetimeFigureOut">
              <a:rPr lang="de-DE"/>
              <a:pPr/>
              <a:t>07.04.2022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0"/>
            <a:r>
              <a:rPr lang="de-DE"/>
              <a:t>Zweite Ebene</a:t>
            </a:r>
          </a:p>
          <a:p>
            <a:pPr lvl="0"/>
            <a:r>
              <a:rPr lang="de-DE"/>
              <a:t>Dritte Ebene</a:t>
            </a:r>
          </a:p>
          <a:p>
            <a:pPr lvl="0"/>
            <a:r>
              <a:rPr lang="de-DE"/>
              <a:t>Vierte Ebene</a:t>
            </a:r>
          </a:p>
          <a:p>
            <a:pPr lvl="0"/>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28AA1BB-16BE-E248-B43C-3D6CFF117666}" type="slidenum">
              <a:rPr lang="de-DE"/>
              <a:pPr/>
              <a:t>‹Nr.›</a:t>
            </a:fld>
            <a:endParaRPr lang="de-DE"/>
          </a:p>
        </p:txBody>
      </p:sp>
    </p:spTree>
    <p:extLst>
      <p:ext uri="{BB962C8B-B14F-4D97-AF65-F5344CB8AC3E}">
        <p14:creationId xmlns:p14="http://schemas.microsoft.com/office/powerpoint/2010/main" val="393664542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Bild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392" y="2636912"/>
            <a:ext cx="2486160" cy="372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7"/>
          <p:cNvSpPr/>
          <p:nvPr userDrawn="1"/>
        </p:nvSpPr>
        <p:spPr>
          <a:xfrm>
            <a:off x="0" y="6335713"/>
            <a:ext cx="9144000" cy="5222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6" name="Gerade Verbindung 8"/>
          <p:cNvCxnSpPr/>
          <p:nvPr userDrawn="1"/>
        </p:nvCxnSpPr>
        <p:spPr>
          <a:xfrm rot="5400000">
            <a:off x="960438" y="6596063"/>
            <a:ext cx="522287" cy="1587"/>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9"/>
          <p:cNvCxnSpPr/>
          <p:nvPr userDrawn="1"/>
        </p:nvCxnSpPr>
        <p:spPr>
          <a:xfrm rot="5400000">
            <a:off x="6911975" y="6596063"/>
            <a:ext cx="522287" cy="1588"/>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hteck 10"/>
          <p:cNvSpPr/>
          <p:nvPr userDrawn="1"/>
        </p:nvSpPr>
        <p:spPr>
          <a:xfrm>
            <a:off x="0" y="0"/>
            <a:ext cx="9144000" cy="8397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9" name="Gerade Verbindung 11"/>
          <p:cNvCxnSpPr/>
          <p:nvPr userDrawn="1"/>
        </p:nvCxnSpPr>
        <p:spPr>
          <a:xfrm rot="5400000">
            <a:off x="798513" y="428625"/>
            <a:ext cx="846138" cy="1587"/>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hteck 12"/>
          <p:cNvSpPr/>
          <p:nvPr userDrawn="1"/>
        </p:nvSpPr>
        <p:spPr>
          <a:xfrm>
            <a:off x="0" y="838200"/>
            <a:ext cx="9144000" cy="53975"/>
          </a:xfrm>
          <a:prstGeom prst="rect">
            <a:avLst/>
          </a:prstGeom>
          <a:gradFill flip="none" rotWithShape="1">
            <a:gsLst>
              <a:gs pos="0">
                <a:srgbClr val="000000"/>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pic>
        <p:nvPicPr>
          <p:cNvPr id="11" name="Bild 15" descr="haupt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8288" y="241300"/>
            <a:ext cx="1012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4"/>
          <p:cNvSpPr>
            <a:spLocks noChangeArrowheads="1"/>
          </p:cNvSpPr>
          <p:nvPr userDrawn="1"/>
        </p:nvSpPr>
        <p:spPr bwMode="auto">
          <a:xfrm flipH="1">
            <a:off x="0" y="6310313"/>
            <a:ext cx="9151938" cy="53975"/>
          </a:xfrm>
          <a:prstGeom prst="rect">
            <a:avLst/>
          </a:prstGeom>
          <a:gradFill rotWithShape="1">
            <a:gsLst>
              <a:gs pos="0">
                <a:srgbClr val="000000"/>
              </a:gs>
              <a:gs pos="100000">
                <a:srgbClr val="A6A6A6"/>
              </a:gs>
            </a:gsLst>
            <a:lin ang="0" scaled="1"/>
          </a:gradFill>
          <a:ln w="9525">
            <a:noFill/>
            <a:miter lim="800000"/>
            <a:headEnd/>
            <a:tailEnd/>
          </a:ln>
        </p:spPr>
        <p:txBody>
          <a:bodyPr anchor="ctr"/>
          <a:lstStyle/>
          <a:p>
            <a:pPr algn="ctr" fontAlgn="auto">
              <a:spcBef>
                <a:spcPts val="0"/>
              </a:spcBef>
              <a:spcAft>
                <a:spcPts val="0"/>
              </a:spcAft>
              <a:defRPr/>
            </a:pPr>
            <a:endParaRPr lang="de-DE">
              <a:solidFill>
                <a:srgbClr val="FFFFFF"/>
              </a:solidFill>
              <a:latin typeface="Calibri" charset="0"/>
              <a:ea typeface="+mn-ea"/>
            </a:endParaRPr>
          </a:p>
        </p:txBody>
      </p:sp>
      <p:cxnSp>
        <p:nvCxnSpPr>
          <p:cNvPr id="13" name="Gerade Verbindung 19"/>
          <p:cNvCxnSpPr/>
          <p:nvPr userDrawn="1"/>
        </p:nvCxnSpPr>
        <p:spPr>
          <a:xfrm rot="10800000">
            <a:off x="2808288" y="3816350"/>
            <a:ext cx="6107112" cy="1588"/>
          </a:xfrm>
          <a:prstGeom prst="line">
            <a:avLst/>
          </a:prstGeom>
          <a:ln w="6350" cap="flat" cmpd="sng" algn="ctr">
            <a:solidFill>
              <a:schemeClr val="tx1">
                <a:lumMod val="50000"/>
                <a:lumOff val="50000"/>
              </a:schemeClr>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26"/>
          <p:cNvCxnSpPr/>
          <p:nvPr userDrawn="1"/>
        </p:nvCxnSpPr>
        <p:spPr>
          <a:xfrm rot="10800000">
            <a:off x="2808288" y="3349625"/>
            <a:ext cx="6107112" cy="1588"/>
          </a:xfrm>
          <a:prstGeom prst="line">
            <a:avLst/>
          </a:prstGeom>
          <a:ln w="6350" cap="flat" cmpd="sng" algn="ctr">
            <a:solidFill>
              <a:schemeClr val="tx1">
                <a:lumMod val="50000"/>
                <a:lumOff val="50000"/>
              </a:schemeClr>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2736000" y="1537201"/>
            <a:ext cx="5650200" cy="1739400"/>
          </a:xfrm>
          <a:prstGeom prst="rect">
            <a:avLst/>
          </a:prstGeom>
        </p:spPr>
        <p:txBody>
          <a:bodyPr/>
          <a:lstStyle>
            <a:lvl1pPr algn="l">
              <a:defRPr sz="3200">
                <a:solidFill>
                  <a:schemeClr val="tx1">
                    <a:lumMod val="65000"/>
                    <a:lumOff val="35000"/>
                  </a:schemeClr>
                </a:solidFill>
                <a:latin typeface="Verdana"/>
                <a:cs typeface="Verdana"/>
              </a:defRPr>
            </a:lvl1pPr>
          </a:lstStyle>
          <a:p>
            <a:r>
              <a:rPr lang="en-US" dirty="0"/>
              <a:t>Titelmasterformat durch Klicken bearbeiten</a:t>
            </a:r>
            <a:endParaRPr lang="de-DE" dirty="0"/>
          </a:p>
        </p:txBody>
      </p:sp>
      <p:sp>
        <p:nvSpPr>
          <p:cNvPr id="3" name="Untertitel 2"/>
          <p:cNvSpPr>
            <a:spLocks noGrp="1"/>
          </p:cNvSpPr>
          <p:nvPr>
            <p:ph type="subTitle" idx="1"/>
          </p:nvPr>
        </p:nvSpPr>
        <p:spPr>
          <a:xfrm>
            <a:off x="2743200" y="3429000"/>
            <a:ext cx="5643000" cy="1981200"/>
          </a:xfrm>
          <a:prstGeom prst="rect">
            <a:avLst/>
          </a:prstGeom>
        </p:spPr>
        <p:txBody>
          <a:bodyPr/>
          <a:lstStyle>
            <a:lvl1pPr marL="0" indent="0" algn="l">
              <a:buNone/>
              <a:defRPr sz="1400" baseline="0">
                <a:solidFill>
                  <a:schemeClr val="tx1">
                    <a:lumMod val="65000"/>
                    <a:lumOff val="3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Formatvorlage des Untertitelmasters durch Klicken bearbeiten</a:t>
            </a:r>
            <a:endParaRPr lang="de-DE" dirty="0"/>
          </a:p>
        </p:txBody>
      </p:sp>
    </p:spTree>
    <p:extLst>
      <p:ext uri="{BB962C8B-B14F-4D97-AF65-F5344CB8AC3E}">
        <p14:creationId xmlns:p14="http://schemas.microsoft.com/office/powerpoint/2010/main" val="39507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10"/>
          <p:cNvSpPr/>
          <p:nvPr userDrawn="1"/>
        </p:nvSpPr>
        <p:spPr>
          <a:xfrm>
            <a:off x="0" y="0"/>
            <a:ext cx="9144000" cy="8397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pic>
        <p:nvPicPr>
          <p:cNvPr id="5" name="Bild 19" descr="hauptlogo_p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8363" y="215900"/>
            <a:ext cx="44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9"/>
          <p:cNvSpPr/>
          <p:nvPr userDrawn="1"/>
        </p:nvSpPr>
        <p:spPr>
          <a:xfrm>
            <a:off x="7938" y="852488"/>
            <a:ext cx="9144000" cy="5472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7" name="Gerade Verbindung 11"/>
          <p:cNvCxnSpPr/>
          <p:nvPr userDrawn="1"/>
        </p:nvCxnSpPr>
        <p:spPr>
          <a:xfrm rot="5400000">
            <a:off x="799306" y="426244"/>
            <a:ext cx="854075"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hteck 13"/>
          <p:cNvSpPr/>
          <p:nvPr userDrawn="1"/>
        </p:nvSpPr>
        <p:spPr>
          <a:xfrm>
            <a:off x="0" y="6335713"/>
            <a:ext cx="9144000" cy="5222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9" name="Gerade Verbindung 14"/>
          <p:cNvCxnSpPr/>
          <p:nvPr userDrawn="1"/>
        </p:nvCxnSpPr>
        <p:spPr>
          <a:xfrm rot="5400000">
            <a:off x="960438" y="6596063"/>
            <a:ext cx="522287" cy="1587"/>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Gerade Verbindung 15"/>
          <p:cNvCxnSpPr/>
          <p:nvPr userDrawn="1"/>
        </p:nvCxnSpPr>
        <p:spPr>
          <a:xfrm rot="5400000">
            <a:off x="6911975" y="6596063"/>
            <a:ext cx="522287" cy="1588"/>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Gerade Verbindung 16"/>
          <p:cNvCxnSpPr/>
          <p:nvPr userDrawn="1"/>
        </p:nvCxnSpPr>
        <p:spPr>
          <a:xfrm rot="5400000">
            <a:off x="798513" y="428625"/>
            <a:ext cx="846138" cy="1587"/>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hteck 17"/>
          <p:cNvSpPr/>
          <p:nvPr userDrawn="1"/>
        </p:nvSpPr>
        <p:spPr>
          <a:xfrm>
            <a:off x="0" y="838200"/>
            <a:ext cx="9144000" cy="53975"/>
          </a:xfrm>
          <a:prstGeom prst="rect">
            <a:avLst/>
          </a:prstGeom>
          <a:gradFill flip="none" rotWithShape="1">
            <a:gsLst>
              <a:gs pos="0">
                <a:srgbClr val="000000"/>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sp>
        <p:nvSpPr>
          <p:cNvPr id="13" name="Rechteck 18"/>
          <p:cNvSpPr>
            <a:spLocks noChangeArrowheads="1"/>
          </p:cNvSpPr>
          <p:nvPr userDrawn="1"/>
        </p:nvSpPr>
        <p:spPr bwMode="auto">
          <a:xfrm flipH="1">
            <a:off x="0" y="6310313"/>
            <a:ext cx="9151938" cy="53975"/>
          </a:xfrm>
          <a:prstGeom prst="rect">
            <a:avLst/>
          </a:prstGeom>
          <a:gradFill rotWithShape="1">
            <a:gsLst>
              <a:gs pos="0">
                <a:srgbClr val="000000"/>
              </a:gs>
              <a:gs pos="100000">
                <a:srgbClr val="A6A6A6"/>
              </a:gs>
            </a:gsLst>
            <a:lin ang="0" scaled="1"/>
          </a:gradFill>
          <a:ln w="9525">
            <a:noFill/>
            <a:miter lim="800000"/>
            <a:headEnd/>
            <a:tailEnd/>
          </a:ln>
        </p:spPr>
        <p:txBody>
          <a:bodyPr anchor="ctr"/>
          <a:lstStyle/>
          <a:p>
            <a:pPr algn="ctr" fontAlgn="auto">
              <a:spcBef>
                <a:spcPts val="0"/>
              </a:spcBef>
              <a:spcAft>
                <a:spcPts val="0"/>
              </a:spcAft>
              <a:defRPr/>
            </a:pPr>
            <a:endParaRPr lang="de-DE">
              <a:solidFill>
                <a:srgbClr val="FFFFFF"/>
              </a:solidFill>
              <a:latin typeface="Calibri" charset="0"/>
              <a:ea typeface="+mn-ea"/>
            </a:endParaRPr>
          </a:p>
        </p:txBody>
      </p:sp>
      <p:sp>
        <p:nvSpPr>
          <p:cNvPr id="14" name="Textfeld 20"/>
          <p:cNvSpPr txBox="1"/>
          <p:nvPr userDrawn="1"/>
        </p:nvSpPr>
        <p:spPr>
          <a:xfrm>
            <a:off x="6629400" y="6477000"/>
            <a:ext cx="525463" cy="230188"/>
          </a:xfrm>
          <a:prstGeom prst="rect">
            <a:avLst/>
          </a:prstGeom>
          <a:noFill/>
        </p:spPr>
        <p:txBody>
          <a:bodyPr>
            <a:spAutoFit/>
          </a:bodyPr>
          <a:lstStyle/>
          <a:p>
            <a:pPr fontAlgn="auto">
              <a:spcBef>
                <a:spcPts val="0"/>
              </a:spcBef>
              <a:spcAft>
                <a:spcPts val="0"/>
              </a:spcAft>
              <a:defRPr/>
            </a:pPr>
            <a:r>
              <a:rPr lang="de-DE" sz="900" dirty="0">
                <a:solidFill>
                  <a:schemeClr val="bg1"/>
                </a:solidFill>
                <a:latin typeface="Verdana"/>
                <a:ea typeface="+mn-ea"/>
                <a:cs typeface="Verdana"/>
              </a:rPr>
              <a:t>Seite</a:t>
            </a:r>
          </a:p>
        </p:txBody>
      </p:sp>
      <p:sp>
        <p:nvSpPr>
          <p:cNvPr id="27" name="Textplatzhalter 26"/>
          <p:cNvSpPr>
            <a:spLocks noGrp="1"/>
          </p:cNvSpPr>
          <p:nvPr>
            <p:ph type="body" sz="quarter" idx="10"/>
          </p:nvPr>
        </p:nvSpPr>
        <p:spPr>
          <a:xfrm>
            <a:off x="936000" y="262800"/>
            <a:ext cx="3040062" cy="685800"/>
          </a:xfrm>
          <a:prstGeom prst="rect">
            <a:avLst/>
          </a:prstGeom>
        </p:spPr>
        <p:txBody>
          <a:bodyPr vert="horz"/>
          <a:lstStyle>
            <a:lvl1pPr>
              <a:buFont typeface="Lucida Grande"/>
              <a:buChar char="&gt;"/>
              <a:defRPr sz="900">
                <a:solidFill>
                  <a:schemeClr val="tx1">
                    <a:lumMod val="65000"/>
                    <a:lumOff val="35000"/>
                  </a:schemeClr>
                </a:solidFill>
                <a:latin typeface="Verdana"/>
                <a:cs typeface="Verdana"/>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en-US" dirty="0"/>
              <a:t>Textmasterformate durch Klicken bearbeiten</a:t>
            </a:r>
          </a:p>
        </p:txBody>
      </p:sp>
      <p:sp>
        <p:nvSpPr>
          <p:cNvPr id="29" name="Textplatzhalter 28"/>
          <p:cNvSpPr>
            <a:spLocks noGrp="1"/>
          </p:cNvSpPr>
          <p:nvPr>
            <p:ph type="body" sz="quarter" idx="11"/>
          </p:nvPr>
        </p:nvSpPr>
        <p:spPr>
          <a:xfrm>
            <a:off x="1130400" y="1332000"/>
            <a:ext cx="7239000" cy="4495800"/>
          </a:xfrm>
          <a:prstGeom prst="rect">
            <a:avLst/>
          </a:prstGeom>
        </p:spPr>
        <p:txBody>
          <a:bodyPr vert="horz"/>
          <a:lstStyle>
            <a:lvl1pPr>
              <a:buFontTx/>
              <a:buNone/>
              <a:defRPr sz="2400">
                <a:solidFill>
                  <a:schemeClr val="tx1">
                    <a:lumMod val="65000"/>
                    <a:lumOff val="35000"/>
                  </a:schemeClr>
                </a:solidFill>
                <a:latin typeface="Verdana"/>
                <a:cs typeface="Verdana"/>
              </a:defRPr>
            </a:lvl1pPr>
            <a:lvl2pPr>
              <a:defRPr sz="1400">
                <a:solidFill>
                  <a:schemeClr val="tx1">
                    <a:lumMod val="65000"/>
                    <a:lumOff val="35000"/>
                  </a:schemeClr>
                </a:solidFill>
                <a:latin typeface="Verdana"/>
                <a:cs typeface="Verdana"/>
              </a:defRPr>
            </a:lvl2pPr>
            <a:lvl3pPr>
              <a:defRPr sz="1400">
                <a:solidFill>
                  <a:schemeClr val="tx1">
                    <a:lumMod val="65000"/>
                    <a:lumOff val="35000"/>
                  </a:schemeClr>
                </a:solidFill>
                <a:latin typeface="Verdana"/>
                <a:cs typeface="Verdana"/>
              </a:defRPr>
            </a:lvl3pPr>
            <a:lvl4pPr>
              <a:defRPr sz="1400">
                <a:solidFill>
                  <a:schemeClr val="tx1">
                    <a:lumMod val="65000"/>
                    <a:lumOff val="35000"/>
                  </a:schemeClr>
                </a:solidFill>
                <a:latin typeface="Verdana"/>
                <a:cs typeface="Verdana"/>
              </a:defRPr>
            </a:lvl4pPr>
            <a:lvl5pPr>
              <a:defRPr sz="1400">
                <a:solidFill>
                  <a:schemeClr val="tx1">
                    <a:lumMod val="65000"/>
                    <a:lumOff val="35000"/>
                  </a:schemeClr>
                </a:solidFill>
                <a:latin typeface="Verdana"/>
                <a:cs typeface="Verdana"/>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Fußzeilenplatzhalter 15"/>
          <p:cNvSpPr>
            <a:spLocks noGrp="1"/>
          </p:cNvSpPr>
          <p:nvPr>
            <p:ph type="ftr" sz="quarter" idx="12"/>
          </p:nvPr>
        </p:nvSpPr>
        <p:spPr>
          <a:xfrm>
            <a:off x="1219200" y="6416675"/>
            <a:ext cx="5410200" cy="365125"/>
          </a:xfrm>
        </p:spPr>
        <p:txBody>
          <a:bodyPr rtlCol="0"/>
          <a:lstStyle>
            <a:lvl1pPr algn="l">
              <a:defRPr sz="900" dirty="0">
                <a:solidFill>
                  <a:schemeClr val="tx1">
                    <a:lumMod val="65000"/>
                    <a:lumOff val="35000"/>
                  </a:schemeClr>
                </a:solidFill>
              </a:defRPr>
            </a:lvl1pPr>
          </a:lstStyle>
          <a:p>
            <a:pPr>
              <a:defRPr/>
            </a:pPr>
            <a:endParaRPr lang="de-DE" dirty="0"/>
          </a:p>
        </p:txBody>
      </p:sp>
      <p:sp>
        <p:nvSpPr>
          <p:cNvPr id="16" name="Foliennummernplatzhalter 16"/>
          <p:cNvSpPr>
            <a:spLocks noGrp="1"/>
          </p:cNvSpPr>
          <p:nvPr>
            <p:ph type="sldNum" sz="quarter" idx="13"/>
          </p:nvPr>
        </p:nvSpPr>
        <p:spPr>
          <a:xfrm>
            <a:off x="7218363" y="6416675"/>
            <a:ext cx="1468437" cy="365125"/>
          </a:xfrm>
        </p:spPr>
        <p:txBody>
          <a:bodyPr/>
          <a:lstStyle>
            <a:lvl1pPr algn="l">
              <a:defRPr sz="900">
                <a:solidFill>
                  <a:srgbClr val="7F7F7F"/>
                </a:solidFill>
              </a:defRPr>
            </a:lvl1pPr>
          </a:lstStyle>
          <a:p>
            <a:fld id="{71A4FC8D-13D2-7B4F-9508-B149586C7A80}" type="slidenum">
              <a:rPr lang="de-DE"/>
              <a:pPr/>
              <a:t>‹Nr.›</a:t>
            </a:fld>
            <a:endParaRPr lang="de-DE"/>
          </a:p>
        </p:txBody>
      </p:sp>
      <p:sp>
        <p:nvSpPr>
          <p:cNvPr id="17" name="Datumsplatzhalter 17"/>
          <p:cNvSpPr>
            <a:spLocks noGrp="1"/>
          </p:cNvSpPr>
          <p:nvPr>
            <p:ph type="dt" sz="half" idx="14"/>
          </p:nvPr>
        </p:nvSpPr>
        <p:spPr>
          <a:xfrm>
            <a:off x="298450" y="6424613"/>
            <a:ext cx="920750" cy="357187"/>
          </a:xfrm>
        </p:spPr>
        <p:txBody>
          <a:bodyPr/>
          <a:lstStyle>
            <a:lvl1pPr algn="r">
              <a:defRPr sz="900">
                <a:solidFill>
                  <a:schemeClr val="bg1"/>
                </a:solidFill>
                <a:latin typeface="Verdana" charset="0"/>
              </a:defRPr>
            </a:lvl1pPr>
          </a:lstStyle>
          <a:p>
            <a:r>
              <a:rPr lang="de-DE" dirty="0"/>
              <a:t>13.12.2017</a:t>
            </a:r>
          </a:p>
        </p:txBody>
      </p:sp>
    </p:spTree>
    <p:extLst>
      <p:ext uri="{BB962C8B-B14F-4D97-AF65-F5344CB8AC3E}">
        <p14:creationId xmlns:p14="http://schemas.microsoft.com/office/powerpoint/2010/main" val="40645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11"/>
          <p:cNvSpPr/>
          <p:nvPr userDrawn="1"/>
        </p:nvSpPr>
        <p:spPr>
          <a:xfrm>
            <a:off x="7938" y="852488"/>
            <a:ext cx="9144000" cy="5472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sp>
        <p:nvSpPr>
          <p:cNvPr id="5" name="Rechteck 14"/>
          <p:cNvSpPr/>
          <p:nvPr userDrawn="1"/>
        </p:nvSpPr>
        <p:spPr>
          <a:xfrm>
            <a:off x="0" y="6335713"/>
            <a:ext cx="9144000" cy="5222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6" name="Gerade Verbindung 15"/>
          <p:cNvCxnSpPr/>
          <p:nvPr userDrawn="1"/>
        </p:nvCxnSpPr>
        <p:spPr>
          <a:xfrm rot="5400000">
            <a:off x="960438" y="6596063"/>
            <a:ext cx="522287" cy="1587"/>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 Verbindung 16"/>
          <p:cNvCxnSpPr/>
          <p:nvPr userDrawn="1"/>
        </p:nvCxnSpPr>
        <p:spPr>
          <a:xfrm rot="5400000">
            <a:off x="6911975" y="6596063"/>
            <a:ext cx="522287" cy="1588"/>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hteck 19"/>
          <p:cNvSpPr>
            <a:spLocks noChangeArrowheads="1"/>
          </p:cNvSpPr>
          <p:nvPr userDrawn="1"/>
        </p:nvSpPr>
        <p:spPr bwMode="auto">
          <a:xfrm flipH="1">
            <a:off x="0" y="6310313"/>
            <a:ext cx="9151938" cy="53975"/>
          </a:xfrm>
          <a:prstGeom prst="rect">
            <a:avLst/>
          </a:prstGeom>
          <a:gradFill rotWithShape="1">
            <a:gsLst>
              <a:gs pos="0">
                <a:srgbClr val="000000"/>
              </a:gs>
              <a:gs pos="100000">
                <a:srgbClr val="A6A6A6"/>
              </a:gs>
            </a:gsLst>
            <a:lin ang="0" scaled="1"/>
          </a:gradFill>
          <a:ln w="9525">
            <a:noFill/>
            <a:miter lim="800000"/>
            <a:headEnd/>
            <a:tailEnd/>
          </a:ln>
        </p:spPr>
        <p:txBody>
          <a:bodyPr anchor="ctr"/>
          <a:lstStyle/>
          <a:p>
            <a:pPr algn="ctr" fontAlgn="auto">
              <a:spcBef>
                <a:spcPts val="0"/>
              </a:spcBef>
              <a:spcAft>
                <a:spcPts val="0"/>
              </a:spcAft>
              <a:defRPr/>
            </a:pPr>
            <a:endParaRPr lang="de-DE">
              <a:solidFill>
                <a:srgbClr val="FFFFFF"/>
              </a:solidFill>
              <a:latin typeface="Calibri" charset="0"/>
              <a:ea typeface="+mn-ea"/>
            </a:endParaRPr>
          </a:p>
        </p:txBody>
      </p:sp>
      <p:pic>
        <p:nvPicPr>
          <p:cNvPr id="11" name="Bild 16" descr="hauptlogo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2808288"/>
            <a:ext cx="176053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435341" y="1081643"/>
            <a:ext cx="2251459" cy="337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userDrawn="1"/>
        </p:nvSpPr>
        <p:spPr>
          <a:xfrm>
            <a:off x="0" y="0"/>
            <a:ext cx="9144000" cy="8397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14" name="Gerade Verbindung 13"/>
          <p:cNvCxnSpPr/>
          <p:nvPr userDrawn="1"/>
        </p:nvCxnSpPr>
        <p:spPr>
          <a:xfrm rot="5400000">
            <a:off x="799306" y="426244"/>
            <a:ext cx="854075"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7"/>
          <p:cNvCxnSpPr/>
          <p:nvPr userDrawn="1"/>
        </p:nvCxnSpPr>
        <p:spPr>
          <a:xfrm rot="5400000">
            <a:off x="798513" y="428625"/>
            <a:ext cx="846138" cy="1587"/>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hteck 18"/>
          <p:cNvSpPr/>
          <p:nvPr userDrawn="1"/>
        </p:nvSpPr>
        <p:spPr>
          <a:xfrm>
            <a:off x="0" y="838200"/>
            <a:ext cx="9144000" cy="53975"/>
          </a:xfrm>
          <a:prstGeom prst="rect">
            <a:avLst/>
          </a:prstGeom>
          <a:gradFill flip="none" rotWithShape="1">
            <a:gsLst>
              <a:gs pos="0">
                <a:srgbClr val="000000"/>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sp>
        <p:nvSpPr>
          <p:cNvPr id="8" name="Textplatzhalt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bwMode="auto">
          <a:xfrm>
            <a:off x="1143000" y="4038600"/>
            <a:ext cx="5486400" cy="1347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2000">
                <a:solidFill>
                  <a:schemeClr val="tx1">
                    <a:lumMod val="50000"/>
                    <a:lumOff val="50000"/>
                  </a:schemeClr>
                </a:solidFill>
                <a:latin typeface="Verdana"/>
                <a:cs typeface="Verdana"/>
              </a:defRPr>
            </a:lvl1pPr>
          </a:lstStyle>
          <a:p>
            <a:pPr lvl="0"/>
            <a:r>
              <a:rPr lang="en-US" dirty="0" err="1"/>
              <a:t>Titelmasterformat durch Klicken bearbeiten</a:t>
            </a:r>
            <a:endParaRPr lang="de-DE" dirty="0"/>
          </a:p>
        </p:txBody>
      </p:sp>
      <p:sp>
        <p:nvSpPr>
          <p:cNvPr id="17" name="Datumsplatzhalter 3"/>
          <p:cNvSpPr>
            <a:spLocks noGrp="1"/>
          </p:cNvSpPr>
          <p:nvPr>
            <p:ph type="dt" sz="half" idx="10"/>
          </p:nvPr>
        </p:nvSpPr>
        <p:spPr/>
        <p:txBody>
          <a:bodyPr/>
          <a:lstStyle>
            <a:lvl1pPr>
              <a:defRPr/>
            </a:lvl1pPr>
          </a:lstStyle>
          <a:p>
            <a:r>
              <a:rPr lang="de-DE" dirty="0"/>
              <a:t>13.12.2017</a:t>
            </a:r>
          </a:p>
        </p:txBody>
      </p:sp>
      <p:sp>
        <p:nvSpPr>
          <p:cNvPr id="18" name="Fußzeilenplatzhalter 4"/>
          <p:cNvSpPr>
            <a:spLocks noGrp="1"/>
          </p:cNvSpPr>
          <p:nvPr>
            <p:ph type="ftr" sz="quarter" idx="11"/>
          </p:nvPr>
        </p:nvSpPr>
        <p:spPr/>
        <p:txBody>
          <a:bodyPr/>
          <a:lstStyle>
            <a:lvl1pPr algn="ctr">
              <a:defRPr sz="1200">
                <a:solidFill>
                  <a:srgbClr val="898989"/>
                </a:solidFill>
              </a:defRPr>
            </a:lvl1pPr>
          </a:lstStyle>
          <a:p>
            <a:pPr>
              <a:defRPr/>
            </a:pPr>
            <a:endParaRPr lang="de-DE"/>
          </a:p>
        </p:txBody>
      </p:sp>
      <p:sp>
        <p:nvSpPr>
          <p:cNvPr id="19" name="Foliennummernplatzhalter 5"/>
          <p:cNvSpPr>
            <a:spLocks noGrp="1"/>
          </p:cNvSpPr>
          <p:nvPr>
            <p:ph type="sldNum" sz="quarter" idx="12"/>
          </p:nvPr>
        </p:nvSpPr>
        <p:spPr/>
        <p:txBody>
          <a:bodyPr/>
          <a:lstStyle>
            <a:lvl1pPr>
              <a:defRPr/>
            </a:lvl1pPr>
          </a:lstStyle>
          <a:p>
            <a:fld id="{134DEF5A-0668-B843-94FE-966989924533}" type="slidenum">
              <a:rPr lang="de-DE"/>
              <a:pPr/>
              <a:t>‹Nr.›</a:t>
            </a:fld>
            <a:endParaRPr lang="de-DE"/>
          </a:p>
        </p:txBody>
      </p:sp>
    </p:spTree>
    <p:extLst>
      <p:ext uri="{BB962C8B-B14F-4D97-AF65-F5344CB8AC3E}">
        <p14:creationId xmlns:p14="http://schemas.microsoft.com/office/powerpoint/2010/main" val="163380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r>
              <a:rPr lang="de-DE" dirty="0"/>
              <a:t>13.12.2017</a:t>
            </a:r>
          </a:p>
        </p:txBody>
      </p:sp>
      <p:sp>
        <p:nvSpPr>
          <p:cNvPr id="14"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mn-lt"/>
                <a:ea typeface="+mn-ea"/>
              </a:defRPr>
            </a:lvl1pPr>
          </a:lstStyle>
          <a:p>
            <a:pPr>
              <a:defRPr/>
            </a:pPr>
            <a:endParaRPr lang="de-DE"/>
          </a:p>
        </p:txBody>
      </p:sp>
      <p:sp>
        <p:nvSpPr>
          <p:cNvPr id="15"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9D25D66-943F-CC4C-BFDE-411ECD48B0D7}"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charset="0"/>
          <a:ea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esetze-im-internet.de/urh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rl.org/focus-areas/statistics-assessment/statistical-trend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ews.sky.com/story/995576/academic-publishing-giant-springer-for-sa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lo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xiv.org/" TargetMode="External"/><Relationship Id="rId2" Type="http://schemas.openxmlformats.org/officeDocument/2006/relationships/hyperlink" Target="http://scidok.sulb.uni-saarland.d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rxiv.org/" TargetMode="External"/><Relationship Id="rId2" Type="http://schemas.openxmlformats.org/officeDocument/2006/relationships/hyperlink" Target="http://scidok.sulb.uni-saarland.d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oaj.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knowledge-exchange.info/Admin/Public/DWSDownload.aspx?File=/Files/Filer/downloads/OA_What_are_the_economic_benefits_-_a_comparison_of_UK-NL-DK__FINAL_logo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7717/peerj.437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v.wohlleben@sulb.uni-saarland.de" TargetMode="External"/><Relationship Id="rId2" Type="http://schemas.openxmlformats.org/officeDocument/2006/relationships/hyperlink" Target="mailto:u.herb@sulb.uni-saarland.de"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sulb.uni-saarland.de/lernen/open-acces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35262" y="1536700"/>
            <a:ext cx="6157218" cy="1739900"/>
          </a:xfrm>
        </p:spPr>
        <p:txBody>
          <a:bodyPr vert="horz" wrap="square" lIns="91440" tIns="45720" rIns="91440" bIns="45720" numCol="1" anchor="t" anchorCtr="0" compatLnSpc="1">
            <a:prstTxWarp prst="textNoShape">
              <a:avLst/>
            </a:prstTxWarp>
          </a:bodyPr>
          <a:lstStyle/>
          <a:p>
            <a:br>
              <a:rPr lang="de-DE" dirty="0"/>
            </a:br>
            <a:br>
              <a:rPr lang="de-DE" dirty="0"/>
            </a:br>
            <a:r>
              <a:rPr lang="de-DE" dirty="0"/>
              <a:t>Open Access</a:t>
            </a:r>
            <a:endParaRPr lang="de-DE" dirty="0">
              <a:solidFill>
                <a:srgbClr val="595959"/>
              </a:solidFill>
              <a:latin typeface="Verdana" charset="0"/>
            </a:endParaRPr>
          </a:p>
        </p:txBody>
      </p:sp>
      <p:sp>
        <p:nvSpPr>
          <p:cNvPr id="3" name="Untertitel 2"/>
          <p:cNvSpPr>
            <a:spLocks noGrp="1"/>
          </p:cNvSpPr>
          <p:nvPr>
            <p:ph type="subTitle" idx="1"/>
          </p:nvPr>
        </p:nvSpPr>
        <p:spPr>
          <a:xfrm>
            <a:off x="2743200" y="3429000"/>
            <a:ext cx="5717232" cy="1981200"/>
          </a:xfrm>
        </p:spPr>
        <p:txBody>
          <a:bodyPr vert="horz" wrap="square" lIns="91440" tIns="45720" rIns="91440" bIns="45720" numCol="1" anchor="t" anchorCtr="0" compatLnSpc="1">
            <a:prstTxWarp prst="textNoShape">
              <a:avLst/>
            </a:prstTxWarp>
          </a:bodyPr>
          <a:lstStyle/>
          <a:p>
            <a:r>
              <a:rPr lang="de-DE" dirty="0">
                <a:solidFill>
                  <a:srgbClr val="595959"/>
                </a:solidFill>
              </a:rPr>
              <a:t>Literaturrecherche leicht gemacht, 06.04.2022</a:t>
            </a:r>
            <a:endParaRPr lang="de-DE" dirty="0">
              <a:solidFill>
                <a:srgbClr val="595959"/>
              </a:solidFill>
              <a:latin typeface="Verdana" charset="0"/>
            </a:endParaRPr>
          </a:p>
          <a:p>
            <a:endParaRPr lang="de-DE" i="1" dirty="0">
              <a:solidFill>
                <a:srgbClr val="595959"/>
              </a:solidFill>
              <a:latin typeface="Verdana" charset="0"/>
            </a:endParaRPr>
          </a:p>
          <a:p>
            <a:r>
              <a:rPr lang="de-DE" sz="1200" dirty="0">
                <a:solidFill>
                  <a:srgbClr val="595959"/>
                </a:solidFill>
                <a:latin typeface="Verdana" charset="0"/>
              </a:rPr>
              <a:t>Dr. Ulrich Herb, Saarländische Universitäts- und Landesbibliothek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10</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Urheberrecht</a:t>
            </a:r>
            <a:endParaRPr lang="de-DE" dirty="0">
              <a:ea typeface="+mn-ea"/>
            </a:endParaRPr>
          </a:p>
        </p:txBody>
      </p:sp>
      <p:sp>
        <p:nvSpPr>
          <p:cNvPr id="6" name="Textplatzhalter 5"/>
          <p:cNvSpPr>
            <a:spLocks noGrp="1"/>
          </p:cNvSpPr>
          <p:nvPr>
            <p:ph type="body" sz="quarter" idx="11"/>
          </p:nvPr>
        </p:nvSpPr>
        <p:spPr bwMode="auto">
          <a:xfrm>
            <a:off x="1130300" y="1331913"/>
            <a:ext cx="7474148"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de-DE" sz="1600" b="1" dirty="0"/>
              <a:t>Der rechtliche Rahmen</a:t>
            </a:r>
          </a:p>
          <a:p>
            <a:pPr marL="0" indent="0"/>
            <a:r>
              <a:rPr lang="de-DE" sz="1600" dirty="0"/>
              <a:t>Urheberrechtsgesetz (UrhG)</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Anerkennung der Urheberschaft (§ 13 UrhG)</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Veröffentlichungsrecht (§ 12 UrhG)</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Nutzungsrechte an Werken (§ 15 und § 16 UrhG)</a:t>
            </a:r>
            <a:br>
              <a:rPr lang="de-DE" sz="1600" dirty="0"/>
            </a:br>
            <a:r>
              <a:rPr lang="de-DE" sz="1600" dirty="0"/>
              <a:t>Vervielfältigungsrecht (§ 16 UrhG)</a:t>
            </a:r>
            <a:br>
              <a:rPr lang="de-DE" sz="1600" dirty="0"/>
            </a:br>
            <a:r>
              <a:rPr lang="de-DE" sz="1600" dirty="0"/>
              <a:t>Verbreitungsrecht (§ 17 UrhG)</a:t>
            </a:r>
            <a:br>
              <a:rPr lang="de-DE" sz="1600" dirty="0"/>
            </a:br>
            <a:r>
              <a:rPr lang="de-DE" sz="1600" dirty="0"/>
              <a:t>Vortrags-, Vorführungs- und Aufführungsrecht (§ 19 Abs. 1 bis 3)</a:t>
            </a:r>
            <a:br>
              <a:rPr lang="de-DE" sz="1600" dirty="0"/>
            </a:br>
            <a:r>
              <a:rPr lang="de-DE" sz="1600" dirty="0"/>
              <a:t>Recht der öffentlichen Zugänglichmachung (§ 19a UrhG)</a:t>
            </a:r>
            <a:br>
              <a:rPr lang="de-DE" sz="1600" dirty="0"/>
            </a:br>
            <a:r>
              <a:rPr lang="de-DE" sz="1600" dirty="0"/>
              <a:t>Bearbeitung und Umgestaltung (§ 23 UrhG) </a:t>
            </a:r>
            <a:br>
              <a:rPr lang="de-DE" sz="1600" dirty="0"/>
            </a:br>
            <a:r>
              <a:rPr lang="de-DE" sz="1600" dirty="0"/>
              <a:t>Freie Benutzung (§ 24 UrhG)</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hlinkClick r:id="rId2"/>
              </a:rPr>
              <a:t>http://www.gesetze-im-internet.de/urhg/</a:t>
            </a:r>
            <a:r>
              <a:rPr lang="de-DE" sz="1600" dirty="0"/>
              <a:t>  </a:t>
            </a:r>
          </a:p>
        </p:txBody>
      </p:sp>
      <p:sp>
        <p:nvSpPr>
          <p:cNvPr id="7"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309212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11</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Urheberrecht</a:t>
            </a:r>
            <a:endParaRPr lang="de-DE" dirty="0">
              <a:ea typeface="+mn-ea"/>
            </a:endParaRP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de-DE" sz="1600" b="1" dirty="0"/>
              <a:t>Der rechtliche Rahmen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a:t>Urheber*in </a:t>
            </a:r>
            <a:r>
              <a:rPr lang="de-DE" sz="1400" dirty="0"/>
              <a:t>hat zunächst alle Rechte am Werk, speziell das Verlagsrecht = </a:t>
            </a:r>
            <a:br>
              <a:rPr lang="de-DE" sz="1400" dirty="0"/>
            </a:br>
            <a:r>
              <a:rPr lang="de-DE" sz="1400" dirty="0"/>
              <a:t>Das Recht, ein Werk zu vervielfältigen und zu verbreiten, § 8 des Verlagsgesetzes. </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Das Urheberrecht an einem Werk muss nicht wie ein Patent angemeldet werden, es entsteht im Moment der Schaffung des Werks und erlischt 70 Jahre nach dem Tod der Urheberin/des Urhebers (§ 64 UrhG). Das Urheberrecht ist gemäß § 28 UrhG ein vererbliches Recht.  </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Das Urheberrecht schützt die wirtschaftlichen und ideellen Interessen der Urheberin/des Urhebers am Werk, wird allerdings zur Wahrung der Interessen der Allgemeinheit eingeschränkt (sog. Schranken des Urheberrechts, z.B. Zitatrecht, Privatkopie). </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Das Urheberrecht (genauer Anerkennung der Urheberschaft, § 13 UrhG) an einem Werk ist nicht übertragbar – allerdings können Urheber Anderen Nutzungsrechte einräumen.</a:t>
            </a:r>
          </a:p>
        </p:txBody>
      </p:sp>
      <p:sp>
        <p:nvSpPr>
          <p:cNvPr id="7"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390546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12</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Urheberrecht</a:t>
            </a:r>
            <a:endParaRPr lang="de-DE" dirty="0">
              <a:ea typeface="+mn-ea"/>
            </a:endParaRP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r>
              <a:rPr lang="de-DE" sz="1600" b="1" dirty="0"/>
              <a:t>Der rechtliche Rahmen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Ein </a:t>
            </a:r>
            <a:r>
              <a:rPr lang="de-DE" sz="1400" dirty="0">
                <a:solidFill>
                  <a:srgbClr val="FF0000"/>
                </a:solidFill>
              </a:rPr>
              <a:t>einfaches Nutzungsrecht </a:t>
            </a:r>
            <a:r>
              <a:rPr lang="de-DE" sz="1400" dirty="0"/>
              <a:t>berechtigt den Inhaber gemäß § 31 Abs. 2 UrhG zur Nutzung des Werks auf die erlaubte Art, während ein ausschließliches Nutzungsrecht (§ 31 Abs. 3 UrhG) dazu berechtigt, das Werk unter Ausschluss aller anderen Personen einschließlich des Urhebers auf die erlaubte Art zu nutzen.</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r>
              <a:rPr lang="de-DE" sz="1400" dirty="0"/>
              <a:t>Inhaber eines </a:t>
            </a:r>
            <a:r>
              <a:rPr lang="de-DE" sz="1400" dirty="0">
                <a:solidFill>
                  <a:srgbClr val="FF0000"/>
                </a:solidFill>
              </a:rPr>
              <a:t>ausschließlichen Nutzungsrechts</a:t>
            </a:r>
            <a:r>
              <a:rPr lang="de-DE" sz="1400" dirty="0"/>
              <a:t> ist im Gegensatz zu dem eines einfachen Nutzungsrechts berechtigt, anderen Personen die Nutzung des Werks im Rahmen seiner Nutzungsbefugnis zu untersagen.</a:t>
            </a:r>
          </a:p>
        </p:txBody>
      </p:sp>
      <p:sp>
        <p:nvSpPr>
          <p:cNvPr id="7"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246826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13</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Open Access</a:t>
            </a:r>
            <a:endParaRPr lang="de-DE" dirty="0">
              <a:ea typeface="+mn-ea"/>
            </a:endParaRPr>
          </a:p>
        </p:txBody>
      </p:sp>
      <p:sp>
        <p:nvSpPr>
          <p:cNvPr id="6" name="Textplatzhalter 5"/>
          <p:cNvSpPr>
            <a:spLocks noGrp="1"/>
          </p:cNvSpPr>
          <p:nvPr>
            <p:ph type="body" sz="quarter" idx="11"/>
          </p:nvPr>
        </p:nvSpPr>
        <p:spPr bwMode="auto">
          <a:xfrm>
            <a:off x="1130300" y="1331913"/>
            <a:ext cx="7239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endParaRPr lang="de-DE" sz="1600" dirty="0"/>
          </a:p>
          <a:p>
            <a:endParaRPr lang="de-DE" sz="1800" dirty="0">
              <a:solidFill>
                <a:prstClr val="black">
                  <a:lumMod val="65000"/>
                  <a:lumOff val="35000"/>
                </a:prstClr>
              </a:solidFill>
            </a:endParaRPr>
          </a:p>
          <a:p>
            <a:endParaRPr lang="de-DE" sz="1400" dirty="0">
              <a:solidFill>
                <a:srgbClr val="595959"/>
              </a:solidFill>
              <a:latin typeface="Verdana" charset="0"/>
            </a:endParaRPr>
          </a:p>
          <a:p>
            <a:pPr marL="0" indent="0"/>
            <a:r>
              <a:rPr lang="de-DE" sz="2000" b="1" dirty="0">
                <a:solidFill>
                  <a:srgbClr val="595959"/>
                </a:solidFill>
                <a:latin typeface="Verdana" charset="0"/>
              </a:rPr>
              <a:t>Zurück zum Open Access</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343264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14</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altLang="de-DE" sz="1400" b="1" dirty="0">
                <a:latin typeface="Verdana" panose="020B0604030504040204" pitchFamily="34" charset="0"/>
                <a:ea typeface="Verdana" panose="020B0604030504040204" pitchFamily="34" charset="0"/>
              </a:rPr>
              <a:t>Open Access</a:t>
            </a:r>
          </a:p>
          <a:p>
            <a:pPr>
              <a:defRPr/>
            </a:pPr>
            <a:endParaRPr lang="de-DE" altLang="de-DE" sz="1400" b="1" dirty="0">
              <a:latin typeface="Verdana" panose="020B0604030504040204" pitchFamily="34" charset="0"/>
              <a:ea typeface="Verdana" panose="020B0604030504040204" pitchFamily="34" charset="0"/>
            </a:endParaRPr>
          </a:p>
          <a:p>
            <a:pPr>
              <a:defRPr/>
            </a:pPr>
            <a:r>
              <a:rPr lang="de-DE" altLang="de-DE" sz="1400" dirty="0">
                <a:latin typeface="Verdana" panose="020B0604030504040204" pitchFamily="34" charset="0"/>
                <a:ea typeface="Verdana" panose="020B0604030504040204" pitchFamily="34" charset="0"/>
              </a:rPr>
              <a:t>Open Access = Forderung nach entgeltfreiem und möglichst ungehindertem Zugang zu wissenschaftlicher Information</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dirty="0">
                <a:latin typeface="Verdana" panose="020B0604030504040204" pitchFamily="34" charset="0"/>
                <a:ea typeface="Verdana" panose="020B0604030504040204" pitchFamily="34" charset="0"/>
              </a:rPr>
              <a:t>Erstmals aktenkundig: 2001, Budapest Open Access Initiative, wichtig: Berlin Declaration/ Berliner Erklärung über den offenen Zugang zu wissenschaftlichem Wissen (2003)</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Warum?</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dirty="0">
                <a:latin typeface="Verdana" panose="020B0604030504040204" pitchFamily="34" charset="0"/>
                <a:ea typeface="Verdana" panose="020B0604030504040204" pitchFamily="34" charset="0"/>
              </a:rPr>
              <a:t>Elektronische Publikationen ermöglichen Beschleunigung beim Austausch wissenschaftlicher Informationen.</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dirty="0">
                <a:latin typeface="Verdana" panose="020B0604030504040204" pitchFamily="34" charset="0"/>
                <a:ea typeface="Verdana" panose="020B0604030504040204" pitchFamily="34" charset="0"/>
              </a:rPr>
              <a:t>Technisch erleichterte Verbreitung und Verfügbarkeit, ABER: drastische Verknappung wissenschaftlicher Informationen</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dirty="0">
                <a:latin typeface="Verdana" panose="020B0604030504040204" pitchFamily="34" charset="0"/>
                <a:ea typeface="Verdana" panose="020B0604030504040204" pitchFamily="34" charset="0"/>
              </a:rPr>
              <a:t>Grund: sinkende Etats der Wissenschaftsinstitutionen bei rapide steigenden Kosten für die Nutzung wissenschaftlicher Informationen</a:t>
            </a:r>
          </a:p>
          <a:p>
            <a:pPr>
              <a:defRPr/>
            </a:pPr>
            <a:endParaRPr lang="de-DE" altLang="de-DE" sz="1400"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401769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15</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pic>
        <p:nvPicPr>
          <p:cNvPr id="8" name="Picture 2" descr="V:\go!\Dropbox\Open Social Science\Grafiken\ARL_.Expenditure_Trends_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086145"/>
            <a:ext cx="3672408" cy="4719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32913" y="2068504"/>
            <a:ext cx="3291015" cy="1100301"/>
          </a:xfrm>
          <a:prstGeom prst="rect">
            <a:avLst/>
          </a:prstGeom>
          <a:noFill/>
        </p:spPr>
        <p:txBody>
          <a:bodyPr wrap="square" rtlCol="0">
            <a:spAutoFit/>
          </a:bodyPr>
          <a:lstStyle/>
          <a:p>
            <a:r>
              <a:rPr lang="en-US" sz="1050" dirty="0">
                <a:solidFill>
                  <a:schemeClr val="tx1">
                    <a:lumMod val="65000"/>
                    <a:lumOff val="35000"/>
                  </a:schemeClr>
                </a:solidFill>
                <a:latin typeface="Verdana" panose="020B0604030504040204" pitchFamily="34" charset="0"/>
                <a:ea typeface="Verdana" panose="020B0604030504040204" pitchFamily="34" charset="0"/>
                <a:cs typeface="Verdana"/>
              </a:rPr>
              <a:t>Association of Research Libraries (2011): Expenditure Trends in ARL Libraries 1986-2011.</a:t>
            </a:r>
            <a:br>
              <a:rPr lang="en-US" sz="1050" dirty="0">
                <a:solidFill>
                  <a:schemeClr val="tx1">
                    <a:lumMod val="65000"/>
                    <a:lumOff val="35000"/>
                  </a:schemeClr>
                </a:solidFill>
                <a:latin typeface="Verdana" panose="020B0604030504040204" pitchFamily="34" charset="0"/>
                <a:ea typeface="Verdana" panose="020B0604030504040204" pitchFamily="34" charset="0"/>
                <a:cs typeface="Verdana"/>
              </a:rPr>
            </a:br>
            <a:br>
              <a:rPr lang="en-US" sz="1050" dirty="0">
                <a:solidFill>
                  <a:schemeClr val="tx1">
                    <a:lumMod val="65000"/>
                    <a:lumOff val="35000"/>
                  </a:schemeClr>
                </a:solidFill>
                <a:latin typeface="Verdana" panose="020B0604030504040204" pitchFamily="34" charset="0"/>
                <a:ea typeface="Verdana" panose="020B0604030504040204" pitchFamily="34" charset="0"/>
                <a:cs typeface="Verdana"/>
              </a:rPr>
            </a:br>
            <a:r>
              <a:rPr lang="de-DE" sz="1050" dirty="0">
                <a:solidFill>
                  <a:schemeClr val="tx1">
                    <a:lumMod val="65000"/>
                    <a:lumOff val="35000"/>
                  </a:schemeClr>
                </a:solidFill>
                <a:latin typeface="Verdana" panose="020B0604030504040204" pitchFamily="34" charset="0"/>
                <a:ea typeface="Verdana" panose="020B0604030504040204" pitchFamily="34" charset="0"/>
                <a:cs typeface="Verdana"/>
              </a:rPr>
              <a:t>Verfügbar unter: </a:t>
            </a:r>
            <a:r>
              <a:rPr lang="de-DE" sz="1050" dirty="0">
                <a:latin typeface="Verdana" panose="020B0604030504040204" pitchFamily="34" charset="0"/>
                <a:ea typeface="Verdana" panose="020B0604030504040204" pitchFamily="34" charset="0"/>
                <a:hlinkClick r:id="rId3"/>
              </a:rPr>
              <a:t>http://www.arl.org/focus-areas/statistics-assessment/statistical-trends</a:t>
            </a:r>
            <a:r>
              <a:rPr lang="de-DE" sz="1050" dirty="0">
                <a:latin typeface="Verdana" panose="020B0604030504040204" pitchFamily="34" charset="0"/>
                <a:ea typeface="Verdana" panose="020B0604030504040204" pitchFamily="34" charset="0"/>
              </a:rPr>
              <a:t> </a:t>
            </a:r>
            <a:endParaRPr lang="de-DE" sz="1050" dirty="0"/>
          </a:p>
        </p:txBody>
      </p:sp>
      <p:sp>
        <p:nvSpPr>
          <p:cNvPr id="10"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267818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16</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Gewinne</a:t>
            </a:r>
          </a:p>
          <a:p>
            <a:pPr>
              <a:defRPr/>
            </a:pPr>
            <a:endParaRPr lang="de-DE" sz="1600" b="1" dirty="0">
              <a:latin typeface="Verdana" panose="020B0604030504040204" pitchFamily="34" charset="0"/>
              <a:ea typeface="Verdana" panose="020B0604030504040204" pitchFamily="34" charset="0"/>
            </a:endParaRPr>
          </a:p>
          <a:p>
            <a:pPr marL="0">
              <a:defRPr/>
            </a:pPr>
            <a:r>
              <a:rPr lang="de-DE" sz="1400" dirty="0">
                <a:latin typeface="Verdana" panose="020B0604030504040204" pitchFamily="34" charset="0"/>
                <a:ea typeface="Verdana" panose="020B0604030504040204" pitchFamily="34" charset="0"/>
              </a:rPr>
              <a:t>„</a:t>
            </a:r>
            <a:r>
              <a:rPr lang="en-US" sz="1400" dirty="0">
                <a:latin typeface="Verdana" panose="020B0604030504040204" pitchFamily="34" charset="0"/>
                <a:ea typeface="Verdana" panose="020B0604030504040204" pitchFamily="34" charset="0"/>
              </a:rPr>
              <a:t>People close to the situation say that the company, which made about £250m of profit in 2011, is likely to be valued at £2.5bn or more when a sale process begins next year.</a:t>
            </a:r>
            <a:r>
              <a:rPr lang="de-DE" sz="1400" dirty="0">
                <a:latin typeface="Verdana" panose="020B0604030504040204" pitchFamily="34" charset="0"/>
                <a:ea typeface="Verdana" panose="020B0604030504040204" pitchFamily="34" charset="0"/>
              </a:rPr>
              <a:t>“</a:t>
            </a:r>
            <a:br>
              <a:rPr lang="de-DE" sz="1400" dirty="0">
                <a:latin typeface="Verdana" panose="020B0604030504040204" pitchFamily="34" charset="0"/>
                <a:ea typeface="Verdana" panose="020B0604030504040204" pitchFamily="34" charset="0"/>
              </a:rPr>
            </a:br>
            <a:br>
              <a:rPr lang="de-DE" sz="1400" dirty="0">
                <a:latin typeface="Verdana" panose="020B0604030504040204" pitchFamily="34" charset="0"/>
                <a:ea typeface="Verdana" panose="020B0604030504040204" pitchFamily="34" charset="0"/>
              </a:rPr>
            </a:br>
            <a:r>
              <a:rPr lang="de-DE" sz="1400" dirty="0">
                <a:latin typeface="Verdana" panose="020B0604030504040204" pitchFamily="34" charset="0"/>
                <a:ea typeface="Verdana" panose="020B0604030504040204" pitchFamily="34" charset="0"/>
              </a:rPr>
              <a:t>„</a:t>
            </a:r>
            <a:r>
              <a:rPr lang="en-US" sz="1400" dirty="0">
                <a:latin typeface="Verdana" panose="020B0604030504040204" pitchFamily="34" charset="0"/>
                <a:ea typeface="Verdana" panose="020B0604030504040204" pitchFamily="34" charset="0"/>
              </a:rPr>
              <a:t>The market for scientific, technical and medical publishing has historically been lucrative (…).</a:t>
            </a:r>
            <a:r>
              <a:rPr lang="de-DE" sz="1400" dirty="0">
                <a:latin typeface="Verdana" panose="020B0604030504040204" pitchFamily="34" charset="0"/>
                <a:ea typeface="Verdana" panose="020B0604030504040204" pitchFamily="34" charset="0"/>
              </a:rPr>
              <a:t>“</a:t>
            </a:r>
            <a:endParaRPr lang="de-DE" sz="1600" dirty="0">
              <a:latin typeface="Verdana" panose="020B0604030504040204" pitchFamily="34" charset="0"/>
              <a:ea typeface="Verdana" panose="020B0604030504040204" pitchFamily="34" charset="0"/>
            </a:endParaRPr>
          </a:p>
          <a:p>
            <a:pPr>
              <a:defRPr/>
            </a:pPr>
            <a:endParaRPr lang="de-DE" sz="1600" dirty="0">
              <a:latin typeface="Verdana" panose="020B0604030504040204" pitchFamily="34" charset="0"/>
              <a:ea typeface="Verdana" panose="020B0604030504040204" pitchFamily="34" charset="0"/>
            </a:endParaRPr>
          </a:p>
          <a:p>
            <a:pPr>
              <a:defRPr/>
            </a:pPr>
            <a:r>
              <a:rPr lang="de-DE" sz="1050" dirty="0">
                <a:latin typeface="Verdana" panose="020B0604030504040204" pitchFamily="34" charset="0"/>
                <a:ea typeface="Verdana" panose="020B0604030504040204" pitchFamily="34" charset="0"/>
              </a:rPr>
              <a:t>Kleinmann, M. (2012). </a:t>
            </a:r>
            <a:r>
              <a:rPr lang="en-US" sz="1050" dirty="0">
                <a:latin typeface="Verdana" panose="020B0604030504040204" pitchFamily="34" charset="0"/>
                <a:ea typeface="Verdana" panose="020B0604030504040204" pitchFamily="34" charset="0"/>
              </a:rPr>
              <a:t>Academic Publishing Giant Springer For Sale. Sky News, 12. </a:t>
            </a:r>
            <a:r>
              <a:rPr lang="en-US" sz="1050" dirty="0" err="1">
                <a:latin typeface="Verdana" panose="020B0604030504040204" pitchFamily="34" charset="0"/>
                <a:ea typeface="Verdana" panose="020B0604030504040204" pitchFamily="34" charset="0"/>
              </a:rPr>
              <a:t>Oktober</a:t>
            </a:r>
            <a:r>
              <a:rPr lang="en-US" sz="1050" dirty="0">
                <a:latin typeface="Verdana" panose="020B0604030504040204" pitchFamily="34" charset="0"/>
                <a:ea typeface="Verdana" panose="020B0604030504040204" pitchFamily="34" charset="0"/>
              </a:rPr>
              <a:t> 2012. </a:t>
            </a:r>
            <a:r>
              <a:rPr lang="en-US" sz="1050" dirty="0">
                <a:latin typeface="Verdana" panose="020B0604030504040204" pitchFamily="34" charset="0"/>
                <a:ea typeface="Verdana" panose="020B0604030504040204" pitchFamily="34" charset="0"/>
                <a:hlinkClick r:id="rId2"/>
              </a:rPr>
              <a:t>http://news.sky.com/story/995576/academic-publishing-giant-springer-for-sale</a:t>
            </a:r>
            <a:r>
              <a:rPr lang="en-US" sz="1050" dirty="0">
                <a:latin typeface="Verdana" panose="020B0604030504040204" pitchFamily="34" charset="0"/>
                <a:ea typeface="Verdana" panose="020B0604030504040204" pitchFamily="34" charset="0"/>
              </a:rPr>
              <a:t> </a:t>
            </a:r>
          </a:p>
          <a:p>
            <a:pPr>
              <a:defRPr/>
            </a:pPr>
            <a:endParaRPr lang="en-US" sz="1050" dirty="0">
              <a:latin typeface="Verdana" panose="020B0604030504040204" pitchFamily="34" charset="0"/>
              <a:ea typeface="Verdana" panose="020B0604030504040204" pitchFamily="34" charset="0"/>
            </a:endParaRPr>
          </a:p>
          <a:p>
            <a:pPr>
              <a:defRPr/>
            </a:pPr>
            <a:endParaRPr lang="en-US" sz="1050" dirty="0">
              <a:latin typeface="Verdana" panose="020B0604030504040204" pitchFamily="34" charset="0"/>
              <a:ea typeface="Verdana" panose="020B0604030504040204" pitchFamily="34" charset="0"/>
            </a:endParaRPr>
          </a:p>
          <a:p>
            <a:pPr>
              <a:defRPr/>
            </a:pPr>
            <a:r>
              <a:rPr lang="de-DE" sz="1600" b="1" dirty="0">
                <a:latin typeface="Verdana" panose="020B0604030504040204" pitchFamily="34" charset="0"/>
                <a:ea typeface="Verdana" panose="020B0604030504040204" pitchFamily="34" charset="0"/>
              </a:rPr>
              <a:t>Elsevier</a:t>
            </a:r>
          </a:p>
          <a:p>
            <a:pPr>
              <a:defRPr/>
            </a:pPr>
            <a:r>
              <a:rPr lang="de-DE" sz="1400" dirty="0">
                <a:latin typeface="Verdana" panose="020B0604030504040204" pitchFamily="34" charset="0"/>
                <a:ea typeface="Verdana" panose="020B0604030504040204" pitchFamily="34" charset="0"/>
              </a:rPr>
              <a:t>Einnahmen über 2,3 Milliarden £</a:t>
            </a:r>
          </a:p>
          <a:p>
            <a:pPr>
              <a:defRPr/>
            </a:pPr>
            <a:r>
              <a:rPr lang="de-DE" sz="1400" dirty="0">
                <a:latin typeface="Verdana" panose="020B0604030504040204" pitchFamily="34" charset="0"/>
                <a:ea typeface="Verdana" panose="020B0604030504040204" pitchFamily="34" charset="0"/>
              </a:rPr>
              <a:t>Bereinigter operativer Gewinn i.d.R. 35-40 %</a:t>
            </a:r>
          </a:p>
          <a:p>
            <a:pPr>
              <a:defRPr/>
            </a:pPr>
            <a:endParaRPr lang="de-DE" altLang="de-DE" sz="1400"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41016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17</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a:t>
            </a:r>
          </a:p>
          <a:p>
            <a:pPr>
              <a:defRPr/>
            </a:pPr>
            <a:endParaRPr lang="de-DE" altLang="de-DE" sz="1400" dirty="0">
              <a:latin typeface="Verdana" panose="020B0604030504040204" pitchFamily="34" charset="0"/>
              <a:ea typeface="Verdana" panose="020B0604030504040204" pitchFamily="34" charset="0"/>
            </a:endParaRPr>
          </a:p>
          <a:p>
            <a:pPr marL="0" indent="0"/>
            <a:r>
              <a:rPr lang="de-DE" sz="1400" b="1" dirty="0">
                <a:latin typeface="Verdana" panose="020B0604030504040204" pitchFamily="34" charset="0"/>
                <a:ea typeface="Verdana" panose="020B0604030504040204" pitchFamily="34" charset="0"/>
              </a:rPr>
              <a:t>Golden Road / Goldener Open Access:</a:t>
            </a:r>
          </a:p>
          <a:p>
            <a:r>
              <a:rPr lang="de-DE" sz="1400" dirty="0">
                <a:latin typeface="Verdana" panose="020B0604030504040204" pitchFamily="34" charset="0"/>
                <a:ea typeface="Verdana" panose="020B0604030504040204" pitchFamily="34" charset="0"/>
              </a:rPr>
              <a:t>Gründen bzw. Herausgabe wissenschaftlicher, kostenlos zugänglicher Online-</a:t>
            </a:r>
          </a:p>
          <a:p>
            <a:r>
              <a:rPr lang="de-DE" sz="1400" dirty="0">
                <a:latin typeface="Verdana" panose="020B0604030504040204" pitchFamily="34" charset="0"/>
                <a:ea typeface="Verdana" panose="020B0604030504040204" pitchFamily="34" charset="0"/>
              </a:rPr>
              <a:t>Journale bzw. das Publizieren in  solchen Zeitschriften </a:t>
            </a:r>
          </a:p>
          <a:p>
            <a:r>
              <a:rPr lang="de-DE" sz="1400" dirty="0">
                <a:latin typeface="Verdana" panose="020B0604030504040204" pitchFamily="34" charset="0"/>
                <a:ea typeface="Verdana" panose="020B0604030504040204" pitchFamily="34" charset="0"/>
              </a:rPr>
              <a:t>Finanzierung: Article Processing Charges APC</a:t>
            </a:r>
            <a:endParaRPr lang="de-DE" sz="1400" i="1" dirty="0">
              <a:latin typeface="Verdana" panose="020B0604030504040204" pitchFamily="34" charset="0"/>
              <a:ea typeface="Verdana" panose="020B0604030504040204" pitchFamily="34" charset="0"/>
            </a:endParaRPr>
          </a:p>
          <a:p>
            <a:r>
              <a:rPr lang="de-DE" sz="1400" dirty="0">
                <a:latin typeface="Verdana" panose="020B0604030504040204" pitchFamily="34" charset="0"/>
                <a:ea typeface="Verdana" panose="020B0604030504040204" pitchFamily="34" charset="0"/>
                <a:hlinkClick r:id="rId2"/>
              </a:rPr>
              <a:t>http://plos.org</a:t>
            </a:r>
            <a:r>
              <a:rPr lang="de-DE" sz="1400" dirty="0">
                <a:latin typeface="Verdana" panose="020B0604030504040204" pitchFamily="34" charset="0"/>
                <a:ea typeface="Verdana" panose="020B0604030504040204" pitchFamily="34" charset="0"/>
              </a:rPr>
              <a:t> </a:t>
            </a:r>
          </a:p>
          <a:p>
            <a:pPr marL="0" indent="0"/>
            <a:endParaRPr lang="de-DE" sz="1400" b="1" dirty="0">
              <a:latin typeface="Verdana" panose="020B0604030504040204" pitchFamily="34" charset="0"/>
              <a:ea typeface="Verdana" panose="020B0604030504040204" pitchFamily="34" charset="0"/>
            </a:endParaRPr>
          </a:p>
          <a:p>
            <a:pPr marL="0" indent="0"/>
            <a:endParaRPr lang="de-DE" sz="1400" dirty="0">
              <a:latin typeface="Verdana" panose="020B0604030504040204" pitchFamily="34" charset="0"/>
              <a:ea typeface="Verdana" panose="020B0604030504040204" pitchFamily="34" charset="0"/>
            </a:endParaRPr>
          </a:p>
          <a:p>
            <a:pPr marL="0" indent="0"/>
            <a:endParaRPr lang="de-DE" sz="1400" dirty="0">
              <a:latin typeface="Verdana" panose="020B0604030504040204" pitchFamily="34" charset="0"/>
              <a:ea typeface="Verdana" panose="020B0604030504040204" pitchFamily="34" charset="0"/>
            </a:endParaRPr>
          </a:p>
          <a:p>
            <a:pPr>
              <a:defRPr/>
            </a:pPr>
            <a:endParaRPr lang="de-DE" altLang="de-DE" sz="1400"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177269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18</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
        <p:nvSpPr>
          <p:cNvPr id="9" name="Rechteck 8"/>
          <p:cNvSpPr/>
          <p:nvPr/>
        </p:nvSpPr>
        <p:spPr>
          <a:xfrm>
            <a:off x="251520" y="2276872"/>
            <a:ext cx="14401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Autor*in</a:t>
            </a:r>
          </a:p>
        </p:txBody>
      </p:sp>
      <p:sp>
        <p:nvSpPr>
          <p:cNvPr id="10" name="Rechteck 9"/>
          <p:cNvSpPr/>
          <p:nvPr/>
        </p:nvSpPr>
        <p:spPr>
          <a:xfrm>
            <a:off x="6732240" y="2276872"/>
            <a:ext cx="15121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Journal/ Herausgeber*innen</a:t>
            </a:r>
          </a:p>
        </p:txBody>
      </p:sp>
      <p:cxnSp>
        <p:nvCxnSpPr>
          <p:cNvPr id="11" name="Gerade Verbindung mit Pfeil 10"/>
          <p:cNvCxnSpPr/>
          <p:nvPr/>
        </p:nvCxnSpPr>
        <p:spPr>
          <a:xfrm>
            <a:off x="1763688" y="2420888"/>
            <a:ext cx="4824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067944" y="3212976"/>
            <a:ext cx="25202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2411760" y="4437112"/>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Peer Review</a:t>
            </a:r>
          </a:p>
        </p:txBody>
      </p:sp>
      <p:cxnSp>
        <p:nvCxnSpPr>
          <p:cNvPr id="14" name="Gerade Verbindung mit Pfeil 13"/>
          <p:cNvCxnSpPr/>
          <p:nvPr/>
        </p:nvCxnSpPr>
        <p:spPr>
          <a:xfrm flipV="1">
            <a:off x="4175956" y="3356992"/>
            <a:ext cx="27003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907704" y="274492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907704" y="292494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7812360" y="335699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051720" y="1124744"/>
            <a:ext cx="51845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Open Access </a:t>
            </a:r>
          </a:p>
          <a:p>
            <a:pPr algn="ctr"/>
            <a:r>
              <a:rPr lang="de-DE" dirty="0"/>
              <a:t>Journalartikel</a:t>
            </a:r>
          </a:p>
        </p:txBody>
      </p:sp>
      <p:sp>
        <p:nvSpPr>
          <p:cNvPr id="22" name="Rechteck 21"/>
          <p:cNvSpPr/>
          <p:nvPr/>
        </p:nvSpPr>
        <p:spPr>
          <a:xfrm>
            <a:off x="6732240" y="5157192"/>
            <a:ext cx="2016224" cy="8640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Verlag </a:t>
            </a:r>
          </a:p>
        </p:txBody>
      </p:sp>
    </p:spTree>
    <p:extLst>
      <p:ext uri="{BB962C8B-B14F-4D97-AF65-F5344CB8AC3E}">
        <p14:creationId xmlns:p14="http://schemas.microsoft.com/office/powerpoint/2010/main" val="25007668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19</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
        <p:nvSpPr>
          <p:cNvPr id="9" name="Rechteck 8"/>
          <p:cNvSpPr/>
          <p:nvPr/>
        </p:nvSpPr>
        <p:spPr>
          <a:xfrm>
            <a:off x="251520" y="2276872"/>
            <a:ext cx="1440160" cy="9361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Autor*in</a:t>
            </a:r>
          </a:p>
        </p:txBody>
      </p:sp>
      <p:sp>
        <p:nvSpPr>
          <p:cNvPr id="10" name="Rechteck 9"/>
          <p:cNvSpPr/>
          <p:nvPr/>
        </p:nvSpPr>
        <p:spPr>
          <a:xfrm>
            <a:off x="6732240" y="2276872"/>
            <a:ext cx="1512168" cy="9361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Journal/ Herausgeber*innen</a:t>
            </a:r>
          </a:p>
        </p:txBody>
      </p:sp>
      <p:cxnSp>
        <p:nvCxnSpPr>
          <p:cNvPr id="11" name="Gerade Verbindung mit Pfeil 10"/>
          <p:cNvCxnSpPr/>
          <p:nvPr/>
        </p:nvCxnSpPr>
        <p:spPr>
          <a:xfrm>
            <a:off x="1763688" y="2420888"/>
            <a:ext cx="4824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067944" y="3212976"/>
            <a:ext cx="25202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2411760" y="4437112"/>
            <a:ext cx="1512168" cy="100811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Peer Review</a:t>
            </a:r>
          </a:p>
        </p:txBody>
      </p:sp>
      <p:cxnSp>
        <p:nvCxnSpPr>
          <p:cNvPr id="14" name="Gerade Verbindung mit Pfeil 13"/>
          <p:cNvCxnSpPr/>
          <p:nvPr/>
        </p:nvCxnSpPr>
        <p:spPr>
          <a:xfrm flipV="1">
            <a:off x="4175956" y="3356992"/>
            <a:ext cx="27003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907704" y="274492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907704" y="292494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6732240" y="5157192"/>
            <a:ext cx="2016224"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Verlag </a:t>
            </a:r>
            <a:br>
              <a:rPr lang="de-DE" dirty="0">
                <a:solidFill>
                  <a:schemeClr val="tx1"/>
                </a:solidFill>
              </a:rPr>
            </a:br>
            <a:r>
              <a:rPr lang="de-DE" dirty="0">
                <a:solidFill>
                  <a:schemeClr val="tx1"/>
                </a:solidFill>
              </a:rPr>
              <a:t>€€€</a:t>
            </a:r>
          </a:p>
        </p:txBody>
      </p:sp>
      <p:cxnSp>
        <p:nvCxnSpPr>
          <p:cNvPr id="18" name="Gerade Verbindung mit Pfeil 17"/>
          <p:cNvCxnSpPr/>
          <p:nvPr/>
        </p:nvCxnSpPr>
        <p:spPr>
          <a:xfrm>
            <a:off x="7812360" y="335699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1835696" y="3212976"/>
            <a:ext cx="4752528" cy="2016224"/>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051720" y="1124744"/>
            <a:ext cx="51845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Open Access </a:t>
            </a:r>
          </a:p>
          <a:p>
            <a:pPr algn="ctr"/>
            <a:r>
              <a:rPr lang="de-DE" dirty="0"/>
              <a:t>Journalartikel</a:t>
            </a:r>
          </a:p>
        </p:txBody>
      </p:sp>
      <p:sp>
        <p:nvSpPr>
          <p:cNvPr id="21" name="Rechteck 20"/>
          <p:cNvSpPr/>
          <p:nvPr/>
        </p:nvSpPr>
        <p:spPr>
          <a:xfrm>
            <a:off x="4427984" y="5085184"/>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Leserin*in</a:t>
            </a:r>
          </a:p>
        </p:txBody>
      </p:sp>
      <p:sp>
        <p:nvSpPr>
          <p:cNvPr id="22" name="Rechteck 21"/>
          <p:cNvSpPr/>
          <p:nvPr/>
        </p:nvSpPr>
        <p:spPr>
          <a:xfrm>
            <a:off x="4427984" y="5733256"/>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Bibliothek</a:t>
            </a:r>
          </a:p>
        </p:txBody>
      </p:sp>
      <p:cxnSp>
        <p:nvCxnSpPr>
          <p:cNvPr id="24" name="Gerade Verbindung mit Pfeil 23"/>
          <p:cNvCxnSpPr/>
          <p:nvPr/>
        </p:nvCxnSpPr>
        <p:spPr>
          <a:xfrm flipV="1">
            <a:off x="6012160" y="5841268"/>
            <a:ext cx="648072" cy="144016"/>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88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Open Access &amp; Closed Access</a:t>
            </a:r>
            <a:endParaRPr lang="de-DE" dirty="0">
              <a:ea typeface="+mn-ea"/>
            </a:endParaRPr>
          </a:p>
        </p:txBody>
      </p:sp>
      <p:sp>
        <p:nvSpPr>
          <p:cNvPr id="6" name="Textplatzhalter 5"/>
          <p:cNvSpPr>
            <a:spLocks noGrp="1"/>
          </p:cNvSpPr>
          <p:nvPr>
            <p:ph type="body" sz="quarter" idx="11"/>
          </p:nvPr>
        </p:nvSpPr>
        <p:spPr bwMode="auto">
          <a:xfrm>
            <a:off x="1130300" y="1331913"/>
            <a:ext cx="7239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endParaRPr lang="de-DE" sz="1600" b="1" dirty="0"/>
          </a:p>
          <a:p>
            <a:r>
              <a:rPr lang="de-DE" sz="1600" b="1" dirty="0"/>
              <a:t>Open Access</a:t>
            </a:r>
            <a:br>
              <a:rPr lang="de-DE" sz="1600" b="1" dirty="0"/>
            </a:br>
            <a:r>
              <a:rPr lang="de-DE" sz="1600" b="1" dirty="0"/>
              <a:t> </a:t>
            </a:r>
          </a:p>
          <a:p>
            <a:pPr indent="0"/>
            <a:r>
              <a:rPr lang="de-DE" sz="1600" dirty="0"/>
              <a:t>Wissenschaftliche Literatur kann entgeltfrei genutzt werden </a:t>
            </a:r>
          </a:p>
          <a:p>
            <a:endParaRPr lang="de-DE" sz="1600" b="1" dirty="0"/>
          </a:p>
          <a:p>
            <a:endParaRPr lang="de-DE" sz="1600" b="1" dirty="0"/>
          </a:p>
          <a:p>
            <a:br>
              <a:rPr lang="de-DE" sz="1600" dirty="0"/>
            </a:br>
            <a:endParaRPr lang="de-DE" sz="1800" dirty="0">
              <a:solidFill>
                <a:prstClr val="black">
                  <a:lumMod val="65000"/>
                  <a:lumOff val="35000"/>
                </a:prstClr>
              </a:solidFill>
            </a:endParaRPr>
          </a:p>
          <a:p>
            <a:endParaRPr lang="de-DE" sz="1400" dirty="0">
              <a:solidFill>
                <a:srgbClr val="595959"/>
              </a:solidFill>
              <a:latin typeface="Verdana" charset="0"/>
            </a:endParaRPr>
          </a:p>
          <a:p>
            <a:endParaRPr lang="de-DE" sz="1400" dirty="0">
              <a:solidFill>
                <a:srgbClr val="595959"/>
              </a:solidFill>
              <a:latin typeface="Verdana" charset="0"/>
            </a:endParaRPr>
          </a:p>
        </p:txBody>
      </p:sp>
      <p:sp>
        <p:nvSpPr>
          <p:cNvPr id="7"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62507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20</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a:t>
            </a:r>
          </a:p>
          <a:p>
            <a:pPr>
              <a:defRPr/>
            </a:pPr>
            <a:endParaRPr lang="de-DE" altLang="de-DE" sz="1400" dirty="0">
              <a:latin typeface="Verdana" panose="020B0604030504040204" pitchFamily="34" charset="0"/>
              <a:ea typeface="Verdana" panose="020B0604030504040204" pitchFamily="34" charset="0"/>
            </a:endParaRPr>
          </a:p>
          <a:p>
            <a:pPr marL="0" indent="0"/>
            <a:r>
              <a:rPr lang="de-DE" sz="1400" b="1" dirty="0">
                <a:solidFill>
                  <a:schemeClr val="bg1">
                    <a:lumMod val="65000"/>
                  </a:schemeClr>
                </a:solidFill>
                <a:latin typeface="Verdana" panose="020B0604030504040204" pitchFamily="34" charset="0"/>
                <a:ea typeface="Verdana" panose="020B0604030504040204" pitchFamily="34" charset="0"/>
              </a:rPr>
              <a:t>Golden Road / Goldener Open Access:</a:t>
            </a:r>
          </a:p>
          <a:p>
            <a:r>
              <a:rPr lang="de-DE" sz="1400" dirty="0">
                <a:solidFill>
                  <a:schemeClr val="bg1">
                    <a:lumMod val="65000"/>
                  </a:schemeClr>
                </a:solidFill>
                <a:latin typeface="Verdana" panose="020B0604030504040204" pitchFamily="34" charset="0"/>
                <a:ea typeface="Verdana" panose="020B0604030504040204" pitchFamily="34" charset="0"/>
              </a:rPr>
              <a:t>Gründen bzw. Herausgabe wissenschaftlicher, kostenlos zugänglicher Online-</a:t>
            </a:r>
          </a:p>
          <a:p>
            <a:r>
              <a:rPr lang="de-DE" sz="1400" dirty="0">
                <a:solidFill>
                  <a:schemeClr val="bg1">
                    <a:lumMod val="65000"/>
                  </a:schemeClr>
                </a:solidFill>
                <a:latin typeface="Verdana" panose="020B0604030504040204" pitchFamily="34" charset="0"/>
                <a:ea typeface="Verdana" panose="020B0604030504040204" pitchFamily="34" charset="0"/>
              </a:rPr>
              <a:t>Journale bzw. das Publizieren in  solchen Zeitschriften </a:t>
            </a:r>
          </a:p>
          <a:p>
            <a:r>
              <a:rPr lang="de-DE" sz="1400" dirty="0">
                <a:solidFill>
                  <a:schemeClr val="bg1">
                    <a:lumMod val="65000"/>
                  </a:schemeClr>
                </a:solidFill>
                <a:latin typeface="Verdana" panose="020B0604030504040204" pitchFamily="34" charset="0"/>
                <a:ea typeface="Verdana" panose="020B0604030504040204" pitchFamily="34" charset="0"/>
              </a:rPr>
              <a:t>Finanzierung: Article Processing Charges APC, Institutional Memberships</a:t>
            </a:r>
          </a:p>
          <a:p>
            <a:r>
              <a:rPr lang="de-DE" sz="1400" i="1" dirty="0">
                <a:solidFill>
                  <a:schemeClr val="bg1">
                    <a:lumMod val="65000"/>
                  </a:schemeClr>
                </a:solidFill>
                <a:latin typeface="Verdana" panose="020B0604030504040204" pitchFamily="34" charset="0"/>
                <a:ea typeface="Verdana" panose="020B0604030504040204" pitchFamily="34" charset="0"/>
              </a:rPr>
              <a:t>Born Open Access</a:t>
            </a:r>
          </a:p>
          <a:p>
            <a:pPr marL="0" indent="0"/>
            <a:endParaRPr lang="de-DE" sz="1400" b="1" dirty="0">
              <a:latin typeface="Verdana" panose="020B0604030504040204" pitchFamily="34" charset="0"/>
              <a:ea typeface="Verdana" panose="020B0604030504040204" pitchFamily="34" charset="0"/>
            </a:endParaRPr>
          </a:p>
          <a:p>
            <a:pPr marL="0" indent="0"/>
            <a:endParaRPr lang="de-DE" sz="1400" b="1" dirty="0">
              <a:latin typeface="Verdana" panose="020B0604030504040204" pitchFamily="34" charset="0"/>
              <a:ea typeface="Verdana" panose="020B0604030504040204" pitchFamily="34" charset="0"/>
            </a:endParaRPr>
          </a:p>
          <a:p>
            <a:pPr marL="0" indent="0"/>
            <a:r>
              <a:rPr lang="de-DE" sz="1400" b="1" dirty="0">
                <a:latin typeface="Verdana" panose="020B0604030504040204" pitchFamily="34" charset="0"/>
                <a:ea typeface="Verdana" panose="020B0604030504040204" pitchFamily="34" charset="0"/>
              </a:rPr>
              <a:t>Green Road / Grüner Open Access:</a:t>
            </a:r>
          </a:p>
          <a:p>
            <a:pPr marL="0"/>
            <a:r>
              <a:rPr lang="de-DE" sz="1400" dirty="0">
                <a:latin typeface="Verdana" panose="020B0604030504040204" pitchFamily="34" charset="0"/>
                <a:ea typeface="Verdana" panose="020B0604030504040204" pitchFamily="34" charset="0"/>
              </a:rPr>
              <a:t>Veröffentlichen von anderweitig erschienenen wissenschaftlichen Dokumenten oder deren Vorabversionen auf digitalen Repositories</a:t>
            </a:r>
          </a:p>
          <a:p>
            <a:r>
              <a:rPr lang="de-DE" sz="1400" dirty="0">
                <a:latin typeface="Verdana" panose="020B0604030504040204" pitchFamily="34" charset="0"/>
                <a:ea typeface="Verdana" panose="020B0604030504040204" pitchFamily="34" charset="0"/>
                <a:hlinkClick r:id="rId2"/>
              </a:rPr>
              <a:t>http://scidok.sulb.uni-saarland.de</a:t>
            </a:r>
            <a:r>
              <a:rPr lang="de-DE" sz="1400" dirty="0">
                <a:latin typeface="Verdana" panose="020B0604030504040204" pitchFamily="34" charset="0"/>
                <a:ea typeface="Verdana" panose="020B0604030504040204" pitchFamily="34" charset="0"/>
              </a:rPr>
              <a:t>  </a:t>
            </a:r>
          </a:p>
          <a:p>
            <a:r>
              <a:rPr lang="de-DE" sz="1400" dirty="0">
                <a:latin typeface="Verdana" panose="020B0604030504040204" pitchFamily="34" charset="0"/>
                <a:ea typeface="Verdana" panose="020B0604030504040204" pitchFamily="34" charset="0"/>
                <a:hlinkClick r:id="rId3"/>
              </a:rPr>
              <a:t>http://arxiv.org</a:t>
            </a:r>
            <a:r>
              <a:rPr lang="de-DE" sz="1400" dirty="0">
                <a:latin typeface="Verdana" panose="020B0604030504040204" pitchFamily="34" charset="0"/>
                <a:ea typeface="Verdana" panose="020B0604030504040204" pitchFamily="34" charset="0"/>
              </a:rPr>
              <a:t> </a:t>
            </a:r>
          </a:p>
          <a:p>
            <a:pPr marL="0" indent="0"/>
            <a:endParaRPr lang="de-DE" sz="1400" dirty="0">
              <a:latin typeface="Verdana" panose="020B0604030504040204" pitchFamily="34" charset="0"/>
              <a:ea typeface="Verdana" panose="020B0604030504040204" pitchFamily="34" charset="0"/>
            </a:endParaRPr>
          </a:p>
          <a:p>
            <a:pPr marL="0" indent="0"/>
            <a:endParaRPr lang="de-DE" sz="1400" dirty="0">
              <a:latin typeface="Verdana" panose="020B0604030504040204" pitchFamily="34" charset="0"/>
              <a:ea typeface="Verdana" panose="020B0604030504040204" pitchFamily="34" charset="0"/>
            </a:endParaRPr>
          </a:p>
          <a:p>
            <a:pPr>
              <a:defRPr/>
            </a:pPr>
            <a:endParaRPr lang="de-DE" altLang="de-DE" sz="1400"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377283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21</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a:t>
            </a:r>
          </a:p>
          <a:p>
            <a:pPr>
              <a:defRPr/>
            </a:pPr>
            <a:endParaRPr lang="de-DE" altLang="de-DE" sz="1400" dirty="0">
              <a:latin typeface="Verdana" panose="020B0604030504040204" pitchFamily="34" charset="0"/>
              <a:ea typeface="Verdana" panose="020B0604030504040204" pitchFamily="34" charset="0"/>
            </a:endParaRPr>
          </a:p>
          <a:p>
            <a:pPr marL="0" indent="0"/>
            <a:r>
              <a:rPr lang="de-DE" sz="1400" b="1" dirty="0">
                <a:solidFill>
                  <a:schemeClr val="bg1">
                    <a:lumMod val="65000"/>
                  </a:schemeClr>
                </a:solidFill>
                <a:latin typeface="Verdana" panose="020B0604030504040204" pitchFamily="34" charset="0"/>
                <a:ea typeface="Verdana" panose="020B0604030504040204" pitchFamily="34" charset="0"/>
              </a:rPr>
              <a:t>Golden Road / Goldener Open Access:</a:t>
            </a:r>
          </a:p>
          <a:p>
            <a:r>
              <a:rPr lang="de-DE" sz="1400" dirty="0">
                <a:solidFill>
                  <a:schemeClr val="bg1">
                    <a:lumMod val="65000"/>
                  </a:schemeClr>
                </a:solidFill>
                <a:latin typeface="Verdana" panose="020B0604030504040204" pitchFamily="34" charset="0"/>
                <a:ea typeface="Verdana" panose="020B0604030504040204" pitchFamily="34" charset="0"/>
              </a:rPr>
              <a:t>Gründen bzw. Herausgabe wissenschaftlicher, kostenlos zugänglicher Online-</a:t>
            </a:r>
          </a:p>
          <a:p>
            <a:r>
              <a:rPr lang="de-DE" sz="1400" dirty="0">
                <a:solidFill>
                  <a:schemeClr val="bg1">
                    <a:lumMod val="65000"/>
                  </a:schemeClr>
                </a:solidFill>
                <a:latin typeface="Verdana" panose="020B0604030504040204" pitchFamily="34" charset="0"/>
                <a:ea typeface="Verdana" panose="020B0604030504040204" pitchFamily="34" charset="0"/>
              </a:rPr>
              <a:t>Journale bzw. das Publizieren in  solchen Zeitschriften </a:t>
            </a:r>
          </a:p>
          <a:p>
            <a:r>
              <a:rPr lang="de-DE" sz="1400" dirty="0">
                <a:solidFill>
                  <a:schemeClr val="bg1">
                    <a:lumMod val="65000"/>
                  </a:schemeClr>
                </a:solidFill>
                <a:latin typeface="Verdana" panose="020B0604030504040204" pitchFamily="34" charset="0"/>
                <a:ea typeface="Verdana" panose="020B0604030504040204" pitchFamily="34" charset="0"/>
              </a:rPr>
              <a:t>Finanzierung: Article Processing Charges APC, Institutional Memberships</a:t>
            </a:r>
          </a:p>
          <a:p>
            <a:r>
              <a:rPr lang="de-DE" sz="1400" i="1" dirty="0">
                <a:solidFill>
                  <a:schemeClr val="bg1">
                    <a:lumMod val="65000"/>
                  </a:schemeClr>
                </a:solidFill>
                <a:latin typeface="Verdana" panose="020B0604030504040204" pitchFamily="34" charset="0"/>
                <a:ea typeface="Verdana" panose="020B0604030504040204" pitchFamily="34" charset="0"/>
              </a:rPr>
              <a:t>Born Open Access</a:t>
            </a:r>
          </a:p>
          <a:p>
            <a:pPr marL="0" indent="0"/>
            <a:endParaRPr lang="de-DE" sz="1400" b="1" dirty="0">
              <a:latin typeface="Verdana" panose="020B0604030504040204" pitchFamily="34" charset="0"/>
              <a:ea typeface="Verdana" panose="020B0604030504040204" pitchFamily="34" charset="0"/>
            </a:endParaRPr>
          </a:p>
          <a:p>
            <a:pPr marL="0" indent="0"/>
            <a:endParaRPr lang="de-DE" sz="1400" b="1" dirty="0">
              <a:latin typeface="Verdana" panose="020B0604030504040204" pitchFamily="34" charset="0"/>
              <a:ea typeface="Verdana" panose="020B0604030504040204" pitchFamily="34" charset="0"/>
            </a:endParaRPr>
          </a:p>
          <a:p>
            <a:pPr marL="0" indent="0"/>
            <a:r>
              <a:rPr lang="de-DE" sz="1400" b="1" dirty="0">
                <a:latin typeface="Verdana" panose="020B0604030504040204" pitchFamily="34" charset="0"/>
                <a:ea typeface="Verdana" panose="020B0604030504040204" pitchFamily="34" charset="0"/>
              </a:rPr>
              <a:t>Green Road / Grüner Open Access:</a:t>
            </a:r>
          </a:p>
          <a:p>
            <a:pPr marL="0"/>
            <a:r>
              <a:rPr lang="de-DE" sz="1400" dirty="0">
                <a:latin typeface="Verdana" panose="020B0604030504040204" pitchFamily="34" charset="0"/>
                <a:ea typeface="Verdana" panose="020B0604030504040204" pitchFamily="34" charset="0"/>
              </a:rPr>
              <a:t>Veröffentlichen von anderweitig erschienenen wissenschaftlichen Dokumenten oder deren Vorabversionen auf digitalen Repositories</a:t>
            </a:r>
          </a:p>
          <a:p>
            <a:r>
              <a:rPr lang="de-DE" sz="1400" dirty="0">
                <a:latin typeface="Verdana" panose="020B0604030504040204" pitchFamily="34" charset="0"/>
                <a:ea typeface="Verdana" panose="020B0604030504040204" pitchFamily="34" charset="0"/>
                <a:hlinkClick r:id="rId2"/>
              </a:rPr>
              <a:t>http://scidok.sulb.uni-saarland.de</a:t>
            </a:r>
            <a:r>
              <a:rPr lang="de-DE" sz="1400" dirty="0">
                <a:latin typeface="Verdana" panose="020B0604030504040204" pitchFamily="34" charset="0"/>
                <a:ea typeface="Verdana" panose="020B0604030504040204" pitchFamily="34" charset="0"/>
              </a:rPr>
              <a:t>  </a:t>
            </a:r>
          </a:p>
          <a:p>
            <a:r>
              <a:rPr lang="de-DE" sz="1400" dirty="0">
                <a:latin typeface="Verdana" panose="020B0604030504040204" pitchFamily="34" charset="0"/>
                <a:ea typeface="Verdana" panose="020B0604030504040204" pitchFamily="34" charset="0"/>
                <a:hlinkClick r:id="rId3"/>
              </a:rPr>
              <a:t>http://arxiv.org</a:t>
            </a:r>
            <a:r>
              <a:rPr lang="de-DE" sz="1400" dirty="0">
                <a:latin typeface="Verdana" panose="020B0604030504040204" pitchFamily="34" charset="0"/>
                <a:ea typeface="Verdana" panose="020B0604030504040204" pitchFamily="34" charset="0"/>
              </a:rPr>
              <a:t> </a:t>
            </a:r>
          </a:p>
          <a:p>
            <a:pPr marL="0" indent="0"/>
            <a:endParaRPr lang="de-DE" sz="1400" dirty="0">
              <a:latin typeface="Verdana" panose="020B0604030504040204" pitchFamily="34" charset="0"/>
              <a:ea typeface="Verdana" panose="020B0604030504040204" pitchFamily="34" charset="0"/>
            </a:endParaRPr>
          </a:p>
          <a:p>
            <a:pPr marL="0" indent="0"/>
            <a:endParaRPr lang="de-DE" sz="1400" dirty="0">
              <a:latin typeface="Verdana" panose="020B0604030504040204" pitchFamily="34" charset="0"/>
              <a:ea typeface="Verdana" panose="020B0604030504040204" pitchFamily="34" charset="0"/>
            </a:endParaRPr>
          </a:p>
          <a:p>
            <a:pPr>
              <a:defRPr/>
            </a:pPr>
            <a:endParaRPr lang="de-DE" altLang="de-DE" sz="1400"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
        <p:nvSpPr>
          <p:cNvPr id="2" name="Textfeld 1"/>
          <p:cNvSpPr txBox="1"/>
          <p:nvPr/>
        </p:nvSpPr>
        <p:spPr>
          <a:xfrm>
            <a:off x="3275856" y="3443516"/>
            <a:ext cx="2430339" cy="1569660"/>
          </a:xfrm>
          <a:prstGeom prst="rect">
            <a:avLst/>
          </a:prstGeom>
          <a:noFill/>
        </p:spPr>
        <p:txBody>
          <a:bodyPr wrap="square" rtlCol="0">
            <a:spAutoFit/>
          </a:bodyPr>
          <a:lstStyle/>
          <a:p>
            <a:r>
              <a:rPr lang="de-DE" sz="9600" dirty="0">
                <a:solidFill>
                  <a:srgbClr val="FF0000"/>
                </a:solidFill>
              </a:rPr>
              <a:t>§?</a:t>
            </a:r>
          </a:p>
        </p:txBody>
      </p:sp>
    </p:spTree>
    <p:extLst>
      <p:ext uri="{BB962C8B-B14F-4D97-AF65-F5344CB8AC3E}">
        <p14:creationId xmlns:p14="http://schemas.microsoft.com/office/powerpoint/2010/main" val="205011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22</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2"/>
            <a:ext cx="7239000" cy="497740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Leserperspektive:</a:t>
            </a:r>
          </a:p>
          <a:p>
            <a:pPr>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Zugriff auf wissenschaftliche Information entgeltfrei möglich</a:t>
            </a:r>
          </a:p>
          <a:p>
            <a:pPr>
              <a:buFont typeface="Arial" panose="020B0604020202020204" pitchFamily="34" charset="0"/>
              <a:buChar char="•"/>
              <a:defRPr/>
            </a:pPr>
            <a:r>
              <a:rPr lang="de-DE" altLang="de-DE" sz="1400" dirty="0" err="1">
                <a:latin typeface="Verdana" panose="020B0604030504040204" pitchFamily="34" charset="0"/>
                <a:ea typeface="Verdana" panose="020B0604030504040204" pitchFamily="34" charset="0"/>
              </a:rPr>
              <a:t>Libre</a:t>
            </a:r>
            <a:r>
              <a:rPr lang="de-DE" altLang="de-DE" sz="1400" dirty="0">
                <a:latin typeface="Verdana" panose="020B0604030504040204" pitchFamily="34" charset="0"/>
                <a:ea typeface="Verdana" panose="020B0604030504040204" pitchFamily="34" charset="0"/>
              </a:rPr>
              <a:t> Open Access: Weitere Verwertungsmöglichkeiten (abgeleitete Werke, kommerzielle Verwertung …)</a:t>
            </a: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Autorenperspektive:</a:t>
            </a:r>
          </a:p>
          <a:p>
            <a:pPr>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I.d.R. Übertrag eines einfachen Nutzungsrechtes an Verlag (</a:t>
            </a:r>
            <a:r>
              <a:rPr lang="de-DE" altLang="de-DE" sz="1400" dirty="0" err="1">
                <a:latin typeface="Verdana" panose="020B0604030504040204" pitchFamily="34" charset="0"/>
                <a:ea typeface="Verdana" panose="020B0604030504040204" pitchFamily="34" charset="0"/>
              </a:rPr>
              <a:t>gold</a:t>
            </a:r>
            <a:r>
              <a:rPr lang="de-DE" altLang="de-DE" sz="1400" dirty="0">
                <a:latin typeface="Verdana" panose="020B0604030504040204" pitchFamily="34" charset="0"/>
                <a:ea typeface="Verdana" panose="020B0604030504040204" pitchFamily="34" charset="0"/>
              </a:rPr>
              <a:t>, grün)</a:t>
            </a:r>
          </a:p>
          <a:p>
            <a:pPr>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Teils Übertrag exklusiver Nutzungsrechte an Verlag (grün [OA nur aus Kulanz], </a:t>
            </a:r>
            <a:r>
              <a:rPr lang="de-DE" altLang="de-DE" sz="1400" dirty="0" err="1">
                <a:latin typeface="Verdana" panose="020B0604030504040204" pitchFamily="34" charset="0"/>
                <a:ea typeface="Verdana" panose="020B0604030504040204" pitchFamily="34" charset="0"/>
              </a:rPr>
              <a:t>gold</a:t>
            </a:r>
            <a:r>
              <a:rPr lang="de-DE" altLang="de-DE" sz="1400" dirty="0">
                <a:latin typeface="Verdana" panose="020B0604030504040204" pitchFamily="34" charset="0"/>
                <a:ea typeface="Verdana" panose="020B0604030504040204" pitchFamily="34" charset="0"/>
              </a:rPr>
              <a:t>)</a:t>
            </a:r>
          </a:p>
          <a:p>
            <a:pPr marL="0" indent="0">
              <a:defRPr/>
            </a:pPr>
            <a:endParaRPr lang="de-DE" altLang="de-DE" sz="1400" dirty="0">
              <a:latin typeface="Verdana" panose="020B0604030504040204" pitchFamily="34" charset="0"/>
              <a:ea typeface="Verdana" panose="020B0604030504040204" pitchFamily="34" charset="0"/>
            </a:endParaRPr>
          </a:p>
          <a:p>
            <a:pPr>
              <a:defRPr/>
            </a:pPr>
            <a:endParaRPr lang="de-DE" altLang="de-DE" sz="1400" b="1"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Kostendeckung:</a:t>
            </a:r>
          </a:p>
          <a:p>
            <a:pPr marL="0">
              <a:defRPr/>
            </a:pPr>
            <a:r>
              <a:rPr lang="de-DE" altLang="de-DE" sz="1400" dirty="0">
                <a:latin typeface="Verdana" panose="020B0604030504040204" pitchFamily="34" charset="0"/>
                <a:ea typeface="Verdana" panose="020B0604030504040204" pitchFamily="34" charset="0"/>
              </a:rPr>
              <a:t>Autorengebühren, allerdings bei nur ca. 25% der Open-Access-Zeitschriften der im Directory of Open Access Journals gelisteten Journale (</a:t>
            </a:r>
            <a:r>
              <a:rPr lang="de-DE" altLang="de-DE" sz="1400" dirty="0">
                <a:latin typeface="Verdana" panose="020B0604030504040204" pitchFamily="34" charset="0"/>
                <a:ea typeface="Verdana" panose="020B0604030504040204" pitchFamily="34" charset="0"/>
                <a:hlinkClick r:id="rId2"/>
              </a:rPr>
              <a:t>http://doaj.org</a:t>
            </a:r>
            <a:r>
              <a:rPr lang="de-DE" altLang="de-DE" sz="1400" dirty="0">
                <a:latin typeface="Verdana" panose="020B0604030504040204" pitchFamily="34" charset="0"/>
                <a:ea typeface="Verdana" panose="020B0604030504040204" pitchFamily="34" charset="0"/>
              </a:rPr>
              <a:t>)</a:t>
            </a:r>
          </a:p>
          <a:p>
            <a:pPr>
              <a:defRPr/>
            </a:pPr>
            <a:endParaRPr lang="de-DE" altLang="de-DE" sz="1400"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225284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23</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 – wirtschaftliche Aspekte</a:t>
            </a:r>
          </a:p>
          <a:p>
            <a:pPr>
              <a:defRPr/>
            </a:pPr>
            <a:endParaRPr lang="de-DE" sz="1600" b="1" dirty="0">
              <a:latin typeface="Verdana" panose="020B0604030504040204" pitchFamily="34" charset="0"/>
              <a:ea typeface="Verdana" panose="020B0604030504040204" pitchFamily="34" charset="0"/>
            </a:endParaRPr>
          </a:p>
          <a:p>
            <a:pPr marL="0" indent="0"/>
            <a:r>
              <a:rPr lang="en-US" sz="1600" b="1" dirty="0">
                <a:latin typeface="Verdana" panose="020B0604030504040204" pitchFamily="34" charset="0"/>
                <a:ea typeface="Verdana" panose="020B0604030504040204" pitchFamily="34" charset="0"/>
              </a:rPr>
              <a:t>Houghton (2009):</a:t>
            </a:r>
          </a:p>
          <a:p>
            <a:pPr marL="0" indent="0"/>
            <a:endParaRPr lang="en-US" sz="1600" b="1" dirty="0">
              <a:latin typeface="Verdana" panose="020B0604030504040204" pitchFamily="34" charset="0"/>
              <a:ea typeface="Verdana" panose="020B0604030504040204" pitchFamily="34" charset="0"/>
            </a:endParaRPr>
          </a:p>
          <a:p>
            <a:pPr marL="0" indent="0"/>
            <a:r>
              <a:rPr lang="en-US" sz="1400" dirty="0">
                <a:latin typeface="Verdana" panose="020B0604030504040204" pitchFamily="34" charset="0"/>
                <a:ea typeface="Verdana" panose="020B0604030504040204" pitchFamily="34" charset="0"/>
              </a:rPr>
              <a:t>„</a:t>
            </a:r>
            <a:r>
              <a:rPr lang="en-US" sz="1400" i="1" dirty="0">
                <a:latin typeface="Verdana" panose="020B0604030504040204" pitchFamily="34" charset="0"/>
                <a:ea typeface="Verdana" panose="020B0604030504040204" pitchFamily="34" charset="0"/>
              </a:rPr>
              <a:t>Open access self-archiving without subscription cancellations </a:t>
            </a:r>
            <a:r>
              <a:rPr lang="en-US" sz="1400" dirty="0">
                <a:latin typeface="Verdana" panose="020B0604030504040204" pitchFamily="34" charset="0"/>
                <a:ea typeface="Verdana" panose="020B0604030504040204" pitchFamily="34" charset="0"/>
              </a:rPr>
              <a:t>(i.e. ‘Green OA’) might save around EUR 30 million per annum nationally for Denmark in a worldwide ‘Green OA’ system, EUR 50 million in the Netherlands and EUR 125 million in the UK. “</a:t>
            </a:r>
          </a:p>
          <a:p>
            <a:pPr marL="0" indent="0"/>
            <a:endParaRPr lang="en-US" sz="1400" dirty="0">
              <a:latin typeface="Verdana" panose="020B0604030504040204" pitchFamily="34" charset="0"/>
              <a:ea typeface="Verdana" panose="020B0604030504040204" pitchFamily="34" charset="0"/>
            </a:endParaRPr>
          </a:p>
          <a:p>
            <a:pPr marL="0" indent="0"/>
            <a:r>
              <a:rPr lang="en-US" sz="1400" dirty="0">
                <a:latin typeface="Verdana" panose="020B0604030504040204" pitchFamily="34" charset="0"/>
                <a:ea typeface="Verdana" panose="020B0604030504040204" pitchFamily="34" charset="0"/>
              </a:rPr>
              <a:t>„</a:t>
            </a:r>
            <a:r>
              <a:rPr lang="en-US" sz="1400" i="1" dirty="0">
                <a:latin typeface="Verdana" panose="020B0604030504040204" pitchFamily="34" charset="0"/>
                <a:ea typeface="Verdana" panose="020B0604030504040204" pitchFamily="34" charset="0"/>
              </a:rPr>
              <a:t>Open access or ‘author-pays’ publishing </a:t>
            </a:r>
            <a:r>
              <a:rPr lang="en-US" sz="1400" dirty="0">
                <a:latin typeface="Verdana" panose="020B0604030504040204" pitchFamily="34" charset="0"/>
                <a:ea typeface="Verdana" panose="020B0604030504040204" pitchFamily="34" charset="0"/>
              </a:rPr>
              <a:t>for journal articles (i.e. ‘Gold OA’) might bring net system savings of around EUR 70 million per annum nationally in Denmark, EUR 133 million in the Netherlands and EUR 480 million in the UK (at 2007 prices and levels of publishing activity).”</a:t>
            </a:r>
          </a:p>
          <a:p>
            <a:pPr marL="0" indent="0"/>
            <a:endParaRPr lang="en-US" sz="1200" dirty="0">
              <a:latin typeface="Verdana" panose="020B0604030504040204" pitchFamily="34" charset="0"/>
              <a:ea typeface="Verdana" panose="020B0604030504040204" pitchFamily="34" charset="0"/>
            </a:endParaRPr>
          </a:p>
          <a:p>
            <a:pPr marL="0" indent="0"/>
            <a:endParaRPr lang="en-US" sz="1200" dirty="0">
              <a:latin typeface="Verdana" panose="020B0604030504040204" pitchFamily="34" charset="0"/>
              <a:ea typeface="Verdana" panose="020B0604030504040204" pitchFamily="34" charset="0"/>
            </a:endParaRPr>
          </a:p>
          <a:p>
            <a:pPr marL="0"/>
            <a:r>
              <a:rPr lang="en-US" sz="1050" dirty="0">
                <a:latin typeface="Verdana" panose="020B0604030504040204" pitchFamily="34" charset="0"/>
                <a:ea typeface="Verdana" panose="020B0604030504040204" pitchFamily="34" charset="0"/>
              </a:rPr>
              <a:t>Houghton, John W. (2009): </a:t>
            </a:r>
            <a:r>
              <a:rPr lang="en-US" sz="1050" i="1" dirty="0">
                <a:latin typeface="Verdana" panose="020B0604030504040204" pitchFamily="34" charset="0"/>
                <a:ea typeface="Verdana" panose="020B0604030504040204" pitchFamily="34" charset="0"/>
              </a:rPr>
              <a:t>Open Access - What are the economic benefits?</a:t>
            </a:r>
            <a:r>
              <a:rPr lang="en-US" sz="1050" dirty="0">
                <a:latin typeface="Verdana" panose="020B0604030504040204" pitchFamily="34" charset="0"/>
                <a:ea typeface="Verdana" panose="020B0604030504040204" pitchFamily="34" charset="0"/>
              </a:rPr>
              <a:t> </a:t>
            </a:r>
            <a:r>
              <a:rPr lang="de-DE" sz="1050" dirty="0">
                <a:latin typeface="Verdana" panose="020B0604030504040204" pitchFamily="34" charset="0"/>
                <a:ea typeface="Verdana" panose="020B0604030504040204" pitchFamily="34" charset="0"/>
              </a:rPr>
              <a:t>Victoria, </a:t>
            </a:r>
            <a:r>
              <a:rPr lang="de-DE" sz="1050" dirty="0" err="1">
                <a:latin typeface="Verdana" panose="020B0604030504040204" pitchFamily="34" charset="0"/>
                <a:ea typeface="Verdana" panose="020B0604030504040204" pitchFamily="34" charset="0"/>
              </a:rPr>
              <a:t>Australia</a:t>
            </a:r>
            <a:r>
              <a:rPr lang="de-DE" sz="1050" dirty="0">
                <a:latin typeface="Verdana" panose="020B0604030504040204" pitchFamily="34" charset="0"/>
                <a:ea typeface="Verdana" panose="020B0604030504040204" pitchFamily="34" charset="0"/>
              </a:rPr>
              <a:t>. Verfügbar unter: </a:t>
            </a:r>
            <a:r>
              <a:rPr lang="de-DE" sz="1050" dirty="0">
                <a:latin typeface="Verdana" panose="020B0604030504040204" pitchFamily="34" charset="0"/>
                <a:ea typeface="Verdana" panose="020B0604030504040204" pitchFamily="34" charset="0"/>
                <a:hlinkClick r:id="rId2"/>
              </a:rPr>
              <a:t>http://www.knowledge-exchange.info/Admin/Public/DWSDownload.aspx?File=%2fFiles%2fFiler%2fdownloads%2fOA_What_are_the_economic_benefits_-_a_comparison_of_UK-NL-DK__FINAL_logos.pdf</a:t>
            </a:r>
            <a:r>
              <a:rPr lang="de-DE" sz="1050" dirty="0">
                <a:latin typeface="Verdana" panose="020B0604030504040204" pitchFamily="34" charset="0"/>
                <a:ea typeface="Verdana" panose="020B0604030504040204" pitchFamily="34" charset="0"/>
              </a:rPr>
              <a:t> </a:t>
            </a:r>
            <a:endParaRPr lang="de-DE" sz="1200" b="1"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315121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24</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 - Zitationen</a:t>
            </a:r>
          </a:p>
          <a:p>
            <a:pPr>
              <a:defRPr/>
            </a:pPr>
            <a:endParaRPr lang="de-DE" sz="1600" b="1" dirty="0">
              <a:latin typeface="Verdana" panose="020B0604030504040204" pitchFamily="34" charset="0"/>
              <a:ea typeface="Verdana" panose="020B0604030504040204" pitchFamily="34" charset="0"/>
            </a:endParaRPr>
          </a:p>
          <a:p>
            <a:pPr>
              <a:defRPr/>
            </a:pPr>
            <a:endParaRPr lang="de-DE" altLang="de-DE" sz="1600" dirty="0">
              <a:solidFill>
                <a:schemeClr val="tx1"/>
              </a:solidFill>
            </a:endParaRPr>
          </a:p>
          <a:p>
            <a:pPr>
              <a:defRPr/>
            </a:pPr>
            <a:endParaRPr lang="de-DE" altLang="de-DE" sz="1600" dirty="0">
              <a:solidFill>
                <a:schemeClr val="tx1"/>
              </a:solidFill>
            </a:endParaRPr>
          </a:p>
          <a:p>
            <a:pPr>
              <a:defRPr/>
            </a:pPr>
            <a:r>
              <a:rPr lang="de-DE" altLang="de-DE" sz="1600" dirty="0">
                <a:latin typeface="Verdana" panose="020B0604030504040204" pitchFamily="34" charset="0"/>
                <a:ea typeface="Verdana" panose="020B0604030504040204" pitchFamily="34" charset="0"/>
              </a:rPr>
              <a:t>„Open [Access] </a:t>
            </a:r>
            <a:r>
              <a:rPr lang="en-US" altLang="de-DE" sz="1600" dirty="0">
                <a:latin typeface="Verdana" panose="020B0604030504040204" pitchFamily="34" charset="0"/>
                <a:ea typeface="Verdana" panose="020B0604030504040204" pitchFamily="34" charset="0"/>
              </a:rPr>
              <a:t>articles receive 18% more citations than otherwise expected.”</a:t>
            </a:r>
          </a:p>
          <a:p>
            <a:pPr>
              <a:defRPr/>
            </a:pPr>
            <a:endParaRPr lang="en-US" sz="1600" b="1" dirty="0">
              <a:solidFill>
                <a:schemeClr val="tx1"/>
              </a:solidFill>
              <a:latin typeface="Verdana" panose="020B0604030504040204" pitchFamily="34" charset="0"/>
              <a:ea typeface="Verdana" panose="020B0604030504040204" pitchFamily="34" charset="0"/>
            </a:endParaRPr>
          </a:p>
          <a:p>
            <a:pPr>
              <a:defRPr/>
            </a:pPr>
            <a:endParaRPr lang="en-US" sz="1600" b="1" dirty="0">
              <a:solidFill>
                <a:schemeClr val="tx1"/>
              </a:solidFill>
              <a:latin typeface="Verdana" panose="020B0604030504040204" pitchFamily="34" charset="0"/>
              <a:ea typeface="Verdana" panose="020B0604030504040204" pitchFamily="34" charset="0"/>
            </a:endParaRPr>
          </a:p>
          <a:p>
            <a:pPr>
              <a:defRPr/>
            </a:pPr>
            <a:endParaRPr lang="en-US" sz="1600" b="1" dirty="0">
              <a:solidFill>
                <a:schemeClr val="tx1"/>
              </a:solidFill>
              <a:latin typeface="Verdana" panose="020B0604030504040204" pitchFamily="34" charset="0"/>
              <a:ea typeface="Verdana" panose="020B0604030504040204" pitchFamily="34" charset="0"/>
            </a:endParaRPr>
          </a:p>
          <a:p>
            <a:pPr marL="0">
              <a:defRPr/>
            </a:pPr>
            <a:r>
              <a:rPr lang="en-US" sz="1050" i="1" dirty="0" err="1">
                <a:latin typeface="Verdana" panose="020B0604030504040204" pitchFamily="34" charset="0"/>
                <a:ea typeface="Verdana" panose="020B0604030504040204" pitchFamily="34" charset="0"/>
              </a:rPr>
              <a:t>Piwowar</a:t>
            </a:r>
            <a:r>
              <a:rPr lang="en-US" sz="1050" i="1" dirty="0">
                <a:latin typeface="Verdana" panose="020B0604030504040204" pitchFamily="34" charset="0"/>
                <a:ea typeface="Verdana" panose="020B0604030504040204" pitchFamily="34" charset="0"/>
              </a:rPr>
              <a:t>, H., </a:t>
            </a:r>
            <a:r>
              <a:rPr lang="en-US" sz="1050" i="1" dirty="0" err="1">
                <a:latin typeface="Verdana" panose="020B0604030504040204" pitchFamily="34" charset="0"/>
                <a:ea typeface="Verdana" panose="020B0604030504040204" pitchFamily="34" charset="0"/>
              </a:rPr>
              <a:t>Priem</a:t>
            </a:r>
            <a:r>
              <a:rPr lang="en-US" sz="1050" i="1" dirty="0">
                <a:latin typeface="Verdana" panose="020B0604030504040204" pitchFamily="34" charset="0"/>
                <a:ea typeface="Verdana" panose="020B0604030504040204" pitchFamily="34" charset="0"/>
              </a:rPr>
              <a:t>, J., </a:t>
            </a:r>
            <a:r>
              <a:rPr lang="en-US" sz="1050" i="1" dirty="0" err="1">
                <a:latin typeface="Verdana" panose="020B0604030504040204" pitchFamily="34" charset="0"/>
                <a:ea typeface="Verdana" panose="020B0604030504040204" pitchFamily="34" charset="0"/>
              </a:rPr>
              <a:t>Larivière</a:t>
            </a:r>
            <a:r>
              <a:rPr lang="en-US" sz="1050" i="1" dirty="0">
                <a:latin typeface="Verdana" panose="020B0604030504040204" pitchFamily="34" charset="0"/>
                <a:ea typeface="Verdana" panose="020B0604030504040204" pitchFamily="34" charset="0"/>
              </a:rPr>
              <a:t>, V., </a:t>
            </a:r>
            <a:r>
              <a:rPr lang="en-US" sz="1050" i="1" dirty="0" err="1">
                <a:latin typeface="Verdana" panose="020B0604030504040204" pitchFamily="34" charset="0"/>
                <a:ea typeface="Verdana" panose="020B0604030504040204" pitchFamily="34" charset="0"/>
              </a:rPr>
              <a:t>Alperin</a:t>
            </a:r>
            <a:r>
              <a:rPr lang="en-US" sz="1050" i="1" dirty="0">
                <a:latin typeface="Verdana" panose="020B0604030504040204" pitchFamily="34" charset="0"/>
                <a:ea typeface="Verdana" panose="020B0604030504040204" pitchFamily="34" charset="0"/>
              </a:rPr>
              <a:t>, J. P., Matthias, L., Norlander, B., Farley, A., West, J., &amp; </a:t>
            </a:r>
            <a:r>
              <a:rPr lang="en-US" sz="1050" i="1" dirty="0" err="1">
                <a:latin typeface="Verdana" panose="020B0604030504040204" pitchFamily="34" charset="0"/>
                <a:ea typeface="Verdana" panose="020B0604030504040204" pitchFamily="34" charset="0"/>
              </a:rPr>
              <a:t>Haustein</a:t>
            </a:r>
            <a:r>
              <a:rPr lang="en-US" sz="1050" i="1" dirty="0">
                <a:latin typeface="Verdana" panose="020B0604030504040204" pitchFamily="34" charset="0"/>
                <a:ea typeface="Verdana" panose="020B0604030504040204" pitchFamily="34" charset="0"/>
              </a:rPr>
              <a:t>, S. (2018). The state of OA: A large-scale analysis of the prevalence and impact of Open Access articles. </a:t>
            </a:r>
            <a:r>
              <a:rPr lang="de-DE" sz="1050" i="1" dirty="0" err="1">
                <a:latin typeface="Verdana" panose="020B0604030504040204" pitchFamily="34" charset="0"/>
                <a:ea typeface="Verdana" panose="020B0604030504040204" pitchFamily="34" charset="0"/>
              </a:rPr>
              <a:t>PeerJ</a:t>
            </a:r>
            <a:r>
              <a:rPr lang="de-DE" sz="1050" i="1" dirty="0">
                <a:latin typeface="Verdana" panose="020B0604030504040204" pitchFamily="34" charset="0"/>
                <a:ea typeface="Verdana" panose="020B0604030504040204" pitchFamily="34" charset="0"/>
              </a:rPr>
              <a:t>, 6, e4375. </a:t>
            </a:r>
            <a:r>
              <a:rPr lang="de-DE" sz="1050" dirty="0">
                <a:hlinkClick r:id="rId2"/>
              </a:rPr>
              <a:t>https://doi.org/10.7717/peerj.4375</a:t>
            </a:r>
            <a:endParaRPr lang="de-DE" sz="1050" dirty="0"/>
          </a:p>
          <a:p>
            <a:pPr>
              <a:defRPr/>
            </a:pPr>
            <a:endParaRPr lang="de-DE" sz="1600" b="1"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1224850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25</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sz="1600" b="1" dirty="0">
                <a:latin typeface="Verdana" panose="020B0604030504040204" pitchFamily="34" charset="0"/>
                <a:ea typeface="Verdana" panose="020B0604030504040204" pitchFamily="34" charset="0"/>
              </a:rPr>
              <a:t>Open Access – die Rolle der Bibliotheken</a:t>
            </a:r>
          </a:p>
          <a:p>
            <a:pPr>
              <a:defRPr/>
            </a:pPr>
            <a:endParaRPr lang="de-DE" sz="1600" b="1" dirty="0">
              <a:latin typeface="Verdana" panose="020B0604030504040204" pitchFamily="34" charset="0"/>
              <a:ea typeface="Verdana" panose="020B0604030504040204" pitchFamily="34" charset="0"/>
            </a:endParaRPr>
          </a:p>
          <a:p>
            <a:pPr>
              <a:defRPr/>
            </a:pPr>
            <a:endParaRPr lang="de-DE" sz="1600" b="1" dirty="0">
              <a:latin typeface="Verdana" panose="020B0604030504040204" pitchFamily="34" charset="0"/>
              <a:ea typeface="Verdana" panose="020B0604030504040204" pitchFamily="34" charset="0"/>
            </a:endParaRPr>
          </a:p>
          <a:p>
            <a:pPr>
              <a:buFont typeface="Arial" panose="020B0604020202020204" pitchFamily="34" charset="0"/>
              <a:buChar char="•"/>
              <a:defRPr/>
            </a:pPr>
            <a:r>
              <a:rPr lang="de-DE" sz="1400" dirty="0">
                <a:latin typeface="Verdana" panose="020B0604030504040204" pitchFamily="34" charset="0"/>
                <a:ea typeface="Verdana" panose="020B0604030504040204" pitchFamily="34" charset="0"/>
              </a:rPr>
              <a:t>Betrieb eigener Open Access Publikationsangebote (In goldenem und grünem Open Access)</a:t>
            </a:r>
            <a:br>
              <a:rPr lang="de-DE" sz="1400" dirty="0">
                <a:latin typeface="Verdana" panose="020B0604030504040204" pitchFamily="34" charset="0"/>
                <a:ea typeface="Verdana" panose="020B0604030504040204" pitchFamily="34" charset="0"/>
              </a:rPr>
            </a:br>
            <a:endParaRPr lang="de-DE" sz="1400" dirty="0">
              <a:latin typeface="Verdana" panose="020B0604030504040204" pitchFamily="34" charset="0"/>
              <a:ea typeface="Verdana" panose="020B0604030504040204" pitchFamily="34" charset="0"/>
            </a:endParaRPr>
          </a:p>
          <a:p>
            <a:pPr>
              <a:buFont typeface="Arial" panose="020B0604020202020204" pitchFamily="34" charset="0"/>
              <a:buChar char="•"/>
              <a:defRPr/>
            </a:pPr>
            <a:r>
              <a:rPr lang="de-DE" sz="1400" dirty="0">
                <a:latin typeface="Verdana" panose="020B0604030504040204" pitchFamily="34" charset="0"/>
                <a:ea typeface="Verdana" panose="020B0604030504040204" pitchFamily="34" charset="0"/>
              </a:rPr>
              <a:t>Zahlungsabwicklung und teils Finanzierung der Publikationsgebühren</a:t>
            </a:r>
            <a:br>
              <a:rPr lang="de-DE" sz="1400" dirty="0">
                <a:latin typeface="Verdana" panose="020B0604030504040204" pitchFamily="34" charset="0"/>
                <a:ea typeface="Verdana" panose="020B0604030504040204" pitchFamily="34" charset="0"/>
              </a:rPr>
            </a:br>
            <a:endParaRPr lang="de-DE" sz="1400" dirty="0">
              <a:latin typeface="Verdana" panose="020B0604030504040204" pitchFamily="34" charset="0"/>
              <a:ea typeface="Verdana" panose="020B0604030504040204" pitchFamily="34" charset="0"/>
            </a:endParaRPr>
          </a:p>
          <a:p>
            <a:pPr>
              <a:buFont typeface="Arial" panose="020B0604020202020204" pitchFamily="34" charset="0"/>
              <a:buChar char="•"/>
              <a:defRPr/>
            </a:pPr>
            <a:r>
              <a:rPr lang="de-DE" sz="1400" dirty="0">
                <a:latin typeface="Verdana" panose="020B0604030504040204" pitchFamily="34" charset="0"/>
                <a:ea typeface="Verdana" panose="020B0604030504040204" pitchFamily="34" charset="0"/>
              </a:rPr>
              <a:t>Schulung/ Beratung von Wissenschaftler*innen hinsichtlich Urheberrecht</a:t>
            </a:r>
          </a:p>
          <a:p>
            <a:pPr>
              <a:buFont typeface="Arial" panose="020B0604020202020204" pitchFamily="34" charset="0"/>
              <a:buChar char="•"/>
              <a:defRPr/>
            </a:pPr>
            <a:endParaRPr lang="de-DE" sz="1400" dirty="0">
              <a:latin typeface="Verdana" panose="020B0604030504040204" pitchFamily="34" charset="0"/>
              <a:ea typeface="Verdana" panose="020B0604030504040204" pitchFamily="34" charset="0"/>
            </a:endParaRPr>
          </a:p>
          <a:p>
            <a:pPr>
              <a:buFont typeface="Arial" panose="020B0604020202020204" pitchFamily="34" charset="0"/>
              <a:buChar char="•"/>
              <a:defRPr/>
            </a:pPr>
            <a:r>
              <a:rPr lang="de-DE" sz="1400" dirty="0">
                <a:latin typeface="Verdana" panose="020B0604030504040204" pitchFamily="34" charset="0"/>
                <a:ea typeface="Verdana" panose="020B0604030504040204" pitchFamily="34" charset="0"/>
              </a:rPr>
              <a:t>Schulung/ Beratung von Wissenschaftler*innen hinsichtlich passender Open Access Publikationsangebote</a:t>
            </a:r>
          </a:p>
          <a:p>
            <a:pPr>
              <a:buFont typeface="Arial" panose="020B0604020202020204" pitchFamily="34" charset="0"/>
              <a:buChar char="•"/>
              <a:defRPr/>
            </a:pPr>
            <a:endParaRPr lang="de-DE" sz="1400" dirty="0">
              <a:latin typeface="Verdana" panose="020B0604030504040204" pitchFamily="34" charset="0"/>
              <a:ea typeface="Verdana" panose="020B0604030504040204" pitchFamily="34" charset="0"/>
            </a:endParaRPr>
          </a:p>
          <a:p>
            <a:pPr marL="0" indent="0">
              <a:defRPr/>
            </a:pPr>
            <a:endParaRPr lang="de-DE" sz="1400" dirty="0">
              <a:latin typeface="Verdana" panose="020B0604030504040204" pitchFamily="34" charset="0"/>
              <a:ea typeface="Verdana" panose="020B0604030504040204" pitchFamily="34" charset="0"/>
            </a:endParaRPr>
          </a:p>
          <a:p>
            <a:pPr marL="0" indent="0">
              <a:defRPr/>
            </a:pPr>
            <a:r>
              <a:rPr lang="de-DE" sz="1400" dirty="0">
                <a:latin typeface="Verdana" panose="020B0604030504040204" pitchFamily="34" charset="0"/>
                <a:ea typeface="Verdana" panose="020B0604030504040204" pitchFamily="34" charset="0"/>
              </a:rPr>
              <a:t>Bibliotheken wandeln sich von Literaturkauf und -Zugänglichmachung zu Publikationsdienstleistern und –</a:t>
            </a:r>
            <a:r>
              <a:rPr lang="de-DE" sz="1400" dirty="0" err="1">
                <a:latin typeface="Verdana" panose="020B0604030504040204" pitchFamily="34" charset="0"/>
                <a:ea typeface="Verdana" panose="020B0604030504040204" pitchFamily="34" charset="0"/>
              </a:rPr>
              <a:t>beratern</a:t>
            </a:r>
            <a:r>
              <a:rPr lang="de-DE" sz="1400" dirty="0">
                <a:latin typeface="Verdana" panose="020B0604030504040204" pitchFamily="34" charset="0"/>
                <a:ea typeface="Verdana" panose="020B0604030504040204" pitchFamily="34" charset="0"/>
              </a:rPr>
              <a:t>.</a:t>
            </a:r>
          </a:p>
          <a:p>
            <a:pPr>
              <a:buFont typeface="Arial" panose="020B0604020202020204" pitchFamily="34" charset="0"/>
              <a:buChar char="•"/>
              <a:defRPr/>
            </a:pPr>
            <a:endParaRPr lang="de-DE" sz="1400" dirty="0">
              <a:latin typeface="Verdana" panose="020B0604030504040204" pitchFamily="34" charset="0"/>
              <a:ea typeface="Verdana" panose="020B0604030504040204" pitchFamily="34" charset="0"/>
            </a:endParaRPr>
          </a:p>
          <a:p>
            <a:pPr>
              <a:buFont typeface="Arial" panose="020B0604020202020204" pitchFamily="34" charset="0"/>
              <a:buChar char="•"/>
              <a:defRPr/>
            </a:pPr>
            <a:endParaRPr lang="de-DE" sz="1600" b="1" dirty="0">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3005962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26</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Kontakt und weitere Informationen</a:t>
            </a:r>
            <a:endParaRPr lang="de-DE" dirty="0">
              <a:ea typeface="+mn-ea"/>
            </a:endParaRPr>
          </a:p>
        </p:txBody>
      </p:sp>
      <p:sp>
        <p:nvSpPr>
          <p:cNvPr id="6" name="Textplatzhalter 5"/>
          <p:cNvSpPr>
            <a:spLocks noGrp="1"/>
          </p:cNvSpPr>
          <p:nvPr>
            <p:ph type="body" sz="quarter" idx="11"/>
          </p:nvPr>
        </p:nvSpPr>
        <p:spPr bwMode="auto">
          <a:xfrm>
            <a:off x="1130300" y="1331913"/>
            <a:ext cx="7239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marL="0" indent="0"/>
            <a:r>
              <a:rPr lang="de-DE" sz="1400" b="1" dirty="0"/>
              <a:t>Ansprechpartner</a:t>
            </a:r>
          </a:p>
          <a:p>
            <a:pPr marL="0" indent="0"/>
            <a:endParaRPr lang="de-DE" sz="1200" dirty="0">
              <a:solidFill>
                <a:schemeClr val="tx1"/>
              </a:solidFill>
              <a:latin typeface="Verdana" charset="0"/>
            </a:endParaRPr>
          </a:p>
          <a:p>
            <a:pPr marL="0" indent="0"/>
            <a:r>
              <a:rPr lang="de-DE" sz="1400" dirty="0"/>
              <a:t>Dr. Ulrich Herb</a:t>
            </a:r>
          </a:p>
          <a:p>
            <a:pPr marL="0" indent="0"/>
            <a:r>
              <a:rPr lang="de-DE" sz="1400" dirty="0"/>
              <a:t>Saarländische Universitäts- und Landesbibliothek</a:t>
            </a:r>
          </a:p>
          <a:p>
            <a:pPr marL="0" indent="0"/>
            <a:r>
              <a:rPr lang="de-DE" sz="1400" dirty="0"/>
              <a:t>Tel. 0681 302-2798</a:t>
            </a:r>
          </a:p>
          <a:p>
            <a:pPr marL="0" indent="0"/>
            <a:r>
              <a:rPr lang="de-DE" sz="1400" dirty="0">
                <a:solidFill>
                  <a:schemeClr val="tx1"/>
                </a:solidFill>
                <a:latin typeface="Verdana" charset="0"/>
                <a:hlinkClick r:id="rId2"/>
              </a:rPr>
              <a:t>u.herb@sulb.uni-saarland.de</a:t>
            </a:r>
            <a:endParaRPr lang="de-DE" sz="1400" dirty="0">
              <a:solidFill>
                <a:schemeClr val="tx1"/>
              </a:solidFill>
              <a:latin typeface="Verdana" charset="0"/>
            </a:endParaRPr>
          </a:p>
          <a:p>
            <a:pPr marL="0" indent="0"/>
            <a:endParaRPr lang="de-DE" sz="1400" dirty="0">
              <a:solidFill>
                <a:schemeClr val="tx1"/>
              </a:solidFill>
              <a:latin typeface="Verdana" charset="0"/>
            </a:endParaRPr>
          </a:p>
          <a:p>
            <a:pPr marL="0" indent="0"/>
            <a:r>
              <a:rPr lang="de-DE" sz="1400" dirty="0"/>
              <a:t>Verena Wohlleben</a:t>
            </a:r>
          </a:p>
          <a:p>
            <a:pPr marL="0" indent="0"/>
            <a:r>
              <a:rPr lang="de-DE" sz="1400" dirty="0"/>
              <a:t>Saarländische Universitäts- und Landesbibliothek</a:t>
            </a:r>
          </a:p>
          <a:p>
            <a:pPr marL="0" indent="0"/>
            <a:r>
              <a:rPr lang="de-DE" sz="1400" dirty="0"/>
              <a:t>Tel. 0681 302-58024</a:t>
            </a:r>
          </a:p>
          <a:p>
            <a:pPr marL="0" indent="0"/>
            <a:r>
              <a:rPr lang="de-DE" sz="1400" dirty="0">
                <a:hlinkClick r:id="rId3"/>
              </a:rPr>
              <a:t>v.wohlleben@sulb.uni-saarland.de</a:t>
            </a:r>
            <a:r>
              <a:rPr lang="de-DE" sz="1400" dirty="0"/>
              <a:t> </a:t>
            </a:r>
          </a:p>
          <a:p>
            <a:pPr marL="0" indent="0"/>
            <a:endParaRPr lang="de-DE" sz="1600" dirty="0">
              <a:solidFill>
                <a:schemeClr val="tx1"/>
              </a:solidFill>
              <a:latin typeface="Verdana" charset="0"/>
            </a:endParaRPr>
          </a:p>
          <a:p>
            <a:pPr marL="0" indent="0"/>
            <a:endParaRPr lang="de-DE" sz="1600" dirty="0">
              <a:solidFill>
                <a:schemeClr val="tx1"/>
              </a:solidFill>
              <a:latin typeface="Verdana" charset="0"/>
            </a:endParaRPr>
          </a:p>
          <a:p>
            <a:pPr marL="0" indent="0"/>
            <a:r>
              <a:rPr lang="de-DE" sz="1400" b="1" dirty="0"/>
              <a:t>Weitere Informationen unter:</a:t>
            </a:r>
          </a:p>
          <a:p>
            <a:pPr marL="0" indent="0"/>
            <a:endParaRPr lang="de-DE" sz="1600" dirty="0">
              <a:solidFill>
                <a:schemeClr val="tx1"/>
              </a:solidFill>
              <a:latin typeface="Verdana" charset="0"/>
            </a:endParaRPr>
          </a:p>
          <a:p>
            <a:pPr marL="0" indent="0"/>
            <a:r>
              <a:rPr lang="de-DE" sz="1400" dirty="0">
                <a:hlinkClick r:id="rId4"/>
              </a:rPr>
              <a:t>https://www.sulb.uni-saarland.de/lernen/open-access/</a:t>
            </a:r>
            <a:r>
              <a:rPr lang="de-DE" sz="1400" dirty="0"/>
              <a:t> </a:t>
            </a:r>
          </a:p>
          <a:p>
            <a:pPr>
              <a:buFont typeface="Arial" panose="020B0604020202020204" pitchFamily="34" charset="0"/>
              <a:buChar char="•"/>
            </a:pPr>
            <a:endParaRPr lang="de-DE" sz="1400" dirty="0">
              <a:solidFill>
                <a:srgbClr val="595959"/>
              </a:solidFill>
              <a:latin typeface="Verdana" charset="0"/>
            </a:endParaRPr>
          </a:p>
          <a:p>
            <a:pPr>
              <a:buFont typeface="Arial" panose="020B0604020202020204" pitchFamily="34" charset="0"/>
              <a:buChar char="•"/>
            </a:pPr>
            <a:endParaRPr lang="de-DE" sz="1400" dirty="0">
              <a:solidFill>
                <a:srgbClr val="595959"/>
              </a:solidFill>
              <a:latin typeface="Verdana" charset="0"/>
            </a:endParaRPr>
          </a:p>
          <a:p>
            <a:endParaRPr lang="de-DE" sz="1400" dirty="0">
              <a:solidFill>
                <a:srgbClr val="595959"/>
              </a:solidFill>
              <a:latin typeface="Verdana" charset="0"/>
            </a:endParaRPr>
          </a:p>
          <a:p>
            <a:endParaRPr lang="de-DE" sz="1400" dirty="0">
              <a:solidFill>
                <a:srgbClr val="595959"/>
              </a:solidFill>
              <a:latin typeface="Verdana" charset="0"/>
            </a:endParaRPr>
          </a:p>
          <a:p>
            <a:endParaRPr lang="de-DE" sz="1400" dirty="0">
              <a:solidFill>
                <a:srgbClr val="595959"/>
              </a:solidFill>
              <a:latin typeface="Verdana" charset="0"/>
            </a:endParaRPr>
          </a:p>
          <a:p>
            <a:endParaRPr lang="de-DE" sz="1400" dirty="0">
              <a:solidFill>
                <a:srgbClr val="595959"/>
              </a:solidFill>
              <a:latin typeface="Verdana" charset="0"/>
            </a:endParaRPr>
          </a:p>
          <a:p>
            <a:endParaRPr lang="de-DE" sz="1400" dirty="0">
              <a:solidFill>
                <a:srgbClr val="595959"/>
              </a:solidFill>
              <a:latin typeface="Verdana" charset="0"/>
            </a:endParaRPr>
          </a:p>
        </p:txBody>
      </p:sp>
      <p:sp>
        <p:nvSpPr>
          <p:cNvPr id="7"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3268" y="3645024"/>
            <a:ext cx="1616968" cy="1616968"/>
          </a:xfrm>
          <a:prstGeom prst="rect">
            <a:avLst/>
          </a:prstGeom>
        </p:spPr>
      </p:pic>
    </p:spTree>
    <p:extLst>
      <p:ext uri="{BB962C8B-B14F-4D97-AF65-F5344CB8AC3E}">
        <p14:creationId xmlns:p14="http://schemas.microsoft.com/office/powerpoint/2010/main" val="239101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0" y="4038600"/>
            <a:ext cx="5486400" cy="1347788"/>
          </a:xfrm>
        </p:spPr>
        <p:txBody>
          <a:bodyPr/>
          <a:lstStyle/>
          <a:p>
            <a:r>
              <a:rPr lang="de-DE" dirty="0">
                <a:solidFill>
                  <a:srgbClr val="7F7F7F"/>
                </a:solidFill>
                <a:latin typeface="Verdana" charset="0"/>
              </a:rPr>
              <a:t>Vielen Dank für Ihre Aufmerksamkeit.</a:t>
            </a:r>
            <a:br>
              <a:rPr lang="de-DE" dirty="0">
                <a:solidFill>
                  <a:srgbClr val="7F7F7F"/>
                </a:solidFill>
                <a:latin typeface="Verdana" charset="0"/>
              </a:rPr>
            </a:br>
            <a:endParaRPr lang="de-DE" dirty="0">
              <a:solidFill>
                <a:srgbClr val="7F7F7F"/>
              </a:solidFill>
              <a:latin typeface="Verdan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3</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Open Access &amp; Closed Access</a:t>
            </a:r>
            <a:endParaRPr lang="de-DE" dirty="0">
              <a:ea typeface="+mn-ea"/>
            </a:endParaRPr>
          </a:p>
        </p:txBody>
      </p:sp>
      <p:sp>
        <p:nvSpPr>
          <p:cNvPr id="6" name="Textplatzhalter 5"/>
          <p:cNvSpPr>
            <a:spLocks noGrp="1"/>
          </p:cNvSpPr>
          <p:nvPr>
            <p:ph type="body" sz="quarter" idx="11"/>
          </p:nvPr>
        </p:nvSpPr>
        <p:spPr bwMode="auto">
          <a:xfrm>
            <a:off x="1130300" y="1331913"/>
            <a:ext cx="7239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endParaRPr lang="de-DE" sz="1600" b="1" dirty="0"/>
          </a:p>
          <a:p>
            <a:r>
              <a:rPr lang="de-DE" sz="1600" b="1" dirty="0"/>
              <a:t>Open Access</a:t>
            </a:r>
            <a:br>
              <a:rPr lang="de-DE" sz="1600" b="1" dirty="0"/>
            </a:br>
            <a:r>
              <a:rPr lang="de-DE" sz="1600" b="1" dirty="0"/>
              <a:t> </a:t>
            </a:r>
          </a:p>
          <a:p>
            <a:pPr indent="0"/>
            <a:r>
              <a:rPr lang="de-DE" sz="1600" dirty="0"/>
              <a:t>Wissenschaftliche Literatur kann entgeltfrei genutzt werden </a:t>
            </a:r>
          </a:p>
          <a:p>
            <a:endParaRPr lang="de-DE" sz="1600" b="1" dirty="0"/>
          </a:p>
          <a:p>
            <a:endParaRPr lang="de-DE" sz="1600" b="1" dirty="0"/>
          </a:p>
          <a:p>
            <a:r>
              <a:rPr lang="de-DE" sz="1600" b="1" dirty="0"/>
              <a:t>Closed Access</a:t>
            </a:r>
          </a:p>
          <a:p>
            <a:r>
              <a:rPr lang="de-DE" sz="1600" b="1" dirty="0"/>
              <a:t> </a:t>
            </a:r>
          </a:p>
          <a:p>
            <a:pPr indent="0"/>
            <a:r>
              <a:rPr lang="de-DE" sz="1600" dirty="0"/>
              <a:t>Nutzung wissenschaftlicher Literatur ist nur gegen Zahlung möglich</a:t>
            </a:r>
            <a:br>
              <a:rPr lang="de-DE" sz="1600" dirty="0"/>
            </a:br>
            <a:endParaRPr lang="de-DE" sz="1800" dirty="0">
              <a:solidFill>
                <a:prstClr val="black">
                  <a:lumMod val="65000"/>
                  <a:lumOff val="35000"/>
                </a:prstClr>
              </a:solidFill>
            </a:endParaRPr>
          </a:p>
          <a:p>
            <a:endParaRPr lang="de-DE" sz="1400" dirty="0">
              <a:solidFill>
                <a:srgbClr val="595959"/>
              </a:solidFill>
              <a:latin typeface="Verdana" charset="0"/>
            </a:endParaRPr>
          </a:p>
          <a:p>
            <a:endParaRPr lang="de-DE" sz="1400" dirty="0">
              <a:solidFill>
                <a:srgbClr val="595959"/>
              </a:solidFill>
              <a:latin typeface="Verdana" charset="0"/>
            </a:endParaRPr>
          </a:p>
        </p:txBody>
      </p:sp>
      <p:sp>
        <p:nvSpPr>
          <p:cNvPr id="7"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10539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4</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altLang="de-DE" sz="1400" b="1" dirty="0">
                <a:latin typeface="Verdana" panose="020B0604030504040204" pitchFamily="34" charset="0"/>
                <a:ea typeface="Verdana" panose="020B0604030504040204" pitchFamily="34" charset="0"/>
              </a:rPr>
              <a:t>Closed Access</a:t>
            </a:r>
          </a:p>
          <a:p>
            <a:pPr>
              <a:defRPr/>
            </a:pPr>
            <a:endParaRPr lang="de-DE" altLang="de-DE" sz="1400" b="1"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Leserperspektive:</a:t>
            </a:r>
          </a:p>
          <a:p>
            <a:pPr marL="285750" indent="-285750">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Zugriff auf wissenschaftliche Information gegen Gebühr</a:t>
            </a:r>
          </a:p>
          <a:p>
            <a:pPr marL="285750" indent="-285750">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Subskription der lokalen Hochschule oder Pay-Per-View</a:t>
            </a:r>
          </a:p>
          <a:p>
            <a:pPr marL="0" indent="0">
              <a:defRPr/>
            </a:pPr>
            <a:endParaRPr lang="de-DE" altLang="de-DE" sz="1400" dirty="0">
              <a:latin typeface="Verdana" panose="020B0604030504040204" pitchFamily="34" charset="0"/>
              <a:ea typeface="Verdana" panose="020B0604030504040204" pitchFamily="34" charset="0"/>
            </a:endParaRPr>
          </a:p>
          <a:p>
            <a:pPr marL="0" indent="0">
              <a:defRPr/>
            </a:pPr>
            <a:r>
              <a:rPr lang="de-DE" altLang="de-DE" sz="1400" dirty="0">
                <a:latin typeface="Verdana" panose="020B0604030504040204" pitchFamily="34" charset="0"/>
                <a:ea typeface="Verdana" panose="020B0604030504040204" pitchFamily="34" charset="0"/>
              </a:rPr>
              <a:t> </a:t>
            </a:r>
            <a:br>
              <a:rPr lang="de-DE" altLang="de-DE" sz="1400" dirty="0">
                <a:latin typeface="Verdana" panose="020B0604030504040204" pitchFamily="34" charset="0"/>
                <a:ea typeface="Verdana" panose="020B0604030504040204" pitchFamily="34" charset="0"/>
              </a:rPr>
            </a:br>
            <a:endParaRPr lang="de-DE" sz="1200" dirty="0">
              <a:solidFill>
                <a:schemeClr val="bg1">
                  <a:lumMod val="65000"/>
                </a:schemeClr>
              </a:solidFill>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780928"/>
            <a:ext cx="5604098" cy="3316550"/>
          </a:xfrm>
          <a:prstGeom prst="rect">
            <a:avLst/>
          </a:prstGeom>
        </p:spPr>
      </p:pic>
    </p:spTree>
    <p:extLst>
      <p:ext uri="{BB962C8B-B14F-4D97-AF65-F5344CB8AC3E}">
        <p14:creationId xmlns:p14="http://schemas.microsoft.com/office/powerpoint/2010/main" val="207987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5</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6" name="Textplatzhalter 5"/>
          <p:cNvSpPr>
            <a:spLocks noGrp="1"/>
          </p:cNvSpPr>
          <p:nvPr>
            <p:ph type="body" sz="quarter" idx="11"/>
          </p:nvPr>
        </p:nvSpPr>
        <p:spPr bwMode="auto">
          <a:xfrm>
            <a:off x="1130300" y="1331913"/>
            <a:ext cx="7239000" cy="440134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pPr>
              <a:defRPr/>
            </a:pPr>
            <a:r>
              <a:rPr lang="de-DE" altLang="de-DE" sz="1400" b="1" dirty="0">
                <a:latin typeface="Verdana" panose="020B0604030504040204" pitchFamily="34" charset="0"/>
                <a:ea typeface="Verdana" panose="020B0604030504040204" pitchFamily="34" charset="0"/>
              </a:rPr>
              <a:t>Closed Access</a:t>
            </a:r>
          </a:p>
          <a:p>
            <a:pPr>
              <a:defRPr/>
            </a:pPr>
            <a:endParaRPr lang="de-DE" altLang="de-DE" sz="1400" b="1"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Leserperspektive:</a:t>
            </a:r>
          </a:p>
          <a:p>
            <a:pPr marL="285750" indent="-285750">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Zugriff auf wissenschaftliche Information gegen Gebühr</a:t>
            </a:r>
          </a:p>
          <a:p>
            <a:pPr marL="285750" indent="-285750">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Subskription der lokalen Hochschule oder Pay-Per-View</a:t>
            </a:r>
          </a:p>
          <a:p>
            <a:pPr marL="0" indent="0">
              <a:defRPr/>
            </a:pPr>
            <a:endParaRPr lang="de-DE" altLang="de-DE" sz="1400" dirty="0">
              <a:latin typeface="Verdana" panose="020B0604030504040204" pitchFamily="34" charset="0"/>
              <a:ea typeface="Verdana" panose="020B0604030504040204" pitchFamily="34" charset="0"/>
            </a:endParaRPr>
          </a:p>
          <a:p>
            <a:pPr marL="0" indent="0">
              <a:defRPr/>
            </a:pPr>
            <a:r>
              <a:rPr lang="de-DE" altLang="de-DE" sz="1400" dirty="0">
                <a:latin typeface="Verdana" panose="020B0604030504040204" pitchFamily="34" charset="0"/>
                <a:ea typeface="Verdana" panose="020B0604030504040204" pitchFamily="34" charset="0"/>
              </a:rPr>
              <a:t> </a:t>
            </a:r>
            <a:br>
              <a:rPr lang="de-DE" altLang="de-DE" sz="1400" dirty="0">
                <a:latin typeface="Verdana" panose="020B0604030504040204" pitchFamily="34" charset="0"/>
                <a:ea typeface="Verdana" panose="020B0604030504040204" pitchFamily="34" charset="0"/>
              </a:rPr>
            </a:br>
            <a:endParaRPr lang="de-DE" altLang="de-DE" sz="1400" dirty="0">
              <a:latin typeface="Verdana" panose="020B0604030504040204" pitchFamily="34" charset="0"/>
              <a:ea typeface="Verdana" panose="020B0604030504040204" pitchFamily="34" charset="0"/>
            </a:endParaRPr>
          </a:p>
          <a:p>
            <a:pPr>
              <a:defRPr/>
            </a:pPr>
            <a:endParaRPr lang="de-DE" altLang="de-DE" sz="1400" dirty="0">
              <a:latin typeface="Verdana" panose="020B0604030504040204" pitchFamily="34" charset="0"/>
              <a:ea typeface="Verdana" panose="020B0604030504040204" pitchFamily="34" charset="0"/>
            </a:endParaRPr>
          </a:p>
          <a:p>
            <a:pPr>
              <a:defRPr/>
            </a:pPr>
            <a:r>
              <a:rPr lang="de-DE" altLang="de-DE" sz="1400" b="1" dirty="0">
                <a:latin typeface="Verdana" panose="020B0604030504040204" pitchFamily="34" charset="0"/>
                <a:ea typeface="Verdana" panose="020B0604030504040204" pitchFamily="34" charset="0"/>
              </a:rPr>
              <a:t>Kostendeckung:</a:t>
            </a:r>
          </a:p>
          <a:p>
            <a:pPr marL="285750" indent="-285750">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Subskription/ Lizenzgebühren</a:t>
            </a:r>
          </a:p>
          <a:p>
            <a:pPr marL="285750" indent="-285750">
              <a:buFont typeface="Arial" panose="020B0604020202020204" pitchFamily="34" charset="0"/>
              <a:buChar char="•"/>
              <a:defRPr/>
            </a:pPr>
            <a:r>
              <a:rPr lang="de-DE" altLang="de-DE" sz="1400" dirty="0">
                <a:latin typeface="Verdana" panose="020B0604030504040204" pitchFamily="34" charset="0"/>
                <a:ea typeface="Verdana" panose="020B0604030504040204" pitchFamily="34" charset="0"/>
              </a:rPr>
              <a:t>Autorengebühren</a:t>
            </a:r>
          </a:p>
          <a:p>
            <a:pPr>
              <a:defRPr/>
            </a:pPr>
            <a:endParaRPr lang="de-DE" altLang="de-DE" sz="1400" dirty="0">
              <a:latin typeface="Verdana" panose="020B0604030504040204" pitchFamily="34" charset="0"/>
              <a:ea typeface="Verdana" panose="020B0604030504040204" pitchFamily="34" charset="0"/>
            </a:endParaRPr>
          </a:p>
          <a:p>
            <a:pPr marL="0">
              <a:defRPr/>
            </a:pPr>
            <a:r>
              <a:rPr lang="de-DE" altLang="de-DE" sz="1400" dirty="0">
                <a:latin typeface="Verdana" panose="020B0604030504040204" pitchFamily="34" charset="0"/>
                <a:ea typeface="Verdana" panose="020B0604030504040204" pitchFamily="34" charset="0"/>
              </a:rPr>
              <a:t>In der DFG-Studie “Publikationsstrategien im Wandel?” (2005) gaben 38,5 % der Wissenschaftler an, für Publikationen in CA-Journalen Gebühren entrichtet zu haben, im Bereich der Lebenswissenschaften 75,3 %.</a:t>
            </a:r>
            <a:endParaRPr lang="de-DE" sz="1200" dirty="0">
              <a:solidFill>
                <a:schemeClr val="bg1">
                  <a:lumMod val="65000"/>
                </a:schemeClr>
              </a:solidFill>
              <a:latin typeface="Verdana" panose="020B0604030504040204" pitchFamily="34" charset="0"/>
              <a:ea typeface="Verdana" panose="020B0604030504040204" pitchFamily="34" charset="0"/>
            </a:endParaRP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122867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6</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
        <p:nvSpPr>
          <p:cNvPr id="9" name="Rechteck 8"/>
          <p:cNvSpPr/>
          <p:nvPr/>
        </p:nvSpPr>
        <p:spPr>
          <a:xfrm>
            <a:off x="251520" y="2276872"/>
            <a:ext cx="14401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Autor*in</a:t>
            </a:r>
          </a:p>
        </p:txBody>
      </p:sp>
      <p:sp>
        <p:nvSpPr>
          <p:cNvPr id="10" name="Rechteck 9"/>
          <p:cNvSpPr/>
          <p:nvPr/>
        </p:nvSpPr>
        <p:spPr>
          <a:xfrm>
            <a:off x="6732240" y="2276872"/>
            <a:ext cx="15121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Journal/ Herausgeber*innen</a:t>
            </a:r>
          </a:p>
        </p:txBody>
      </p:sp>
      <p:cxnSp>
        <p:nvCxnSpPr>
          <p:cNvPr id="11" name="Gerade Verbindung mit Pfeil 10"/>
          <p:cNvCxnSpPr/>
          <p:nvPr/>
        </p:nvCxnSpPr>
        <p:spPr>
          <a:xfrm>
            <a:off x="1763688" y="2420888"/>
            <a:ext cx="4824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067944" y="3212976"/>
            <a:ext cx="25202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2411760" y="4437112"/>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Peer Review</a:t>
            </a:r>
          </a:p>
        </p:txBody>
      </p:sp>
      <p:cxnSp>
        <p:nvCxnSpPr>
          <p:cNvPr id="14" name="Gerade Verbindung mit Pfeil 13"/>
          <p:cNvCxnSpPr/>
          <p:nvPr/>
        </p:nvCxnSpPr>
        <p:spPr>
          <a:xfrm flipV="1">
            <a:off x="4175956" y="3356992"/>
            <a:ext cx="27003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907704" y="274492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907704" y="292494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6732240" y="5157192"/>
            <a:ext cx="20162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Verlag </a:t>
            </a:r>
          </a:p>
        </p:txBody>
      </p:sp>
      <p:cxnSp>
        <p:nvCxnSpPr>
          <p:cNvPr id="18" name="Gerade Verbindung mit Pfeil 17"/>
          <p:cNvCxnSpPr/>
          <p:nvPr/>
        </p:nvCxnSpPr>
        <p:spPr>
          <a:xfrm>
            <a:off x="7812360" y="335699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051720" y="1124744"/>
            <a:ext cx="51845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Closed Access </a:t>
            </a:r>
          </a:p>
          <a:p>
            <a:pPr algn="ctr"/>
            <a:r>
              <a:rPr lang="de-DE" dirty="0"/>
              <a:t>Journalartikel</a:t>
            </a:r>
          </a:p>
        </p:txBody>
      </p:sp>
    </p:spTree>
    <p:extLst>
      <p:ext uri="{BB962C8B-B14F-4D97-AF65-F5344CB8AC3E}">
        <p14:creationId xmlns:p14="http://schemas.microsoft.com/office/powerpoint/2010/main" val="326813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7</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
        <p:nvSpPr>
          <p:cNvPr id="9" name="Rechteck 8"/>
          <p:cNvSpPr/>
          <p:nvPr/>
        </p:nvSpPr>
        <p:spPr>
          <a:xfrm>
            <a:off x="251520" y="2276872"/>
            <a:ext cx="1440160" cy="9361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Autor*in</a:t>
            </a:r>
          </a:p>
        </p:txBody>
      </p:sp>
      <p:sp>
        <p:nvSpPr>
          <p:cNvPr id="10" name="Rechteck 9"/>
          <p:cNvSpPr/>
          <p:nvPr/>
        </p:nvSpPr>
        <p:spPr>
          <a:xfrm>
            <a:off x="6732240" y="2276872"/>
            <a:ext cx="1512168" cy="9361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Journal/ Herausgeber*innen</a:t>
            </a:r>
          </a:p>
        </p:txBody>
      </p:sp>
      <p:cxnSp>
        <p:nvCxnSpPr>
          <p:cNvPr id="11" name="Gerade Verbindung mit Pfeil 10"/>
          <p:cNvCxnSpPr/>
          <p:nvPr/>
        </p:nvCxnSpPr>
        <p:spPr>
          <a:xfrm>
            <a:off x="1763688" y="2420888"/>
            <a:ext cx="4824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067944" y="3212976"/>
            <a:ext cx="25202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2411760" y="4437112"/>
            <a:ext cx="1512168" cy="100811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Peer Review</a:t>
            </a:r>
          </a:p>
        </p:txBody>
      </p:sp>
      <p:cxnSp>
        <p:nvCxnSpPr>
          <p:cNvPr id="14" name="Gerade Verbindung mit Pfeil 13"/>
          <p:cNvCxnSpPr/>
          <p:nvPr/>
        </p:nvCxnSpPr>
        <p:spPr>
          <a:xfrm flipV="1">
            <a:off x="4175956" y="3356992"/>
            <a:ext cx="27003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907704" y="274492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907704" y="292494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6732240" y="5157192"/>
            <a:ext cx="2016224"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Verlag </a:t>
            </a:r>
            <a:br>
              <a:rPr lang="de-DE" dirty="0">
                <a:solidFill>
                  <a:schemeClr val="tx1"/>
                </a:solidFill>
              </a:rPr>
            </a:br>
            <a:r>
              <a:rPr lang="de-DE" dirty="0">
                <a:solidFill>
                  <a:schemeClr val="tx1"/>
                </a:solidFill>
              </a:rPr>
              <a:t>€€€</a:t>
            </a:r>
          </a:p>
        </p:txBody>
      </p:sp>
      <p:cxnSp>
        <p:nvCxnSpPr>
          <p:cNvPr id="18" name="Gerade Verbindung mit Pfeil 17"/>
          <p:cNvCxnSpPr/>
          <p:nvPr/>
        </p:nvCxnSpPr>
        <p:spPr>
          <a:xfrm>
            <a:off x="7812360" y="335699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1835696" y="3212976"/>
            <a:ext cx="4752528" cy="2016224"/>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051720" y="1124744"/>
            <a:ext cx="51845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Closed Access </a:t>
            </a:r>
          </a:p>
          <a:p>
            <a:pPr algn="ctr"/>
            <a:r>
              <a:rPr lang="de-DE" dirty="0"/>
              <a:t>Journalartikel</a:t>
            </a:r>
          </a:p>
        </p:txBody>
      </p:sp>
      <p:sp>
        <p:nvSpPr>
          <p:cNvPr id="21" name="Rechteck 20"/>
          <p:cNvSpPr/>
          <p:nvPr/>
        </p:nvSpPr>
        <p:spPr>
          <a:xfrm>
            <a:off x="4427984" y="5085184"/>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Leserin*in</a:t>
            </a:r>
          </a:p>
        </p:txBody>
      </p:sp>
      <p:sp>
        <p:nvSpPr>
          <p:cNvPr id="22" name="Rechteck 21"/>
          <p:cNvSpPr/>
          <p:nvPr/>
        </p:nvSpPr>
        <p:spPr>
          <a:xfrm>
            <a:off x="4427984" y="5733256"/>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Bibliothek</a:t>
            </a:r>
          </a:p>
        </p:txBody>
      </p:sp>
      <p:cxnSp>
        <p:nvCxnSpPr>
          <p:cNvPr id="23" name="Gerade Verbindung mit Pfeil 22"/>
          <p:cNvCxnSpPr/>
          <p:nvPr/>
        </p:nvCxnSpPr>
        <p:spPr>
          <a:xfrm>
            <a:off x="5931768" y="5445224"/>
            <a:ext cx="656456" cy="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5940152" y="5877272"/>
            <a:ext cx="656456" cy="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019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8</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Closed Access &amp; Open Access</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
        <p:nvSpPr>
          <p:cNvPr id="9" name="Rechteck 8"/>
          <p:cNvSpPr/>
          <p:nvPr/>
        </p:nvSpPr>
        <p:spPr>
          <a:xfrm>
            <a:off x="251520" y="2276872"/>
            <a:ext cx="1440160" cy="9361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Autor*in</a:t>
            </a:r>
          </a:p>
        </p:txBody>
      </p:sp>
      <p:sp>
        <p:nvSpPr>
          <p:cNvPr id="10" name="Rechteck 9"/>
          <p:cNvSpPr/>
          <p:nvPr/>
        </p:nvSpPr>
        <p:spPr>
          <a:xfrm>
            <a:off x="6732240" y="2276872"/>
            <a:ext cx="1512168" cy="93610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Journal/ Herausgeber*innen</a:t>
            </a:r>
          </a:p>
        </p:txBody>
      </p:sp>
      <p:cxnSp>
        <p:nvCxnSpPr>
          <p:cNvPr id="11" name="Gerade Verbindung mit Pfeil 10"/>
          <p:cNvCxnSpPr/>
          <p:nvPr/>
        </p:nvCxnSpPr>
        <p:spPr>
          <a:xfrm>
            <a:off x="1763688" y="2420888"/>
            <a:ext cx="48245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4067944" y="3212976"/>
            <a:ext cx="2520280"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2411760" y="4437112"/>
            <a:ext cx="1512168" cy="100811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Peer Review</a:t>
            </a:r>
          </a:p>
        </p:txBody>
      </p:sp>
      <p:cxnSp>
        <p:nvCxnSpPr>
          <p:cNvPr id="14" name="Gerade Verbindung mit Pfeil 13"/>
          <p:cNvCxnSpPr/>
          <p:nvPr/>
        </p:nvCxnSpPr>
        <p:spPr>
          <a:xfrm flipV="1">
            <a:off x="4175956" y="3356992"/>
            <a:ext cx="270030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1907704" y="274492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907704" y="2924944"/>
            <a:ext cx="46805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6732240" y="5157192"/>
            <a:ext cx="2016224"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Verlag </a:t>
            </a:r>
            <a:br>
              <a:rPr lang="de-DE" dirty="0">
                <a:solidFill>
                  <a:schemeClr val="tx1"/>
                </a:solidFill>
              </a:rPr>
            </a:br>
            <a:r>
              <a:rPr lang="de-DE" dirty="0">
                <a:solidFill>
                  <a:schemeClr val="tx1"/>
                </a:solidFill>
              </a:rPr>
              <a:t>€€€</a:t>
            </a:r>
          </a:p>
        </p:txBody>
      </p:sp>
      <p:cxnSp>
        <p:nvCxnSpPr>
          <p:cNvPr id="18" name="Gerade Verbindung mit Pfeil 17"/>
          <p:cNvCxnSpPr/>
          <p:nvPr/>
        </p:nvCxnSpPr>
        <p:spPr>
          <a:xfrm>
            <a:off x="7812360" y="3356992"/>
            <a:ext cx="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1835696" y="3212976"/>
            <a:ext cx="4752528" cy="2016224"/>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2051720" y="1124744"/>
            <a:ext cx="5184576"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Closed Access </a:t>
            </a:r>
          </a:p>
          <a:p>
            <a:pPr algn="ctr"/>
            <a:r>
              <a:rPr lang="de-DE" dirty="0"/>
              <a:t>Journalartikel</a:t>
            </a:r>
          </a:p>
        </p:txBody>
      </p:sp>
      <p:sp>
        <p:nvSpPr>
          <p:cNvPr id="21" name="Rechteck 20"/>
          <p:cNvSpPr/>
          <p:nvPr/>
        </p:nvSpPr>
        <p:spPr>
          <a:xfrm>
            <a:off x="4427984" y="5085184"/>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Leserin*in</a:t>
            </a:r>
          </a:p>
        </p:txBody>
      </p:sp>
      <p:sp>
        <p:nvSpPr>
          <p:cNvPr id="22" name="Rechteck 21"/>
          <p:cNvSpPr/>
          <p:nvPr/>
        </p:nvSpPr>
        <p:spPr>
          <a:xfrm>
            <a:off x="4427984" y="5733256"/>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Bibliothek</a:t>
            </a:r>
          </a:p>
        </p:txBody>
      </p:sp>
      <p:cxnSp>
        <p:nvCxnSpPr>
          <p:cNvPr id="23" name="Gerade Verbindung mit Pfeil 22"/>
          <p:cNvCxnSpPr/>
          <p:nvPr/>
        </p:nvCxnSpPr>
        <p:spPr>
          <a:xfrm>
            <a:off x="5931768" y="5445224"/>
            <a:ext cx="656456" cy="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a:off x="5940152" y="5877272"/>
            <a:ext cx="656456" cy="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555776" y="2503056"/>
            <a:ext cx="3888432" cy="1862048"/>
          </a:xfrm>
          <a:prstGeom prst="rect">
            <a:avLst/>
          </a:prstGeom>
          <a:noFill/>
        </p:spPr>
        <p:txBody>
          <a:bodyPr wrap="square" rtlCol="0">
            <a:spAutoFit/>
          </a:bodyPr>
          <a:lstStyle/>
          <a:p>
            <a:pPr algn="ctr"/>
            <a:r>
              <a:rPr lang="de-DE" sz="11500" dirty="0">
                <a:solidFill>
                  <a:srgbClr val="FF0000"/>
                </a:solidFill>
              </a:rPr>
              <a:t>§</a:t>
            </a:r>
          </a:p>
        </p:txBody>
      </p:sp>
    </p:spTree>
    <p:extLst>
      <p:ext uri="{BB962C8B-B14F-4D97-AF65-F5344CB8AC3E}">
        <p14:creationId xmlns:p14="http://schemas.microsoft.com/office/powerpoint/2010/main" val="578562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3"/>
          </p:nvPr>
        </p:nvSpPr>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9A7DF7F2-0808-394D-8421-1D67C417BABA}" type="slidenum">
              <a:rPr lang="de-DE">
                <a:solidFill>
                  <a:srgbClr val="7F7F7F"/>
                </a:solidFill>
              </a:rPr>
              <a:pPr/>
              <a:t>9</a:t>
            </a:fld>
            <a:endParaRPr lang="de-DE">
              <a:solidFill>
                <a:srgbClr val="7F7F7F"/>
              </a:solidFill>
            </a:endParaRPr>
          </a:p>
        </p:txBody>
      </p:sp>
      <p:sp>
        <p:nvSpPr>
          <p:cNvPr id="8195" name="Datumsplatzhalt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08E8745-D3C3-0146-9EDD-06080892DFDF}" type="datetime1">
              <a:rPr lang="de-DE">
                <a:solidFill>
                  <a:schemeClr val="bg1"/>
                </a:solidFill>
                <a:latin typeface="Verdana" charset="0"/>
              </a:rPr>
              <a:pPr/>
              <a:t>07.04.2022</a:t>
            </a:fld>
            <a:endParaRPr lang="de-DE">
              <a:solidFill>
                <a:schemeClr val="bg1"/>
              </a:solidFill>
              <a:latin typeface="Verdana" charset="0"/>
            </a:endParaRPr>
          </a:p>
        </p:txBody>
      </p:sp>
      <p:sp>
        <p:nvSpPr>
          <p:cNvPr id="5" name="Textplatzhalter 4"/>
          <p:cNvSpPr>
            <a:spLocks noGrp="1"/>
          </p:cNvSpPr>
          <p:nvPr>
            <p:ph type="body" sz="quarter" idx="10"/>
          </p:nvPr>
        </p:nvSpPr>
        <p:spPr bwMode="auto">
          <a:xfrm>
            <a:off x="936625" y="263525"/>
            <a:ext cx="5795615"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fontAlgn="auto">
              <a:spcAft>
                <a:spcPts val="0"/>
              </a:spcAft>
              <a:defRPr/>
            </a:pPr>
            <a:r>
              <a:rPr lang="de-DE" dirty="0"/>
              <a:t>Urheberrecht</a:t>
            </a:r>
            <a:endParaRPr lang="de-DE" dirty="0">
              <a:ea typeface="+mn-ea"/>
            </a:endParaRPr>
          </a:p>
        </p:txBody>
      </p:sp>
      <p:sp>
        <p:nvSpPr>
          <p:cNvPr id="6" name="Textplatzhalter 5"/>
          <p:cNvSpPr>
            <a:spLocks noGrp="1"/>
          </p:cNvSpPr>
          <p:nvPr>
            <p:ph type="body" sz="quarter" idx="11"/>
          </p:nvPr>
        </p:nvSpPr>
        <p:spPr bwMode="auto">
          <a:xfrm>
            <a:off x="1130300" y="1331913"/>
            <a:ext cx="72390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lIns="91440" tIns="45720" rIns="91440" bIns="45720" numCol="1" anchor="t" anchorCtr="0" compatLnSpc="1">
            <a:prstTxWarp prst="textNoShape">
              <a:avLst/>
            </a:prstTxWarp>
          </a:bodyPr>
          <a:lstStyle/>
          <a:p>
            <a:endParaRPr lang="de-DE" sz="1600" dirty="0"/>
          </a:p>
          <a:p>
            <a:endParaRPr lang="de-DE" sz="1800" dirty="0">
              <a:solidFill>
                <a:prstClr val="black">
                  <a:lumMod val="65000"/>
                  <a:lumOff val="35000"/>
                </a:prstClr>
              </a:solidFill>
            </a:endParaRPr>
          </a:p>
          <a:p>
            <a:endParaRPr lang="de-DE" sz="1400" dirty="0">
              <a:solidFill>
                <a:srgbClr val="595959"/>
              </a:solidFill>
              <a:latin typeface="Verdana" charset="0"/>
            </a:endParaRPr>
          </a:p>
          <a:p>
            <a:pPr marL="0" indent="0"/>
            <a:r>
              <a:rPr lang="de-DE" sz="2000" b="1" dirty="0">
                <a:solidFill>
                  <a:srgbClr val="595959"/>
                </a:solidFill>
                <a:latin typeface="Verdana" charset="0"/>
              </a:rPr>
              <a:t>Urheberrecht</a:t>
            </a:r>
          </a:p>
        </p:txBody>
      </p:sp>
      <p:sp>
        <p:nvSpPr>
          <p:cNvPr id="8" name="Fußzeilenplatzhalter 1"/>
          <p:cNvSpPr>
            <a:spLocks noGrp="1"/>
          </p:cNvSpPr>
          <p:nvPr>
            <p:ph type="ftr" sz="quarter" idx="12"/>
          </p:nvPr>
        </p:nvSpPr>
        <p:spPr>
          <a:xfrm>
            <a:off x="1219200" y="6416675"/>
            <a:ext cx="5080992" cy="365125"/>
          </a:xfrm>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de-DE" dirty="0">
                <a:solidFill>
                  <a:srgbClr val="595959"/>
                </a:solidFill>
                <a:latin typeface="Verdana" charset="0"/>
              </a:rPr>
              <a:t>Literaturrecherche leicht gemacht</a:t>
            </a:r>
          </a:p>
        </p:txBody>
      </p:sp>
    </p:spTree>
    <p:extLst>
      <p:ext uri="{BB962C8B-B14F-4D97-AF65-F5344CB8AC3E}">
        <p14:creationId xmlns:p14="http://schemas.microsoft.com/office/powerpoint/2010/main" val="2131214434"/>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Design">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461A1EE057A41419DFB5F8593A3FE2F" ma:contentTypeVersion="2" ma:contentTypeDescription="Ein neues Dokument erstellen." ma:contentTypeScope="" ma:versionID="b28442c8cc05eda93e7502e58c48ea3e">
  <xsd:schema xmlns:xsd="http://www.w3.org/2001/XMLSchema" xmlns:xs="http://www.w3.org/2001/XMLSchema" xmlns:p="http://schemas.microsoft.com/office/2006/metadata/properties" xmlns:ns2="38155a35-5d2a-4557-8fad-fa52173fbfa6" targetNamespace="http://schemas.microsoft.com/office/2006/metadata/properties" ma:root="true" ma:fieldsID="7d5cf20aff7fec651499be3e80ab943f" ns2:_="">
    <xsd:import namespace="38155a35-5d2a-4557-8fad-fa52173fbfa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55a35-5d2a-4557-8fad-fa52173fbf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BF574-A320-485A-A56F-1E0621D45DE5}">
  <ds:schemaRefs>
    <ds:schemaRef ds:uri="http://schemas.microsoft.com/sharepoint/v3/contenttype/forms"/>
  </ds:schemaRefs>
</ds:datastoreItem>
</file>

<file path=customXml/itemProps2.xml><?xml version="1.0" encoding="utf-8"?>
<ds:datastoreItem xmlns:ds="http://schemas.openxmlformats.org/officeDocument/2006/customXml" ds:itemID="{BFF1280D-D6A7-4009-B9DE-A99F1D35F7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C07CC49-B37A-494C-B5DC-D00E6E80B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55a35-5d2a-4557-8fad-fa52173fb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1677</Words>
  <Application>Microsoft Office PowerPoint</Application>
  <PresentationFormat>Bildschirmpräsentation (4:3)</PresentationFormat>
  <Paragraphs>335</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Lucida Grande</vt:lpstr>
      <vt:lpstr>Verdana</vt:lpstr>
      <vt:lpstr>1_Office-Design</vt:lpstr>
      <vt:lpstr>  Open Access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mws</dc:creator>
  <cp:lastModifiedBy>Jutta Krekeler</cp:lastModifiedBy>
  <cp:revision>217</cp:revision>
  <cp:lastPrinted>2018-07-10T14:13:59Z</cp:lastPrinted>
  <dcterms:created xsi:type="dcterms:W3CDTF">2010-05-03T10:36:49Z</dcterms:created>
  <dcterms:modified xsi:type="dcterms:W3CDTF">2022-04-07T05:18:27Z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0x010100A461A1EE057A41419DFB5F8593A3FE2F</vt:lpwstr>
  </property>
</Properties>
</file>