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650" r:id="rId3"/>
    <p:sldId id="898" r:id="rId4"/>
    <p:sldId id="928" r:id="rId5"/>
    <p:sldId id="931" r:id="rId6"/>
    <p:sldId id="899" r:id="rId7"/>
    <p:sldId id="900" r:id="rId8"/>
    <p:sldId id="901" r:id="rId9"/>
    <p:sldId id="930" r:id="rId10"/>
    <p:sldId id="902" r:id="rId11"/>
    <p:sldId id="903" r:id="rId12"/>
    <p:sldId id="904" r:id="rId13"/>
    <p:sldId id="905" r:id="rId14"/>
    <p:sldId id="910" r:id="rId15"/>
    <p:sldId id="906" r:id="rId16"/>
    <p:sldId id="907" r:id="rId17"/>
    <p:sldId id="908" r:id="rId18"/>
    <p:sldId id="909" r:id="rId19"/>
    <p:sldId id="932" r:id="rId20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3" autoAdjust="0"/>
    <p:restoredTop sz="95261" autoAdjust="0"/>
  </p:normalViewPr>
  <p:slideViewPr>
    <p:cSldViewPr>
      <p:cViewPr varScale="1">
        <p:scale>
          <a:sx n="85" d="100"/>
          <a:sy n="85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953186-D998-42E7-AB3D-21DBB642EFC5}" type="datetimeFigureOut">
              <a:rPr lang="de-DE"/>
              <a:pPr>
                <a:defRPr/>
              </a:pPr>
              <a:t>14.03.2021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633093-5C04-4DCE-80A2-270FF2BA10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15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D297B-13D3-42FF-AAB7-E80839F30FA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12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6004C2-ED3A-454B-B788-FC5691BB458D}" type="slidenum">
              <a:rPr lang="de-DE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D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66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C70B-AFFB-4438-A02C-8907CF855E72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3A3A-B6EF-4948-97E6-AE92D02B4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AFDE-AB8D-4971-B044-EB818D4C8787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E940-B654-4466-9942-9514C84588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2628-EB5F-47C9-B73A-6DD40B5211E8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1F33-AFA9-481C-867E-87646ED380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C0CA-74ED-487B-A119-66F318425812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1541-934A-4AB6-9418-663CB57ED0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8F7BE-A87F-4231-A6EB-00BE4B22E18B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A915-92B4-450E-B32D-617BDDF4AE5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A187-D70D-4559-A4B6-473261753CC4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49B9-A948-4CE9-8C6A-15CA7C6F5F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3AC0-8945-4D8B-88E4-8770A76FA08C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3606-4088-4E4F-9325-F16F99766B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88F5E-858E-4E71-A4FA-4C2FD9383309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C77-EA76-4ADD-A717-ECBD1784C7D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1B77-8CCB-47B1-9A35-B936861AAC32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C1DA-CDF4-434D-A86E-5782528846E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D569-F76F-45E3-B24C-86E59C26F85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6118-12FF-4D70-9401-FEB0CF47646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86B6-03F2-4149-9EBE-15F4DB7659D1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937C-B91E-42CF-A6A0-A7E9296ABD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B01798-A8BB-48B9-BC45-DFEECBA75F73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65307D-4CA0-45F5-85DD-6BDC9A4D9AB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107950" y="404664"/>
            <a:ext cx="8928100" cy="1223963"/>
          </a:xfrm>
        </p:spPr>
        <p:txBody>
          <a:bodyPr/>
          <a:lstStyle/>
          <a:p>
            <a:pPr eaLnBrk="1" hangingPunct="1"/>
            <a:r>
              <a:rPr lang="de-DE" sz="6000" b="1" u="sng" dirty="0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 dirty="0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 dirty="0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950" y="6140970"/>
            <a:ext cx="8856663" cy="96043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10A]: England 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und Frankreich im Hochmittelalter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F452436-99E7-4423-8E9F-4A66AC11B54D}"/>
              </a:ext>
            </a:extLst>
          </p:cNvPr>
          <p:cNvSpPr txBox="1"/>
          <p:nvPr/>
        </p:nvSpPr>
        <p:spPr>
          <a:xfrm>
            <a:off x="5220072" y="551315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https://commons.wikimedia.org/wiki/File:Arms_of_Edward_III_of_England.svg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732AB62-FD58-453F-A5AD-730878D85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02" y="2003416"/>
            <a:ext cx="3300958" cy="39941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Philipp August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Bouvines</a:t>
            </a:r>
            <a:endParaRPr lang="de-DE" sz="2800">
              <a:latin typeface="Eurostile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484313"/>
            <a:ext cx="339566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feld 1"/>
          <p:cNvSpPr txBox="1">
            <a:spLocks noChangeArrowheads="1"/>
          </p:cNvSpPr>
          <p:nvPr/>
        </p:nvSpPr>
        <p:spPr bwMode="auto">
          <a:xfrm>
            <a:off x="5580063" y="4914900"/>
            <a:ext cx="33956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Darstellung des Reiterkampfes zwischen König Philipp II. Augustus und Kaiser Otto IV. in Bouvines. Spätmittelalterliche Miniatur aus den Grandes Chroniques de France.</a:t>
            </a:r>
          </a:p>
        </p:txBody>
      </p:sp>
      <p:sp>
        <p:nvSpPr>
          <p:cNvPr id="22532" name="Textfeld 2"/>
          <p:cNvSpPr txBox="1">
            <a:spLocks noChangeArrowheads="1"/>
          </p:cNvSpPr>
          <p:nvPr/>
        </p:nvSpPr>
        <p:spPr bwMode="auto">
          <a:xfrm>
            <a:off x="323850" y="1412875"/>
            <a:ext cx="5256213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Die Schlacht von Bouvines 27. Juli 1214 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Philipp II. (Kg. v. Frankreich)</a:t>
            </a:r>
          </a:p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Staufer (Friedrich II., dt. Kg.)           </a:t>
            </a:r>
            <a:r>
              <a:rPr lang="de-DE" sz="2400">
                <a:latin typeface="Wingdings" pitchFamily="2" charset="2"/>
              </a:rPr>
              <a:t>C</a:t>
            </a:r>
          </a:p>
          <a:p>
            <a:pPr marL="342900" indent="-34290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gegen</a:t>
            </a:r>
          </a:p>
          <a:p>
            <a:pPr marL="342900" indent="-34290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Otto IV. (dt. Kg., röm. Ks., Welfe)</a:t>
            </a:r>
          </a:p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Johann (Kg. v. England)                    </a:t>
            </a:r>
            <a:r>
              <a:rPr lang="de-DE" sz="2400">
                <a:latin typeface="Wingdings" pitchFamily="2" charset="2"/>
              </a:rPr>
              <a:t>D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Entscheidung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de-DE" sz="2400">
                <a:latin typeface="Footlight MT Light" pitchFamily="18" charset="0"/>
              </a:rPr>
              <a:t>im deutschen Thronstreit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de-DE" sz="2400">
                <a:latin typeface="Footlight MT Light" pitchFamily="18" charset="0"/>
              </a:rPr>
              <a:t>im frz.-engl. Krieg </a:t>
            </a: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2400">
              <a:latin typeface="Footlight MT Light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DC5C33EF-B538-4BB4-94AD-0B62A7DD3425}"/>
              </a:ext>
            </a:extLst>
          </p:cNvPr>
          <p:cNvSpPr txBox="1"/>
          <p:nvPr/>
        </p:nvSpPr>
        <p:spPr>
          <a:xfrm>
            <a:off x="6588224" y="4636830"/>
            <a:ext cx="24336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https://commons.wikimedia.org/wiki/File:Bataille_de_Bouvines.jpg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Nord gegen Süd: Die Albigenserkriege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Die Katharer</a:t>
            </a:r>
            <a:endParaRPr lang="de-DE" sz="2800">
              <a:latin typeface="Eurostile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04863"/>
            <a:ext cx="8135937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065E20D1-252F-4FCB-B168-792A32BDAA47}"/>
              </a:ext>
            </a:extLst>
          </p:cNvPr>
          <p:cNvSpPr txBox="1"/>
          <p:nvPr/>
        </p:nvSpPr>
        <p:spPr>
          <a:xfrm>
            <a:off x="468313" y="666936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https://www.heiligenlexikon.de/Fotos/Katharer-Karte.jpg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Nord gegen Süd: Die Albigenserkriege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Feudalherren des Midi</a:t>
            </a:r>
            <a:endParaRPr lang="de-DE" sz="2800">
              <a:latin typeface="Eurostile"/>
            </a:endParaRP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84225"/>
            <a:ext cx="8931275" cy="59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A860BE7-EA39-4B1C-A5E4-C6F555B2C8F6}"/>
              </a:ext>
            </a:extLst>
          </p:cNvPr>
          <p:cNvSpPr txBox="1"/>
          <p:nvPr/>
        </p:nvSpPr>
        <p:spPr>
          <a:xfrm>
            <a:off x="3347864" y="6729011"/>
            <a:ext cx="59121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https://www.koeppel-sw.de/ai-tolosa-teil-ii/20120423-00029/  (Karte entnommen aus „</a:t>
            </a:r>
            <a:r>
              <a:rPr lang="de-DE" sz="600" dirty="0" err="1"/>
              <a:t>Les</a:t>
            </a:r>
            <a:r>
              <a:rPr lang="de-DE" sz="600" dirty="0"/>
              <a:t> </a:t>
            </a:r>
            <a:r>
              <a:rPr lang="de-DE" sz="600" dirty="0" err="1"/>
              <a:t>Cathares</a:t>
            </a:r>
            <a:r>
              <a:rPr lang="de-DE" sz="600" dirty="0"/>
              <a:t>, Chronologie de 1022 à 1321; Maurice Griffe, ISBN: 2-907854-14-3)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Nord gegen Süd: Die Albigenserkriege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Der Kriegsverlauf</a:t>
            </a:r>
            <a:endParaRPr lang="de-DE" sz="2800">
              <a:latin typeface="Eurostile"/>
            </a:endParaRPr>
          </a:p>
        </p:txBody>
      </p:sp>
      <p:sp>
        <p:nvSpPr>
          <p:cNvPr id="25602" name="Textfeld 1"/>
          <p:cNvSpPr txBox="1">
            <a:spLocks noChangeArrowheads="1"/>
          </p:cNvSpPr>
          <p:nvPr/>
        </p:nvSpPr>
        <p:spPr bwMode="auto">
          <a:xfrm>
            <a:off x="250825" y="1412875"/>
            <a:ext cx="532923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de-DE" sz="2000" i="1" u="sng" dirty="0">
                <a:latin typeface="Footlight MT Light" pitchFamily="18" charset="0"/>
              </a:rPr>
              <a:t>1. Phase: Angriff des Nordens</a:t>
            </a:r>
          </a:p>
          <a:p>
            <a:pPr marL="342900" indent="-342900">
              <a:buFont typeface="Arial" charset="0"/>
              <a:buNone/>
            </a:pPr>
            <a:endParaRPr lang="de-DE" sz="8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dirty="0">
                <a:latin typeface="Footlight MT Light" pitchFamily="18" charset="0"/>
              </a:rPr>
              <a:t>Anführer: Simon de Montfort</a:t>
            </a:r>
          </a:p>
          <a:p>
            <a:pPr marL="342900" indent="-342900">
              <a:buFont typeface="Arial" charset="0"/>
              <a:buChar char="•"/>
            </a:pPr>
            <a:endParaRPr lang="de-DE" sz="8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dirty="0">
                <a:latin typeface="Footlight MT Light" pitchFamily="18" charset="0"/>
              </a:rPr>
              <a:t>Gegner: Okzitanischer Adel </a:t>
            </a:r>
          </a:p>
          <a:p>
            <a:pPr marL="342900" indent="-342900">
              <a:buFont typeface="Arial" charset="0"/>
              <a:buNone/>
            </a:pPr>
            <a:r>
              <a:rPr lang="de-DE" dirty="0">
                <a:latin typeface="Footlight MT Light" pitchFamily="18" charset="0"/>
              </a:rPr>
              <a:t>(</a:t>
            </a:r>
            <a:r>
              <a:rPr lang="de-DE" dirty="0" err="1">
                <a:latin typeface="Footlight MT Light" pitchFamily="18" charset="0"/>
              </a:rPr>
              <a:t>Gf</a:t>
            </a:r>
            <a:r>
              <a:rPr lang="de-DE" dirty="0">
                <a:latin typeface="Footlight MT Light" pitchFamily="18" charset="0"/>
              </a:rPr>
              <a:t>. v. Toulouse, </a:t>
            </a:r>
            <a:r>
              <a:rPr lang="de-DE" dirty="0" err="1">
                <a:latin typeface="Footlight MT Light" pitchFamily="18" charset="0"/>
              </a:rPr>
              <a:t>Trencavel</a:t>
            </a:r>
            <a:r>
              <a:rPr lang="de-DE" dirty="0">
                <a:latin typeface="Footlight MT Light" pitchFamily="18" charset="0"/>
              </a:rPr>
              <a:t> u.a.)</a:t>
            </a:r>
          </a:p>
          <a:p>
            <a:pPr marL="342900" indent="-342900">
              <a:buFont typeface="Arial" charset="0"/>
              <a:buChar char="•"/>
            </a:pPr>
            <a:endParaRPr lang="de-DE" sz="8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dirty="0">
                <a:latin typeface="Footlight MT Light" pitchFamily="18" charset="0"/>
              </a:rPr>
              <a:t>Juli/August 1209 </a:t>
            </a:r>
          </a:p>
          <a:p>
            <a:pPr marL="342900" indent="-342900">
              <a:buFont typeface="Arial" charset="0"/>
              <a:buNone/>
            </a:pPr>
            <a:r>
              <a:rPr lang="de-DE" dirty="0">
                <a:latin typeface="Footlight MT Light" pitchFamily="18" charset="0"/>
              </a:rPr>
              <a:t>Eroberung von Béziers und </a:t>
            </a:r>
            <a:r>
              <a:rPr lang="de-DE" dirty="0" err="1">
                <a:latin typeface="Footlight MT Light" pitchFamily="18" charset="0"/>
              </a:rPr>
              <a:t>Carcassonne</a:t>
            </a:r>
            <a:endParaRPr lang="de-DE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8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dirty="0">
                <a:latin typeface="Footlight MT Light" pitchFamily="18" charset="0"/>
              </a:rPr>
              <a:t>12. September 1213 Schlacht bei Muret </a:t>
            </a:r>
          </a:p>
          <a:p>
            <a:pPr marL="342900" indent="-342900">
              <a:buFont typeface="Arial" charset="0"/>
              <a:buChar char="•"/>
            </a:pPr>
            <a:endParaRPr lang="de-DE" sz="8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8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sz="2000" i="1" u="sng" dirty="0">
                <a:latin typeface="Footlight MT Light" pitchFamily="18" charset="0"/>
              </a:rPr>
              <a:t>2. Phase: Widerstand des Südens</a:t>
            </a:r>
          </a:p>
          <a:p>
            <a:pPr marL="342900" indent="-342900">
              <a:buFont typeface="Arial" charset="0"/>
              <a:buChar char="•"/>
            </a:pPr>
            <a:endParaRPr lang="de-DE" sz="8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dirty="0">
                <a:latin typeface="Footlight MT Light" pitchFamily="18" charset="0"/>
              </a:rPr>
              <a:t>1218 † Simon de Montfort</a:t>
            </a:r>
          </a:p>
          <a:p>
            <a:pPr marL="342900" indent="-342900">
              <a:buFont typeface="Arial" charset="0"/>
              <a:buChar char="•"/>
            </a:pPr>
            <a:endParaRPr lang="de-DE" sz="8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de-DE" sz="8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sz="2000" i="1" u="sng" dirty="0">
                <a:latin typeface="Footlight MT Light" pitchFamily="18" charset="0"/>
              </a:rPr>
              <a:t>3. Phase: Der König übernimmt</a:t>
            </a:r>
          </a:p>
          <a:p>
            <a:pPr marL="342900" indent="-342900">
              <a:buFont typeface="Arial" charset="0"/>
              <a:buChar char="•"/>
            </a:pPr>
            <a:endParaRPr lang="de-DE" sz="8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dirty="0">
                <a:latin typeface="Footlight MT Light" pitchFamily="18" charset="0"/>
              </a:rPr>
              <a:t>1226 Angriff Ludwigs VIII.</a:t>
            </a:r>
          </a:p>
          <a:p>
            <a:pPr marL="342900" indent="-342900">
              <a:buFont typeface="Arial" charset="0"/>
              <a:buChar char="•"/>
            </a:pPr>
            <a:endParaRPr lang="de-DE" sz="800" dirty="0">
              <a:latin typeface="Footlight MT Light" pitchFamily="18" charset="0"/>
            </a:endParaRPr>
          </a:p>
          <a:p>
            <a:pPr marL="342900" indent="-342900">
              <a:buFont typeface="Arial" charset="0"/>
              <a:buNone/>
            </a:pPr>
            <a:r>
              <a:rPr lang="de-DE" dirty="0">
                <a:latin typeface="Footlight MT Light" pitchFamily="18" charset="0"/>
              </a:rPr>
              <a:t>Ende: 12. April 1229 Vertrag von </a:t>
            </a:r>
            <a:r>
              <a:rPr lang="de-DE" dirty="0" err="1">
                <a:latin typeface="Footlight MT Light" pitchFamily="18" charset="0"/>
              </a:rPr>
              <a:t>Meaux</a:t>
            </a:r>
            <a:r>
              <a:rPr lang="de-DE" dirty="0">
                <a:latin typeface="Footlight MT Light" pitchFamily="18" charset="0"/>
              </a:rPr>
              <a:t>/Paris</a:t>
            </a:r>
          </a:p>
          <a:p>
            <a:pPr marL="342900" indent="-342900"/>
            <a:endParaRPr lang="de-DE" dirty="0"/>
          </a:p>
          <a:p>
            <a:pPr marL="342900" indent="-342900">
              <a:buFontTx/>
              <a:buAutoNum type="arabicPlain" startAt="1209"/>
            </a:pPr>
            <a:endParaRPr lang="de-DE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125538"/>
            <a:ext cx="3725863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feld 2"/>
          <p:cNvSpPr txBox="1">
            <a:spLocks noChangeArrowheads="1"/>
          </p:cNvSpPr>
          <p:nvPr/>
        </p:nvSpPr>
        <p:spPr bwMode="auto">
          <a:xfrm>
            <a:off x="5292725" y="5805488"/>
            <a:ext cx="37258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Die Eroberung von Carcassonne. Buchmalerei in einer Handschrift von David Auberts </a:t>
            </a:r>
            <a:r>
              <a:rPr lang="de-DE" i="1">
                <a:latin typeface="Footlight MT Light" pitchFamily="18" charset="0"/>
              </a:rPr>
              <a:t>Croniques abregies.</a:t>
            </a:r>
            <a:endParaRPr lang="de-DE">
              <a:latin typeface="Footlight MT Light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67CCF3F-D0BB-4D7E-B851-F3E4BDA5E2B1}"/>
              </a:ext>
            </a:extLst>
          </p:cNvPr>
          <p:cNvSpPr txBox="1"/>
          <p:nvPr/>
        </p:nvSpPr>
        <p:spPr>
          <a:xfrm>
            <a:off x="5577612" y="5589240"/>
            <a:ext cx="356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https://commons.wikimedia.org/wiki/File:David_Aubert,_Chroniques_abr%C3%A9g%C3%A9es.jpg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Nord gegen Süd: Die Albigenserkriege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Frankreich nach Philipp II.</a:t>
            </a:r>
            <a:endParaRPr lang="de-DE" sz="2800">
              <a:latin typeface="Eurostile"/>
            </a:endParaRP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2553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2D2A19E6-D932-4514-B07D-83ACB3EE7021}"/>
              </a:ext>
            </a:extLst>
          </p:cNvPr>
          <p:cNvSpPr txBox="1"/>
          <p:nvPr/>
        </p:nvSpPr>
        <p:spPr>
          <a:xfrm>
            <a:off x="5466806" y="6673334"/>
            <a:ext cx="31422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https://commons.wikimedia.org/wiki/File:Conquetes_Philippe_Auguste.png?uselang=fr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Nord gegen Süd: Die Albigenserkriege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Frankreich nach 1229</a:t>
            </a:r>
            <a:endParaRPr lang="de-DE" sz="2800">
              <a:latin typeface="Eurostile"/>
            </a:endParaRP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996950"/>
            <a:ext cx="9123362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96180513-CAF5-4174-AB12-B5D8C848D77C}"/>
              </a:ext>
            </a:extLst>
          </p:cNvPr>
          <p:cNvSpPr txBox="1"/>
          <p:nvPr/>
        </p:nvSpPr>
        <p:spPr>
          <a:xfrm>
            <a:off x="2555776" y="6673334"/>
            <a:ext cx="27991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http://houot.alain.pagesperso-orange.fr/Hist/Z_Diacchronie/France/fr_19.htm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Permanente Rivalitäten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Ärger um Sizilien</a:t>
            </a:r>
            <a:endParaRPr lang="de-DE" sz="2800">
              <a:latin typeface="Eurostile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3449" y="571500"/>
            <a:ext cx="27654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feld 1"/>
          <p:cNvSpPr txBox="1">
            <a:spLocks noChangeArrowheads="1"/>
          </p:cNvSpPr>
          <p:nvPr/>
        </p:nvSpPr>
        <p:spPr bwMode="auto">
          <a:xfrm>
            <a:off x="6385049" y="5721960"/>
            <a:ext cx="266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 err="1">
                <a:latin typeface="Footlight MT Light" pitchFamily="18" charset="0"/>
              </a:rPr>
              <a:t>Arnolfo</a:t>
            </a:r>
            <a:r>
              <a:rPr lang="de-DE" dirty="0">
                <a:latin typeface="Footlight MT Light" pitchFamily="18" charset="0"/>
              </a:rPr>
              <a:t> di Cambio: Statue Karls von Anjou als römischer Senator (13. Jh.)</a:t>
            </a:r>
          </a:p>
        </p:txBody>
      </p:sp>
      <p:sp>
        <p:nvSpPr>
          <p:cNvPr id="28677" name="Textfeld 2"/>
          <p:cNvSpPr txBox="1">
            <a:spLocks noChangeArrowheads="1"/>
          </p:cNvSpPr>
          <p:nvPr/>
        </p:nvSpPr>
        <p:spPr bwMode="auto">
          <a:xfrm>
            <a:off x="69850" y="1196975"/>
            <a:ext cx="5942013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latin typeface="Footlight MT Light" pitchFamily="18" charset="0"/>
              </a:rPr>
              <a:t>Rückblende: Richard Löwenherz und Tancred von Lecce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1245 Absetzung Friedrichs II.</a:t>
            </a:r>
          </a:p>
          <a:p>
            <a:r>
              <a:rPr lang="de-DE" i="1">
                <a:latin typeface="Footlight MT Light" pitchFamily="18" charset="0"/>
              </a:rPr>
              <a:t>Der Papst sucht einen Lehnsmann in Sizilien: Richard von Cornwall?, Prinz Edmund ? Karl von Anjou!</a:t>
            </a:r>
          </a:p>
          <a:p>
            <a:endParaRPr lang="de-DE" i="1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Karl von Anjou kämpft um die Provence, und um Italien, und um Sizilien, und um Albanien, und um Konstantinopel, und um das Hl. Land, …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1266/68 Eroberung Siziliens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1282 Sizilianische Vesper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1283 ein merkwürdiges Duell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2386877-185E-42E9-BA17-35162A436F85}"/>
              </a:ext>
            </a:extLst>
          </p:cNvPr>
          <p:cNvSpPr txBox="1"/>
          <p:nvPr/>
        </p:nvSpPr>
        <p:spPr>
          <a:xfrm>
            <a:off x="6884339" y="5537294"/>
            <a:ext cx="22797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https://commons.wikimedia.org/wiki/File:Karl_von_Anjou.JPG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Permanente Rivalitäten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Frankreich und das Papsttum</a:t>
            </a:r>
            <a:endParaRPr lang="de-DE" sz="2800">
              <a:latin typeface="Eurostile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19113" y="1268413"/>
            <a:ext cx="686117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Karl von Anjou als Senator in Rom</a:t>
            </a:r>
          </a:p>
          <a:p>
            <a:r>
              <a:rPr lang="de-DE" sz="2000" i="1">
                <a:latin typeface="Footlight MT Light" pitchFamily="18" charset="0"/>
              </a:rPr>
              <a:t>Staufische Bedrohung und französische Fremdherrschaft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Die französischen Päpste des 13. Jahrhunderts</a:t>
            </a:r>
          </a:p>
          <a:p>
            <a:r>
              <a:rPr lang="de-DE" sz="2000" i="1">
                <a:latin typeface="Footlight MT Light" pitchFamily="18" charset="0"/>
              </a:rPr>
              <a:t>Das französische Kardinalskollegium und das Konklave</a:t>
            </a:r>
          </a:p>
          <a:p>
            <a:endParaRPr lang="de-DE" sz="2000" i="1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Der Engelspapst (Coelestin V.)</a:t>
            </a:r>
          </a:p>
          <a:p>
            <a:r>
              <a:rPr lang="de-DE" sz="2000" i="1">
                <a:latin typeface="Footlight MT Light" pitchFamily="18" charset="0"/>
              </a:rPr>
              <a:t>Der Einsiedler und die Abdankung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Bonifaz VIII. (1294-1303)</a:t>
            </a:r>
          </a:p>
          <a:p>
            <a:r>
              <a:rPr lang="de-DE" sz="2000" i="1">
                <a:latin typeface="Footlight MT Light" pitchFamily="18" charset="0"/>
              </a:rPr>
              <a:t>Unam Sanctam und das Attentat von Anagni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Clemens V.</a:t>
            </a:r>
          </a:p>
          <a:p>
            <a:r>
              <a:rPr lang="de-DE" sz="2000" i="1">
                <a:latin typeface="Footlight MT Light" pitchFamily="18" charset="0"/>
              </a:rPr>
              <a:t>Umzug nach Avignon</a:t>
            </a:r>
          </a:p>
          <a:p>
            <a:endParaRPr lang="de-DE" sz="2000">
              <a:latin typeface="Footlight MT Light" pitchFamily="18" charset="0"/>
            </a:endParaRPr>
          </a:p>
          <a:p>
            <a:endParaRPr lang="de-DE" sz="240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Permanente Rivalitäten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Der Templerprozess</a:t>
            </a:r>
            <a:endParaRPr lang="de-DE" sz="2800">
              <a:latin typeface="Eurostile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836613"/>
            <a:ext cx="33289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feld 1"/>
          <p:cNvSpPr txBox="1">
            <a:spLocks noChangeArrowheads="1"/>
          </p:cNvSpPr>
          <p:nvPr/>
        </p:nvSpPr>
        <p:spPr bwMode="auto">
          <a:xfrm>
            <a:off x="5651500" y="5876925"/>
            <a:ext cx="3328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Templer küsst einen Kleriker auf das Gesäß, um 1350, Jacques de Longuyon: </a:t>
            </a:r>
            <a:r>
              <a:rPr lang="de-DE" i="1">
                <a:latin typeface="Footlight MT Light" pitchFamily="18" charset="0"/>
              </a:rPr>
              <a:t>Les Voeux du Paon.</a:t>
            </a:r>
            <a:r>
              <a:rPr lang="de-DE">
                <a:latin typeface="Footlight MT Light" pitchFamily="18" charset="0"/>
              </a:rPr>
              <a:t> </a:t>
            </a:r>
          </a:p>
        </p:txBody>
      </p:sp>
      <p:sp>
        <p:nvSpPr>
          <p:cNvPr id="30724" name="Textfeld 2"/>
          <p:cNvSpPr txBox="1">
            <a:spLocks noChangeArrowheads="1"/>
          </p:cNvSpPr>
          <p:nvPr/>
        </p:nvSpPr>
        <p:spPr bwMode="auto">
          <a:xfrm>
            <a:off x="395288" y="981075"/>
            <a:ext cx="518477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Freitag, den 13. Okt.1307</a:t>
            </a:r>
          </a:p>
          <a:p>
            <a:pPr marL="285750" indent="-28575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Verhaftung aller Templer in Frankreich</a:t>
            </a:r>
          </a:p>
          <a:p>
            <a:pPr marL="285750" indent="-285750">
              <a:buFont typeface="Arial" charset="0"/>
              <a:buChar char="•"/>
            </a:pPr>
            <a:endParaRPr lang="de-DE" sz="2400" dirty="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Die Vorwürfe:</a:t>
            </a:r>
          </a:p>
          <a:p>
            <a:pPr marL="285750" indent="-285750">
              <a:buFont typeface="Arial" charset="0"/>
              <a:buNone/>
            </a:pPr>
            <a:r>
              <a:rPr lang="de-DE" sz="2200" dirty="0">
                <a:latin typeface="Footlight MT Light" pitchFamily="18" charset="0"/>
              </a:rPr>
              <a:t>Homosexualität und Häresie</a:t>
            </a:r>
          </a:p>
          <a:p>
            <a:pPr marL="285750" indent="-285750">
              <a:buFont typeface="Arial" charset="0"/>
              <a:buNone/>
            </a:pPr>
            <a:endParaRPr lang="de-DE" sz="2200" dirty="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Die wahren Gründe (Spekulation):</a:t>
            </a:r>
          </a:p>
          <a:p>
            <a:pPr marL="285750" indent="-285750">
              <a:buFont typeface="Arial" charset="0"/>
              <a:buNone/>
            </a:pPr>
            <a:r>
              <a:rPr lang="de-DE" sz="2200" dirty="0">
                <a:latin typeface="Footlight MT Light" pitchFamily="18" charset="0"/>
              </a:rPr>
              <a:t>Der Kg. war bei den Templern verschuldet</a:t>
            </a:r>
          </a:p>
          <a:p>
            <a:pPr marL="285750" indent="-285750">
              <a:buFont typeface="Arial" charset="0"/>
              <a:buChar char="•"/>
            </a:pPr>
            <a:endParaRPr lang="de-DE" sz="2200" dirty="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Die Auflösung: </a:t>
            </a:r>
            <a:r>
              <a:rPr lang="de-DE" sz="2400" i="1" dirty="0">
                <a:latin typeface="Footlight MT Light" pitchFamily="18" charset="0"/>
              </a:rPr>
              <a:t>Vox in </a:t>
            </a:r>
            <a:r>
              <a:rPr lang="de-DE" sz="2400" i="1" dirty="0" err="1">
                <a:latin typeface="Footlight MT Light" pitchFamily="18" charset="0"/>
              </a:rPr>
              <a:t>excelso</a:t>
            </a:r>
            <a:r>
              <a:rPr lang="de-DE" sz="2400" i="1" dirty="0">
                <a:latin typeface="Footlight MT Light" pitchFamily="18" charset="0"/>
              </a:rPr>
              <a:t> </a:t>
            </a:r>
            <a:r>
              <a:rPr lang="de-DE" sz="2400" dirty="0">
                <a:latin typeface="Footlight MT Light" pitchFamily="18" charset="0"/>
              </a:rPr>
              <a:t>1312</a:t>
            </a:r>
          </a:p>
          <a:p>
            <a:pPr marL="285750" indent="-285750">
              <a:buFont typeface="Arial" charset="0"/>
              <a:buChar char="•"/>
            </a:pPr>
            <a:endParaRPr lang="de-DE" sz="2400" dirty="0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Letzter Akt in Paris 1314:</a:t>
            </a:r>
          </a:p>
          <a:p>
            <a:pPr marL="285750" indent="-285750">
              <a:buFont typeface="Arial" charset="0"/>
              <a:buNone/>
            </a:pPr>
            <a:r>
              <a:rPr lang="de-DE" sz="2400" dirty="0">
                <a:latin typeface="Footlight MT Light" pitchFamily="18" charset="0"/>
              </a:rPr>
              <a:t>Jacques de </a:t>
            </a:r>
            <a:r>
              <a:rPr lang="de-DE" sz="2400" dirty="0" err="1">
                <a:latin typeface="Footlight MT Light" pitchFamily="18" charset="0"/>
              </a:rPr>
              <a:t>Molay</a:t>
            </a:r>
            <a:r>
              <a:rPr lang="de-DE" sz="2400" dirty="0">
                <a:latin typeface="Footlight MT Light" pitchFamily="18" charset="0"/>
              </a:rPr>
              <a:t> wird verbrannt</a:t>
            </a:r>
          </a:p>
          <a:p>
            <a:pPr marL="285750" indent="-285750">
              <a:buFont typeface="Arial" charset="0"/>
              <a:buChar char="•"/>
            </a:pPr>
            <a:endParaRPr lang="de-DE" sz="2400" dirty="0">
              <a:latin typeface="Footlight MT Light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4A033DE-8272-4954-BC30-72CEE3983CE5}"/>
              </a:ext>
            </a:extLst>
          </p:cNvPr>
          <p:cNvSpPr txBox="1"/>
          <p:nvPr/>
        </p:nvSpPr>
        <p:spPr>
          <a:xfrm>
            <a:off x="7144292" y="5748874"/>
            <a:ext cx="19704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https://commons.wikimedia.org/wiki/File:Templar.jpg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endParaRPr lang="de-DE" sz="2800" i="1" dirty="0">
              <a:latin typeface="Eurostil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70A2C31-46FC-4CE2-9A5F-783E524125EF}"/>
              </a:ext>
            </a:extLst>
          </p:cNvPr>
          <p:cNvSpPr txBox="1"/>
          <p:nvPr/>
        </p:nvSpPr>
        <p:spPr>
          <a:xfrm>
            <a:off x="5076056" y="6673334"/>
            <a:ext cx="1847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600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F0E0AE99-77D2-49D0-A45B-40B1BD856231}"/>
              </a:ext>
            </a:extLst>
          </p:cNvPr>
          <p:cNvSpPr txBox="1"/>
          <p:nvPr/>
        </p:nvSpPr>
        <p:spPr>
          <a:xfrm>
            <a:off x="539553" y="1412776"/>
            <a:ext cx="8424936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Footlight MT Light" panose="0204060206030A020304" pitchFamily="18" charset="0"/>
              </a:rPr>
              <a:t>VL 10a</a:t>
            </a:r>
            <a:r>
              <a:rPr lang="de-DE" sz="1000" dirty="0">
                <a:latin typeface="Footlight MT Light" panose="0204060206030A020304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https://commons.wikimedia.org/wiki/File:Arms_of_Edward_III_of_England.svg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https://commons.wikimedia.org/wiki/File:Map_France_1030-de.svg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https://commons.wikimedia.org/wiki/File:Angelsaksiske-jarldommer_de.svg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https://commons.wikimedia.org/wiki/File:Domesday_Book_-_Warwickshire.png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https://commons.wikimedia.org/wiki/File:DevonDomesdayBook_TenantsInChief.png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https://commons.wikimedia.org/wiki/File:Www.wesleyjohnston.com-users-ireland-maps-historical-map1014.gif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https://commons.wikimedia.org/wiki/File:Richard_coeurdelion_g.jpg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https://commons.wikimedia.org/wiki/File:John_of_England_(John_Lackland).jpg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https://commons.wikimedia.org/wiki/File:Bataille_de_Bouvines.jpg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https://www.heiligenlexikon.de/Fotos/Katharer-Karte.jpg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https://www.koeppel-sw.de/ai-tolosa-teil-ii/20120423-00029/  (Karte entnommen aus „</a:t>
            </a:r>
            <a:r>
              <a:rPr lang="de-DE" sz="1100" dirty="0" err="1">
                <a:latin typeface="Footlight MT Light" panose="0204060206030A020304" pitchFamily="18" charset="0"/>
              </a:rPr>
              <a:t>Les</a:t>
            </a:r>
            <a:r>
              <a:rPr lang="de-DE" sz="1100" dirty="0">
                <a:latin typeface="Footlight MT Light" panose="0204060206030A020304" pitchFamily="18" charset="0"/>
              </a:rPr>
              <a:t> </a:t>
            </a:r>
            <a:r>
              <a:rPr lang="de-DE" sz="1100" dirty="0" err="1">
                <a:latin typeface="Footlight MT Light" panose="0204060206030A020304" pitchFamily="18" charset="0"/>
              </a:rPr>
              <a:t>Cathares</a:t>
            </a:r>
            <a:r>
              <a:rPr lang="de-DE" sz="1100" dirty="0">
                <a:latin typeface="Footlight MT Light" panose="0204060206030A020304" pitchFamily="18" charset="0"/>
              </a:rPr>
              <a:t>, Chronologie de 1022 à 1321; Maurice Griffe, ISBN: 2-907854-14-3)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https://commons.wikimedia.org/wiki/File:David_Aubert,_Chroniques_abr%C3%A9g%C3%A9es.jpg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https://commons.wikimedia.org/wiki/File:Conquetes_Philippe_Auguste.png?uselang=fr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http://houot.alain.pagesperso-orange.fr/Hist/Z_Diacchronie/France/fr_19.htm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https://commons.wikimedia.org/wiki/File:Karl_von_Anjou.JPG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>
                <a:latin typeface="Footlight MT Light" panose="0204060206030A020304" pitchFamily="18" charset="0"/>
              </a:rPr>
              <a:t>https://commons.wikimedia.org/wiki/File:Templar.jpg</a:t>
            </a:r>
          </a:p>
          <a:p>
            <a:r>
              <a:rPr lang="de-DE" sz="1200" b="1" dirty="0">
                <a:latin typeface="Footlight MT Light" panose="0204060206030A020304" pitchFamily="18" charset="0"/>
              </a:rPr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16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Beginn der Rivalität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Frankreich vor 1066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543" y="764704"/>
            <a:ext cx="5286913" cy="601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DAB04506-3977-44A3-B57F-14C573F7E7C6}"/>
              </a:ext>
            </a:extLst>
          </p:cNvPr>
          <p:cNvSpPr txBox="1"/>
          <p:nvPr/>
        </p:nvSpPr>
        <p:spPr>
          <a:xfrm>
            <a:off x="4768948" y="6685647"/>
            <a:ext cx="24657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https://commons.wikimedia.org/wiki/File:Map_France_1030-de.svg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468313" y="-161925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Beginn der Rivalität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England vor 1066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412875"/>
            <a:ext cx="80645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36613"/>
            <a:ext cx="5043488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feld 1"/>
          <p:cNvSpPr txBox="1">
            <a:spLocks noChangeArrowheads="1"/>
          </p:cNvSpPr>
          <p:nvPr/>
        </p:nvSpPr>
        <p:spPr bwMode="auto">
          <a:xfrm>
            <a:off x="6342063" y="5949950"/>
            <a:ext cx="25923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 smtClean="0">
                <a:latin typeface="Footlight MT Light" pitchFamily="18" charset="0"/>
              </a:rPr>
              <a:t>Englische </a:t>
            </a:r>
            <a:r>
              <a:rPr lang="de-DE" dirty="0">
                <a:latin typeface="Footlight MT Light" pitchFamily="18" charset="0"/>
              </a:rPr>
              <a:t>Grafschaften um 1025</a:t>
            </a:r>
            <a:r>
              <a:rPr lang="de-DE" dirty="0"/>
              <a:t>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D4438ACF-E047-44B2-BC81-EFE11F01E4BE}"/>
              </a:ext>
            </a:extLst>
          </p:cNvPr>
          <p:cNvSpPr txBox="1"/>
          <p:nvPr/>
        </p:nvSpPr>
        <p:spPr>
          <a:xfrm>
            <a:off x="3600607" y="6686568"/>
            <a:ext cx="27414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https://commons.wikimedia.org/wiki/File:Angelsaksiske-jarldommer_de.svg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Beginn der Rivalität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Das normannische England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125538"/>
            <a:ext cx="8064500" cy="1373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Plantagenet ##Stammbaum Wilhelm der Eroberer bis Heinrich II.##</a:t>
            </a:r>
          </a:p>
          <a:p>
            <a:pPr marL="457200" indent="-457200">
              <a:buFont typeface="Arial" charset="0"/>
              <a:buChar char="•"/>
            </a:pPr>
            <a:endParaRPr lang="de-DE" sz="2800">
              <a:latin typeface="Footlight MT Light" pitchFamily="18" charset="0"/>
            </a:endParaRPr>
          </a:p>
        </p:txBody>
      </p:sp>
      <p:pic>
        <p:nvPicPr>
          <p:cNvPr id="50181" name="Picture 2" descr="F:\Bibliographie VL Investiturstreit\Karten\Domesday_Book_-_Warwickshi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31750"/>
            <a:ext cx="50958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 descr="F:\Bibliographie VL Investiturstreit\Karten\DevonDomesdayBook_TenantsInChie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588" y="1588"/>
            <a:ext cx="40767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024563" y="5661025"/>
            <a:ext cx="217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Domesday Book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372EF6B-CEBC-4875-BEC3-2897E242F0F9}"/>
              </a:ext>
            </a:extLst>
          </p:cNvPr>
          <p:cNvSpPr txBox="1"/>
          <p:nvPr/>
        </p:nvSpPr>
        <p:spPr>
          <a:xfrm>
            <a:off x="2339752" y="6741368"/>
            <a:ext cx="3506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https://commons.wikimedia.org/wiki/File:Domesday_Book_-_Warwickshire.png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C29D8465-ABBC-4097-99E3-B49CA6E584B9}"/>
              </a:ext>
            </a:extLst>
          </p:cNvPr>
          <p:cNvSpPr txBox="1"/>
          <p:nvPr/>
        </p:nvSpPr>
        <p:spPr>
          <a:xfrm>
            <a:off x="6228184" y="5215888"/>
            <a:ext cx="30508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600" dirty="0"/>
              <a:t>https://commons.wikimedia.org/wiki/File:DevonDomesdayBook_TenantsInChief.png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I.) Beginn der Rivalität</a:t>
            </a:r>
            <a:br>
              <a:rPr lang="de-DE" sz="2800" dirty="0">
                <a:latin typeface="Footlight MT Light" pitchFamily="18" charset="0"/>
              </a:rPr>
            </a:br>
            <a:r>
              <a:rPr lang="de-DE" sz="2800" dirty="0">
                <a:latin typeface="Footlight MT Light" pitchFamily="18" charset="0"/>
              </a:rPr>
              <a:t>3.) Das normannische England</a:t>
            </a:r>
            <a:endParaRPr lang="de-DE" sz="2800" dirty="0">
              <a:latin typeface="Eurostile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8FFB5743-EBA5-47D2-96A4-A550499DC15D}"/>
              </a:ext>
            </a:extLst>
          </p:cNvPr>
          <p:cNvSpPr txBox="1"/>
          <p:nvPr/>
        </p:nvSpPr>
        <p:spPr>
          <a:xfrm>
            <a:off x="3635896" y="1340768"/>
            <a:ext cx="135005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Wilhelm I., der Eroberer</a:t>
            </a:r>
          </a:p>
          <a:p>
            <a:r>
              <a:rPr lang="de-DE" sz="700" dirty="0">
                <a:latin typeface="Footlight MT Light" panose="0204060206030A020304" pitchFamily="18" charset="0"/>
              </a:rPr>
              <a:t>*1027/28, +1087</a:t>
            </a:r>
          </a:p>
          <a:p>
            <a:r>
              <a:rPr lang="de-DE" sz="700" dirty="0" err="1">
                <a:latin typeface="Footlight MT Light" panose="0204060206030A020304" pitchFamily="18" charset="0"/>
              </a:rPr>
              <a:t>Hzg</a:t>
            </a:r>
            <a:r>
              <a:rPr lang="de-DE" sz="700" dirty="0">
                <a:latin typeface="Footlight MT Light" panose="0204060206030A020304" pitchFamily="18" charset="0"/>
              </a:rPr>
              <a:t>. d. Normandie 1035</a:t>
            </a:r>
          </a:p>
          <a:p>
            <a:r>
              <a:rPr lang="de-DE" sz="700" dirty="0">
                <a:latin typeface="Footlight MT Light" panose="0204060206030A020304" pitchFamily="18" charset="0"/>
              </a:rPr>
              <a:t>Kg. v. England 1066</a:t>
            </a:r>
          </a:p>
          <a:p>
            <a:r>
              <a:rPr lang="de-DE" sz="900" dirty="0" err="1">
                <a:latin typeface="Footlight MT Light" panose="0204060206030A020304" pitchFamily="18" charset="0"/>
              </a:rPr>
              <a:t>oo</a:t>
            </a:r>
            <a:r>
              <a:rPr lang="de-DE" sz="900" dirty="0">
                <a:latin typeface="Footlight MT Light" panose="0204060206030A020304" pitchFamily="18" charset="0"/>
              </a:rPr>
              <a:t> Mathilde v. Flandern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="" xmlns:a16="http://schemas.microsoft.com/office/drawing/2014/main" id="{415B9240-F409-4568-9491-B32B6E3BB51F}"/>
              </a:ext>
            </a:extLst>
          </p:cNvPr>
          <p:cNvCxnSpPr>
            <a:cxnSpLocks/>
          </p:cNvCxnSpPr>
          <p:nvPr/>
        </p:nvCxnSpPr>
        <p:spPr>
          <a:xfrm>
            <a:off x="4283968" y="1916832"/>
            <a:ext cx="0" cy="248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A3111156-03B2-42EA-B17E-6521447C3546}"/>
              </a:ext>
            </a:extLst>
          </p:cNvPr>
          <p:cNvSpPr txBox="1"/>
          <p:nvPr/>
        </p:nvSpPr>
        <p:spPr>
          <a:xfrm>
            <a:off x="730114" y="2417281"/>
            <a:ext cx="137249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Robert II., </a:t>
            </a:r>
            <a:r>
              <a:rPr lang="de-DE" sz="900" b="1" dirty="0" err="1">
                <a:latin typeface="Footlight MT Light" panose="0204060206030A020304" pitchFamily="18" charset="0"/>
              </a:rPr>
              <a:t>Kurzhose</a:t>
            </a:r>
            <a:endParaRPr lang="de-DE" sz="900" b="1" dirty="0">
              <a:latin typeface="Footlight MT Light" panose="0204060206030A020304" pitchFamily="18" charset="0"/>
            </a:endParaRPr>
          </a:p>
          <a:p>
            <a:r>
              <a:rPr lang="de-DE" sz="800" dirty="0">
                <a:latin typeface="Footlight MT Light" panose="0204060206030A020304" pitchFamily="18" charset="0"/>
              </a:rPr>
              <a:t>*um 1054, +1134</a:t>
            </a:r>
          </a:p>
          <a:p>
            <a:r>
              <a:rPr lang="de-DE" sz="800" dirty="0" err="1">
                <a:latin typeface="Footlight MT Light" panose="0204060206030A020304" pitchFamily="18" charset="0"/>
              </a:rPr>
              <a:t>Hzg</a:t>
            </a:r>
            <a:r>
              <a:rPr lang="de-DE" sz="800" dirty="0">
                <a:latin typeface="Footlight MT Light" panose="0204060206030A020304" pitchFamily="18" charset="0"/>
              </a:rPr>
              <a:t> d. Normandie 1087</a:t>
            </a:r>
          </a:p>
          <a:p>
            <a:r>
              <a:rPr lang="de-DE" sz="900" b="1" dirty="0" err="1">
                <a:latin typeface="Footlight MT Light" panose="0204060206030A020304" pitchFamily="18" charset="0"/>
              </a:rPr>
              <a:t>oo</a:t>
            </a:r>
            <a:r>
              <a:rPr lang="de-DE" sz="900" b="1" dirty="0">
                <a:latin typeface="Footlight MT Light" panose="0204060206030A020304" pitchFamily="18" charset="0"/>
              </a:rPr>
              <a:t>  Sibylla v. </a:t>
            </a:r>
            <a:r>
              <a:rPr lang="de-DE" sz="900" b="1" dirty="0" err="1">
                <a:latin typeface="Footlight MT Light" panose="0204060206030A020304" pitchFamily="18" charset="0"/>
              </a:rPr>
              <a:t>Conversano</a:t>
            </a:r>
            <a:endParaRPr lang="de-DE" sz="900" b="1" dirty="0">
              <a:latin typeface="Footlight MT Light" panose="0204060206030A020304" pitchFamily="18" charset="0"/>
            </a:endParaRP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438A5B0D-4532-4839-99D4-07E48DB2DA1A}"/>
              </a:ext>
            </a:extLst>
          </p:cNvPr>
          <p:cNvSpPr txBox="1"/>
          <p:nvPr/>
        </p:nvSpPr>
        <p:spPr>
          <a:xfrm>
            <a:off x="2555776" y="2420888"/>
            <a:ext cx="10358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Wilhelm II, Rufus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*1056/60, +1100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Kg. v. England 1087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8881E15D-CABE-4BF2-948B-2260CBAC6692}"/>
              </a:ext>
            </a:extLst>
          </p:cNvPr>
          <p:cNvSpPr txBox="1"/>
          <p:nvPr/>
        </p:nvSpPr>
        <p:spPr>
          <a:xfrm>
            <a:off x="5032954" y="2411209"/>
            <a:ext cx="179728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Heinrich I.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*um 1068, +1135</a:t>
            </a:r>
          </a:p>
          <a:p>
            <a:r>
              <a:rPr lang="de-DE" sz="800" dirty="0" err="1">
                <a:latin typeface="Footlight MT Light" panose="0204060206030A020304" pitchFamily="18" charset="0"/>
              </a:rPr>
              <a:t>Hzg</a:t>
            </a:r>
            <a:r>
              <a:rPr lang="de-DE" sz="800" dirty="0">
                <a:latin typeface="Footlight MT Light" panose="0204060206030A020304" pitchFamily="18" charset="0"/>
              </a:rPr>
              <a:t>. d. Normandie 1106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Kg. v. England 110</a:t>
            </a:r>
          </a:p>
          <a:p>
            <a:r>
              <a:rPr lang="de-DE" sz="900" b="1" dirty="0">
                <a:latin typeface="Footlight MT Light" panose="0204060206030A020304" pitchFamily="18" charset="0"/>
              </a:rPr>
              <a:t>1.oo Edith/Mathilde v. Schottland</a:t>
            </a:r>
          </a:p>
          <a:p>
            <a:r>
              <a:rPr lang="de-DE" sz="900" b="1" dirty="0">
                <a:latin typeface="Footlight MT Light" panose="0204060206030A020304" pitchFamily="18" charset="0"/>
              </a:rPr>
              <a:t>2.oo Adela v. Löwen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90A5C743-64A6-4E31-97D0-333621CEE4C1}"/>
              </a:ext>
            </a:extLst>
          </p:cNvPr>
          <p:cNvSpPr txBox="1"/>
          <p:nvPr/>
        </p:nvSpPr>
        <p:spPr>
          <a:xfrm>
            <a:off x="7092280" y="2417281"/>
            <a:ext cx="8322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Adela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+1137</a:t>
            </a:r>
          </a:p>
          <a:p>
            <a:r>
              <a:rPr lang="de-DE" sz="900" b="1" dirty="0" err="1">
                <a:latin typeface="Footlight MT Light" panose="0204060206030A020304" pitchFamily="18" charset="0"/>
              </a:rPr>
              <a:t>oo</a:t>
            </a:r>
            <a:r>
              <a:rPr lang="de-DE" sz="900" b="1" dirty="0">
                <a:latin typeface="Footlight MT Light" panose="0204060206030A020304" pitchFamily="18" charset="0"/>
              </a:rPr>
              <a:t> Stephan II.</a:t>
            </a:r>
          </a:p>
          <a:p>
            <a:r>
              <a:rPr lang="de-DE" sz="800" dirty="0" err="1">
                <a:latin typeface="Footlight MT Light" panose="0204060206030A020304" pitchFamily="18" charset="0"/>
              </a:rPr>
              <a:t>Gf</a:t>
            </a:r>
            <a:r>
              <a:rPr lang="de-DE" sz="800" dirty="0">
                <a:latin typeface="Footlight MT Light" panose="0204060206030A020304" pitchFamily="18" charset="0"/>
              </a:rPr>
              <a:t>. v. Blois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81040564-106B-456A-A544-74BF2D4CA9F8}"/>
              </a:ext>
            </a:extLst>
          </p:cNvPr>
          <p:cNvSpPr txBox="1"/>
          <p:nvPr/>
        </p:nvSpPr>
        <p:spPr>
          <a:xfrm>
            <a:off x="2699792" y="3655890"/>
            <a:ext cx="11833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Wilhelm </a:t>
            </a:r>
            <a:r>
              <a:rPr lang="de-DE" sz="900" b="1" dirty="0" err="1">
                <a:latin typeface="Footlight MT Light" panose="0204060206030A020304" pitchFamily="18" charset="0"/>
              </a:rPr>
              <a:t>Ætheling</a:t>
            </a:r>
            <a:endParaRPr lang="de-DE" sz="900" b="1" dirty="0">
              <a:latin typeface="Footlight MT Light" panose="0204060206030A020304" pitchFamily="18" charset="0"/>
            </a:endParaRPr>
          </a:p>
          <a:p>
            <a:r>
              <a:rPr lang="de-DE" sz="800" dirty="0">
                <a:latin typeface="Footlight MT Light" panose="0204060206030A020304" pitchFamily="18" charset="0"/>
              </a:rPr>
              <a:t>*1103(?), +1120</a:t>
            </a:r>
          </a:p>
          <a:p>
            <a:r>
              <a:rPr lang="de-DE" sz="900" b="1" dirty="0" err="1">
                <a:latin typeface="Footlight MT Light" panose="0204060206030A020304" pitchFamily="18" charset="0"/>
              </a:rPr>
              <a:t>oo</a:t>
            </a:r>
            <a:r>
              <a:rPr lang="de-DE" sz="900" b="1" dirty="0">
                <a:latin typeface="Footlight MT Light" panose="0204060206030A020304" pitchFamily="18" charset="0"/>
              </a:rPr>
              <a:t> Mathilde v. Anjou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A20D96A4-CD5D-4C48-A343-F85AFB071B7C}"/>
              </a:ext>
            </a:extLst>
          </p:cNvPr>
          <p:cNvSpPr txBox="1"/>
          <p:nvPr/>
        </p:nvSpPr>
        <p:spPr>
          <a:xfrm>
            <a:off x="4716016" y="3655890"/>
            <a:ext cx="13681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Mathilde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*1102, +1167</a:t>
            </a:r>
          </a:p>
          <a:p>
            <a:r>
              <a:rPr lang="de-DE" sz="900" b="1" dirty="0">
                <a:latin typeface="Footlight MT Light" panose="0204060206030A020304" pitchFamily="18" charset="0"/>
              </a:rPr>
              <a:t>1.oo Heinrich V</a:t>
            </a:r>
            <a:r>
              <a:rPr lang="de-DE" sz="800" dirty="0">
                <a:latin typeface="Footlight MT Light" panose="0204060206030A020304" pitchFamily="18" charset="0"/>
              </a:rPr>
              <a:t>.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*1086, +1125</a:t>
            </a:r>
          </a:p>
          <a:p>
            <a:r>
              <a:rPr lang="de-DE" sz="800" dirty="0" err="1">
                <a:latin typeface="Footlight MT Light" panose="0204060206030A020304" pitchFamily="18" charset="0"/>
              </a:rPr>
              <a:t>Mitkg</a:t>
            </a:r>
            <a:r>
              <a:rPr lang="de-DE" sz="800" dirty="0">
                <a:latin typeface="Footlight MT Light" panose="0204060206030A020304" pitchFamily="18" charset="0"/>
              </a:rPr>
              <a:t>. 1099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röm.-dt. Kg. 1106, </a:t>
            </a:r>
            <a:r>
              <a:rPr lang="de-DE" sz="800" dirty="0" err="1">
                <a:latin typeface="Footlight MT Light" panose="0204060206030A020304" pitchFamily="18" charset="0"/>
              </a:rPr>
              <a:t>Ks</a:t>
            </a:r>
            <a:r>
              <a:rPr lang="de-DE" sz="800" dirty="0">
                <a:latin typeface="Footlight MT Light" panose="0204060206030A020304" pitchFamily="18" charset="0"/>
              </a:rPr>
              <a:t>. 1111</a:t>
            </a:r>
          </a:p>
          <a:p>
            <a:r>
              <a:rPr lang="de-DE" sz="900" b="1" dirty="0">
                <a:latin typeface="Footlight MT Light" panose="0204060206030A020304" pitchFamily="18" charset="0"/>
              </a:rPr>
              <a:t>2.oo Gottfried V.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*1113, +1151</a:t>
            </a:r>
          </a:p>
          <a:p>
            <a:r>
              <a:rPr lang="de-DE" sz="800" dirty="0" err="1">
                <a:latin typeface="Footlight MT Light" panose="0204060206030A020304" pitchFamily="18" charset="0"/>
              </a:rPr>
              <a:t>Gf</a:t>
            </a:r>
            <a:r>
              <a:rPr lang="de-DE" sz="800" dirty="0">
                <a:latin typeface="Footlight MT Light" panose="0204060206030A020304" pitchFamily="18" charset="0"/>
              </a:rPr>
              <a:t>. v. Anjou 1129</a:t>
            </a:r>
            <a:endParaRPr lang="de-DE" sz="700" dirty="0">
              <a:latin typeface="Footlight MT Light" panose="0204060206030A020304" pitchFamily="18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74841AFF-EE01-4068-BC1E-5851C2ED4503}"/>
              </a:ext>
            </a:extLst>
          </p:cNvPr>
          <p:cNvSpPr txBox="1"/>
          <p:nvPr/>
        </p:nvSpPr>
        <p:spPr>
          <a:xfrm>
            <a:off x="369439" y="5141944"/>
            <a:ext cx="1733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Eleonore v. Aquitanien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*1122(?), +1204</a:t>
            </a:r>
          </a:p>
          <a:p>
            <a:r>
              <a:rPr lang="de-DE" sz="800" dirty="0" err="1">
                <a:latin typeface="Footlight MT Light" panose="0204060206030A020304" pitchFamily="18" charset="0"/>
              </a:rPr>
              <a:t>Hzgn</a:t>
            </a:r>
            <a:r>
              <a:rPr lang="de-DE" sz="800" dirty="0">
                <a:latin typeface="Footlight MT Light" panose="0204060206030A020304" pitchFamily="18" charset="0"/>
              </a:rPr>
              <a:t>. V. Aquitanien 1137</a:t>
            </a:r>
          </a:p>
          <a:p>
            <a:r>
              <a:rPr lang="de-DE" sz="800" dirty="0" err="1">
                <a:latin typeface="Footlight MT Light" panose="0204060206030A020304" pitchFamily="18" charset="0"/>
              </a:rPr>
              <a:t>Kng</a:t>
            </a:r>
            <a:r>
              <a:rPr lang="de-DE" sz="800" dirty="0">
                <a:latin typeface="Footlight MT Light" panose="0204060206030A020304" pitchFamily="18" charset="0"/>
              </a:rPr>
              <a:t>. V.. </a:t>
            </a:r>
            <a:r>
              <a:rPr lang="de-DE" sz="800" dirty="0" err="1">
                <a:latin typeface="Footlight MT Light" panose="0204060206030A020304" pitchFamily="18" charset="0"/>
              </a:rPr>
              <a:t>Farnkreich</a:t>
            </a:r>
            <a:r>
              <a:rPr lang="de-DE" sz="800" dirty="0">
                <a:latin typeface="Footlight MT Light" panose="0204060206030A020304" pitchFamily="18" charset="0"/>
              </a:rPr>
              <a:t> 1137-1152</a:t>
            </a:r>
          </a:p>
          <a:p>
            <a:r>
              <a:rPr lang="de-DE" sz="800" dirty="0" err="1">
                <a:latin typeface="Footlight MT Light" panose="0204060206030A020304" pitchFamily="18" charset="0"/>
              </a:rPr>
              <a:t>Kng</a:t>
            </a:r>
            <a:r>
              <a:rPr lang="de-DE" sz="800" dirty="0">
                <a:latin typeface="Footlight MT Light" panose="0204060206030A020304" pitchFamily="18" charset="0"/>
              </a:rPr>
              <a:t>. V. England 1154</a:t>
            </a:r>
          </a:p>
          <a:p>
            <a:r>
              <a:rPr lang="de-DE" sz="700" i="1" dirty="0">
                <a:latin typeface="Footlight MT Light" panose="0204060206030A020304" pitchFamily="18" charset="0"/>
              </a:rPr>
              <a:t>1152 von Ludwig VII. (1. Ehe) geschieden</a:t>
            </a:r>
          </a:p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709642B1-0011-420B-8584-E33E859B906C}"/>
              </a:ext>
            </a:extLst>
          </p:cNvPr>
          <p:cNvSpPr txBox="1"/>
          <p:nvPr/>
        </p:nvSpPr>
        <p:spPr>
          <a:xfrm>
            <a:off x="2576282" y="5140205"/>
            <a:ext cx="122501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Heinrich II.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*1133, +1189</a:t>
            </a:r>
          </a:p>
          <a:p>
            <a:r>
              <a:rPr lang="de-DE" sz="800" dirty="0" err="1">
                <a:latin typeface="Footlight MT Light" panose="0204060206030A020304" pitchFamily="18" charset="0"/>
              </a:rPr>
              <a:t>Hzg</a:t>
            </a:r>
            <a:r>
              <a:rPr lang="de-DE" sz="800" dirty="0">
                <a:latin typeface="Footlight MT Light" panose="0204060206030A020304" pitchFamily="18" charset="0"/>
              </a:rPr>
              <a:t>. d. Bretagne 1158</a:t>
            </a:r>
          </a:p>
          <a:p>
            <a:r>
              <a:rPr lang="de-DE" sz="800" dirty="0" err="1">
                <a:latin typeface="Footlight MT Light" panose="0204060206030A020304" pitchFamily="18" charset="0"/>
              </a:rPr>
              <a:t>Hzg</a:t>
            </a:r>
            <a:r>
              <a:rPr lang="de-DE" sz="800" dirty="0">
                <a:latin typeface="Footlight MT Light" panose="0204060206030A020304" pitchFamily="18" charset="0"/>
              </a:rPr>
              <a:t>. d. Normandie 1149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Kg. v. England 1154</a:t>
            </a:r>
          </a:p>
          <a:p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8A321F48-C3A0-4A09-AE73-FD3E17AC6BF3}"/>
              </a:ext>
            </a:extLst>
          </p:cNvPr>
          <p:cNvSpPr txBox="1"/>
          <p:nvPr/>
        </p:nvSpPr>
        <p:spPr>
          <a:xfrm>
            <a:off x="4267639" y="5140205"/>
            <a:ext cx="142058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Gottfried VI.</a:t>
            </a:r>
          </a:p>
          <a:p>
            <a:r>
              <a:rPr lang="de-DE" sz="800" dirty="0">
                <a:latin typeface="Footlight MT Light" panose="0204060206030A020304" pitchFamily="18" charset="0"/>
              </a:rPr>
              <a:t>*1134, +1158</a:t>
            </a:r>
          </a:p>
          <a:p>
            <a:r>
              <a:rPr lang="de-DE" sz="800" dirty="0" err="1">
                <a:latin typeface="Footlight MT Light" panose="0204060206030A020304" pitchFamily="18" charset="0"/>
              </a:rPr>
              <a:t>Gf</a:t>
            </a:r>
            <a:r>
              <a:rPr lang="de-DE" sz="800" dirty="0">
                <a:latin typeface="Footlight MT Light" panose="0204060206030A020304" pitchFamily="18" charset="0"/>
              </a:rPr>
              <a:t>. v. Anjou und Maine 1151</a:t>
            </a:r>
          </a:p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600A4653-77E0-457B-B84D-51F6908CFF04}"/>
              </a:ext>
            </a:extLst>
          </p:cNvPr>
          <p:cNvSpPr txBox="1"/>
          <p:nvPr/>
        </p:nvSpPr>
        <p:spPr>
          <a:xfrm>
            <a:off x="7584310" y="5140205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Emma</a:t>
            </a:r>
          </a:p>
          <a:p>
            <a:r>
              <a:rPr lang="de-DE" sz="900" b="1" dirty="0" err="1">
                <a:latin typeface="Footlight MT Light" panose="0204060206030A020304" pitchFamily="18" charset="0"/>
              </a:rPr>
              <a:t>oo</a:t>
            </a:r>
            <a:r>
              <a:rPr lang="de-DE" sz="900" b="1" dirty="0">
                <a:latin typeface="Footlight MT Light" panose="0204060206030A020304" pitchFamily="18" charset="0"/>
              </a:rPr>
              <a:t> Guido V. v. Laval</a:t>
            </a:r>
          </a:p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02C2BB8A-DABC-4084-A886-6162665BD081}"/>
              </a:ext>
            </a:extLst>
          </p:cNvPr>
          <p:cNvSpPr txBox="1"/>
          <p:nvPr/>
        </p:nvSpPr>
        <p:spPr>
          <a:xfrm flipH="1">
            <a:off x="6006604" y="5141944"/>
            <a:ext cx="152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>
                <a:latin typeface="Footlight MT Light" panose="0204060206030A020304" pitchFamily="18" charset="0"/>
              </a:rPr>
              <a:t>Wilhelm fitz Empress</a:t>
            </a:r>
          </a:p>
          <a:p>
            <a:r>
              <a:rPr lang="de-DE" sz="900" dirty="0">
                <a:latin typeface="Footlight MT Light" panose="0204060206030A020304" pitchFamily="18" charset="0"/>
              </a:rPr>
              <a:t>*1136, +1164</a:t>
            </a:r>
          </a:p>
          <a:p>
            <a:endParaRPr lang="de-DE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="" xmlns:a16="http://schemas.microsoft.com/office/drawing/2014/main" id="{569B4060-0D16-4B73-964B-DA52BCF7CA19}"/>
              </a:ext>
            </a:extLst>
          </p:cNvPr>
          <p:cNvCxnSpPr>
            <a:cxnSpLocks/>
          </p:cNvCxnSpPr>
          <p:nvPr/>
        </p:nvCxnSpPr>
        <p:spPr>
          <a:xfrm flipV="1">
            <a:off x="1331640" y="2160719"/>
            <a:ext cx="6048672" cy="12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="" xmlns:a16="http://schemas.microsoft.com/office/drawing/2014/main" id="{A8535E75-C460-4897-81DA-B9563149F77A}"/>
              </a:ext>
            </a:extLst>
          </p:cNvPr>
          <p:cNvCxnSpPr>
            <a:cxnSpLocks/>
          </p:cNvCxnSpPr>
          <p:nvPr/>
        </p:nvCxnSpPr>
        <p:spPr>
          <a:xfrm>
            <a:off x="1331640" y="2173389"/>
            <a:ext cx="0" cy="241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="" xmlns:a16="http://schemas.microsoft.com/office/drawing/2014/main" id="{E23344EA-F071-4D04-92E3-B8927C70E9E2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3073706" y="2179700"/>
            <a:ext cx="1" cy="241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="" xmlns:a16="http://schemas.microsoft.com/office/drawing/2014/main" id="{F79CBC2F-B239-4905-80FD-A43AA2A7558A}"/>
              </a:ext>
            </a:extLst>
          </p:cNvPr>
          <p:cNvCxnSpPr>
            <a:cxnSpLocks/>
          </p:cNvCxnSpPr>
          <p:nvPr/>
        </p:nvCxnSpPr>
        <p:spPr>
          <a:xfrm>
            <a:off x="5413264" y="2173389"/>
            <a:ext cx="0" cy="241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="" xmlns:a16="http://schemas.microsoft.com/office/drawing/2014/main" id="{CF7349C9-F15A-4E00-91E8-663F43B15728}"/>
              </a:ext>
            </a:extLst>
          </p:cNvPr>
          <p:cNvCxnSpPr>
            <a:cxnSpLocks/>
          </p:cNvCxnSpPr>
          <p:nvPr/>
        </p:nvCxnSpPr>
        <p:spPr>
          <a:xfrm>
            <a:off x="7385247" y="2160719"/>
            <a:ext cx="0" cy="25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="" xmlns:a16="http://schemas.microsoft.com/office/drawing/2014/main" id="{720E2423-2520-490D-9F1A-607952EAB649}"/>
              </a:ext>
            </a:extLst>
          </p:cNvPr>
          <p:cNvCxnSpPr/>
          <p:nvPr/>
        </p:nvCxnSpPr>
        <p:spPr>
          <a:xfrm flipV="1">
            <a:off x="4211960" y="3032834"/>
            <a:ext cx="0" cy="396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="" xmlns:a16="http://schemas.microsoft.com/office/drawing/2014/main" id="{E7E9239B-6D2B-484B-BF75-2A807C3000F0}"/>
              </a:ext>
            </a:extLst>
          </p:cNvPr>
          <p:cNvCxnSpPr>
            <a:cxnSpLocks/>
          </p:cNvCxnSpPr>
          <p:nvPr/>
        </p:nvCxnSpPr>
        <p:spPr>
          <a:xfrm>
            <a:off x="4211960" y="3032834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="" xmlns:a16="http://schemas.microsoft.com/office/drawing/2014/main" id="{EB510B27-DA73-421C-AE8F-E20800CF027E}"/>
              </a:ext>
            </a:extLst>
          </p:cNvPr>
          <p:cNvCxnSpPr>
            <a:cxnSpLocks/>
          </p:cNvCxnSpPr>
          <p:nvPr/>
        </p:nvCxnSpPr>
        <p:spPr>
          <a:xfrm>
            <a:off x="3291460" y="3429000"/>
            <a:ext cx="1741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="" xmlns:a16="http://schemas.microsoft.com/office/drawing/2014/main" id="{F1BFA885-ADD5-474E-84C2-5476A98E23C5}"/>
              </a:ext>
            </a:extLst>
          </p:cNvPr>
          <p:cNvCxnSpPr>
            <a:endCxn id="13" idx="0"/>
          </p:cNvCxnSpPr>
          <p:nvPr/>
        </p:nvCxnSpPr>
        <p:spPr>
          <a:xfrm>
            <a:off x="3291460" y="3429000"/>
            <a:ext cx="1" cy="226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="" xmlns:a16="http://schemas.microsoft.com/office/drawing/2014/main" id="{A6B5E0FD-297C-4AA6-9975-36DF42BE3D44}"/>
              </a:ext>
            </a:extLst>
          </p:cNvPr>
          <p:cNvCxnSpPr/>
          <p:nvPr/>
        </p:nvCxnSpPr>
        <p:spPr>
          <a:xfrm>
            <a:off x="5032954" y="3416331"/>
            <a:ext cx="1" cy="226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="" xmlns:a16="http://schemas.microsoft.com/office/drawing/2014/main" id="{750E19B2-C215-4CA8-9DBC-17634A5AC282}"/>
              </a:ext>
            </a:extLst>
          </p:cNvPr>
          <p:cNvCxnSpPr>
            <a:cxnSpLocks/>
          </p:cNvCxnSpPr>
          <p:nvPr/>
        </p:nvCxnSpPr>
        <p:spPr>
          <a:xfrm flipV="1">
            <a:off x="2987824" y="4902385"/>
            <a:ext cx="4874318" cy="38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="" xmlns:a16="http://schemas.microsoft.com/office/drawing/2014/main" id="{FA2BDA42-FAE5-417B-B727-364AEFE7F32F}"/>
              </a:ext>
            </a:extLst>
          </p:cNvPr>
          <p:cNvCxnSpPr>
            <a:cxnSpLocks/>
          </p:cNvCxnSpPr>
          <p:nvPr/>
        </p:nvCxnSpPr>
        <p:spPr>
          <a:xfrm flipV="1">
            <a:off x="2987824" y="4921776"/>
            <a:ext cx="0" cy="21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="" xmlns:a16="http://schemas.microsoft.com/office/drawing/2014/main" id="{C0344824-0A8C-44D6-BC77-D81263E57C15}"/>
              </a:ext>
            </a:extLst>
          </p:cNvPr>
          <p:cNvCxnSpPr>
            <a:cxnSpLocks/>
          </p:cNvCxnSpPr>
          <p:nvPr/>
        </p:nvCxnSpPr>
        <p:spPr>
          <a:xfrm flipV="1">
            <a:off x="4644008" y="4921775"/>
            <a:ext cx="0" cy="21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="" xmlns:a16="http://schemas.microsoft.com/office/drawing/2014/main" id="{18C7EC62-75BE-42B4-A81E-C5EB917292D9}"/>
              </a:ext>
            </a:extLst>
          </p:cNvPr>
          <p:cNvCxnSpPr>
            <a:cxnSpLocks/>
          </p:cNvCxnSpPr>
          <p:nvPr/>
        </p:nvCxnSpPr>
        <p:spPr>
          <a:xfrm flipV="1">
            <a:off x="6372200" y="4921774"/>
            <a:ext cx="0" cy="21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="" xmlns:a16="http://schemas.microsoft.com/office/drawing/2014/main" id="{0D48C9A4-9084-4A2D-A340-B2AC8F872803}"/>
              </a:ext>
            </a:extLst>
          </p:cNvPr>
          <p:cNvCxnSpPr>
            <a:cxnSpLocks/>
          </p:cNvCxnSpPr>
          <p:nvPr/>
        </p:nvCxnSpPr>
        <p:spPr>
          <a:xfrm flipV="1">
            <a:off x="7862142" y="4902385"/>
            <a:ext cx="0" cy="218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="" xmlns:a16="http://schemas.microsoft.com/office/drawing/2014/main" id="{6AA585AC-B365-4E2F-85DB-6B0B9F67D0F5}"/>
              </a:ext>
            </a:extLst>
          </p:cNvPr>
          <p:cNvCxnSpPr/>
          <p:nvPr/>
        </p:nvCxnSpPr>
        <p:spPr>
          <a:xfrm>
            <a:off x="1670558" y="5229200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="" xmlns:a16="http://schemas.microsoft.com/office/drawing/2014/main" id="{356E90CC-C2B5-45E0-BDEA-4D22C476D5BB}"/>
              </a:ext>
            </a:extLst>
          </p:cNvPr>
          <p:cNvCxnSpPr/>
          <p:nvPr/>
        </p:nvCxnSpPr>
        <p:spPr>
          <a:xfrm>
            <a:off x="2102606" y="5229200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1" name="Gerader Verbinder 51200">
            <a:extLst>
              <a:ext uri="{FF2B5EF4-FFF2-40B4-BE49-F238E27FC236}">
                <a16:creationId xmlns="" xmlns:a16="http://schemas.microsoft.com/office/drawing/2014/main" id="{08A8B160-80CF-4F0E-A660-A2713CA6581E}"/>
              </a:ext>
            </a:extLst>
          </p:cNvPr>
          <p:cNvCxnSpPr/>
          <p:nvPr/>
        </p:nvCxnSpPr>
        <p:spPr>
          <a:xfrm flipH="1">
            <a:off x="4283968" y="450912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4" name="Gerader Verbinder 51203">
            <a:extLst>
              <a:ext uri="{FF2B5EF4-FFF2-40B4-BE49-F238E27FC236}">
                <a16:creationId xmlns="" xmlns:a16="http://schemas.microsoft.com/office/drawing/2014/main" id="{60740423-43AA-4A52-8ADF-1DF6E827DC34}"/>
              </a:ext>
            </a:extLst>
          </p:cNvPr>
          <p:cNvCxnSpPr/>
          <p:nvPr/>
        </p:nvCxnSpPr>
        <p:spPr>
          <a:xfrm>
            <a:off x="4283968" y="450912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50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Beginn der Rivalität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Das normannische England</a:t>
            </a:r>
            <a:endParaRPr lang="de-DE" sz="2800">
              <a:latin typeface="Eurostile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288" y="1125538"/>
            <a:ext cx="8064500" cy="793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Exkurs: Wales, Irland und Schottland</a:t>
            </a:r>
          </a:p>
          <a:p>
            <a:pPr marL="457200" indent="-457200"/>
            <a:endParaRPr lang="de-DE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44675"/>
            <a:ext cx="363061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335463" y="1792288"/>
            <a:ext cx="48085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>
                <a:latin typeface="Footlight MT Light" pitchFamily="18" charset="0"/>
              </a:rPr>
              <a:t>Irland: keltische Kleinkönigreiche</a:t>
            </a:r>
          </a:p>
          <a:p>
            <a:r>
              <a:rPr lang="de-DE">
                <a:latin typeface="Footlight MT Light" pitchFamily="18" charset="0"/>
              </a:rPr>
              <a:t>Keine einheitliche Herrschaftsstruktur</a:t>
            </a:r>
          </a:p>
          <a:p>
            <a:r>
              <a:rPr lang="de-DE" i="1">
                <a:latin typeface="Footlight MT Light" pitchFamily="18" charset="0"/>
              </a:rPr>
              <a:t>Englische Eroberung unter </a:t>
            </a:r>
          </a:p>
          <a:p>
            <a:r>
              <a:rPr lang="de-DE" i="1">
                <a:latin typeface="Footlight MT Light" pitchFamily="18" charset="0"/>
              </a:rPr>
              <a:t>Kg. Heinrich II. (1054-89)</a:t>
            </a:r>
          </a:p>
          <a:p>
            <a:endParaRPr lang="de-DE" i="1">
              <a:latin typeface="Footlight MT Light" pitchFamily="18" charset="0"/>
            </a:endParaRP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Wales: mehrere Fürstentümer zuletzt unter Vorherrschaft von Gwynedd</a:t>
            </a:r>
          </a:p>
          <a:p>
            <a:r>
              <a:rPr lang="de-DE" i="1">
                <a:latin typeface="Footlight MT Light" pitchFamily="18" charset="0"/>
              </a:rPr>
              <a:t>Englische Eroberung unter Kg. Eduard I. (1272-1307</a:t>
            </a:r>
          </a:p>
          <a:p>
            <a:endParaRPr lang="de-DE">
              <a:latin typeface="Footlight MT Light" pitchFamily="18" charset="0"/>
            </a:endParaRPr>
          </a:p>
          <a:p>
            <a:r>
              <a:rPr lang="de-DE">
                <a:latin typeface="Footlight MT Light" pitchFamily="18" charset="0"/>
              </a:rPr>
              <a:t>Schottland (Alba): Königreich seit der Vereinigung der Pikten und Scoten (Dalriada)</a:t>
            </a:r>
          </a:p>
          <a:p>
            <a:r>
              <a:rPr lang="de-DE">
                <a:latin typeface="Footlight MT Light" pitchFamily="18" charset="0"/>
              </a:rPr>
              <a:t>unter Kenneth MacAlpin (</a:t>
            </a:r>
            <a:r>
              <a:rPr lang="de-DE">
                <a:latin typeface="Footlight MT Light" pitchFamily="18" charset="0"/>
                <a:cs typeface="Arial" charset="0"/>
              </a:rPr>
              <a:t>†</a:t>
            </a:r>
            <a:r>
              <a:rPr lang="de-DE">
                <a:latin typeface="Footlight MT Light" pitchFamily="18" charset="0"/>
              </a:rPr>
              <a:t>859)</a:t>
            </a:r>
          </a:p>
          <a:p>
            <a:r>
              <a:rPr lang="de-DE" i="1">
                <a:latin typeface="Footlight MT Light" pitchFamily="18" charset="0"/>
              </a:rPr>
              <a:t>Immer wieder Lehnsabhängigkeit von England – ständiger Kampf um die Unabhängigkeit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2E25113-A0E3-425E-AE51-93504E2EC602}"/>
              </a:ext>
            </a:extLst>
          </p:cNvPr>
          <p:cNvSpPr txBox="1"/>
          <p:nvPr/>
        </p:nvSpPr>
        <p:spPr>
          <a:xfrm>
            <a:off x="314971" y="6278563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https://commons.wikimedia.org/wiki/File:Www.wesleyjohnston.com-users-ireland-maps-historical-map1014.gif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Philipp August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1.)Richard Löwenherz</a:t>
            </a:r>
            <a:endParaRPr lang="de-DE" sz="2800">
              <a:latin typeface="Eurostile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3204" y="908620"/>
            <a:ext cx="3184525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feld 1"/>
          <p:cNvSpPr txBox="1">
            <a:spLocks noChangeArrowheads="1"/>
          </p:cNvSpPr>
          <p:nvPr/>
        </p:nvSpPr>
        <p:spPr bwMode="auto">
          <a:xfrm>
            <a:off x="5713165" y="6021288"/>
            <a:ext cx="343083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ootlight MT Light" pitchFamily="18" charset="0"/>
              </a:rPr>
              <a:t>Richard I. Matthew Paris: </a:t>
            </a:r>
            <a:r>
              <a:rPr lang="en-US" i="1" dirty="0" err="1">
                <a:latin typeface="Footlight MT Light" pitchFamily="18" charset="0"/>
              </a:rPr>
              <a:t>Abbreviatio</a:t>
            </a:r>
            <a:r>
              <a:rPr lang="en-US" i="1" dirty="0">
                <a:latin typeface="Footlight MT Light" pitchFamily="18" charset="0"/>
              </a:rPr>
              <a:t> </a:t>
            </a:r>
            <a:r>
              <a:rPr lang="en-US" i="1" dirty="0" err="1">
                <a:latin typeface="Footlight MT Light" pitchFamily="18" charset="0"/>
              </a:rPr>
              <a:t>Chronicorum</a:t>
            </a:r>
            <a:r>
              <a:rPr lang="en-US" dirty="0">
                <a:latin typeface="Footlight MT Light" pitchFamily="18" charset="0"/>
              </a:rPr>
              <a:t>, um 1250–1259</a:t>
            </a:r>
            <a:endParaRPr lang="de-DE" dirty="0">
              <a:latin typeface="Footlight MT Light" pitchFamily="18" charset="0"/>
            </a:endParaRPr>
          </a:p>
        </p:txBody>
      </p:sp>
      <p:sp>
        <p:nvSpPr>
          <p:cNvPr id="19460" name="Textfeld 3"/>
          <p:cNvSpPr txBox="1">
            <a:spLocks noChangeArrowheads="1"/>
          </p:cNvSpPr>
          <p:nvPr/>
        </p:nvSpPr>
        <p:spPr bwMode="auto">
          <a:xfrm>
            <a:off x="323850" y="1412875"/>
            <a:ext cx="51847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latin typeface="Footlight MT Light" pitchFamily="18" charset="0"/>
              </a:rPr>
              <a:t>8. September 1157 in Oxford</a:t>
            </a:r>
          </a:p>
          <a:p>
            <a:r>
              <a:rPr lang="de-DE" sz="2000" dirty="0">
                <a:latin typeface="Footlight MT Light" pitchFamily="18" charset="0"/>
              </a:rPr>
              <a:t>† 6. April 1199 in </a:t>
            </a:r>
            <a:r>
              <a:rPr lang="de-DE" sz="2000" dirty="0" err="1">
                <a:latin typeface="Footlight MT Light" pitchFamily="18" charset="0"/>
              </a:rPr>
              <a:t>Châlus</a:t>
            </a:r>
            <a:endParaRPr lang="de-DE" sz="2000" dirty="0">
              <a:latin typeface="Footlight MT Light" pitchFamily="18" charset="0"/>
            </a:endParaRPr>
          </a:p>
          <a:p>
            <a:endParaRPr lang="de-DE" sz="2000" dirty="0">
              <a:latin typeface="Footlight MT Light" pitchFamily="18" charset="0"/>
            </a:endParaRPr>
          </a:p>
          <a:p>
            <a:r>
              <a:rPr lang="de-DE" sz="2000" dirty="0">
                <a:latin typeface="Footlight MT Light" pitchFamily="18" charset="0"/>
              </a:rPr>
              <a:t>1172                 Herzog von Aquitanien</a:t>
            </a:r>
          </a:p>
          <a:p>
            <a:endParaRPr lang="de-DE" sz="2000" dirty="0">
              <a:latin typeface="Footlight MT Light" pitchFamily="18" charset="0"/>
            </a:endParaRPr>
          </a:p>
          <a:p>
            <a:r>
              <a:rPr lang="de-DE" sz="2000" dirty="0">
                <a:latin typeface="Footlight MT Light" pitchFamily="18" charset="0"/>
              </a:rPr>
              <a:t>Heinrich II. von England und seine Söhne:</a:t>
            </a:r>
          </a:p>
          <a:p>
            <a:r>
              <a:rPr lang="de-DE" sz="2000" i="1" dirty="0">
                <a:latin typeface="Footlight MT Light" pitchFamily="18" charset="0"/>
              </a:rPr>
              <a:t>Heinrich d. Jüngere</a:t>
            </a:r>
          </a:p>
          <a:p>
            <a:r>
              <a:rPr lang="de-DE" sz="2000" i="1" dirty="0">
                <a:latin typeface="Footlight MT Light" pitchFamily="18" charset="0"/>
              </a:rPr>
              <a:t>Richard Löwenherz</a:t>
            </a:r>
          </a:p>
          <a:p>
            <a:r>
              <a:rPr lang="de-DE" sz="2000" i="1" dirty="0">
                <a:latin typeface="Footlight MT Light" pitchFamily="18" charset="0"/>
              </a:rPr>
              <a:t>Gottfried von der Bretagne</a:t>
            </a:r>
          </a:p>
          <a:p>
            <a:r>
              <a:rPr lang="de-DE" sz="2000" i="1" dirty="0">
                <a:latin typeface="Footlight MT Light" pitchFamily="18" charset="0"/>
              </a:rPr>
              <a:t>Johann Ohneland</a:t>
            </a:r>
          </a:p>
          <a:p>
            <a:endParaRPr lang="de-DE" sz="2000" i="1" dirty="0">
              <a:latin typeface="Footlight MT Light" pitchFamily="18" charset="0"/>
            </a:endParaRPr>
          </a:p>
          <a:p>
            <a:r>
              <a:rPr lang="de-DE" sz="2000" dirty="0">
                <a:latin typeface="Footlight MT Light" pitchFamily="18" charset="0"/>
              </a:rPr>
              <a:t>1189 – 1199    König von England</a:t>
            </a:r>
          </a:p>
          <a:p>
            <a:endParaRPr lang="de-DE" sz="2000" dirty="0">
              <a:latin typeface="Footlight MT Light" pitchFamily="18" charset="0"/>
            </a:endParaRPr>
          </a:p>
          <a:p>
            <a:r>
              <a:rPr lang="de-DE" sz="2000" dirty="0">
                <a:latin typeface="Footlight MT Light" pitchFamily="18" charset="0"/>
              </a:rPr>
              <a:t>Der Dritte Kreuzzug</a:t>
            </a:r>
          </a:p>
          <a:p>
            <a:endParaRPr lang="de-DE" sz="2000" dirty="0">
              <a:latin typeface="Footlight MT Light" pitchFamily="18" charset="0"/>
            </a:endParaRPr>
          </a:p>
          <a:p>
            <a:r>
              <a:rPr lang="de-DE" sz="2000" dirty="0">
                <a:latin typeface="Footlight MT Light" pitchFamily="18" charset="0"/>
              </a:rPr>
              <a:t>Gefangenschaft auf der Burg Trifels</a:t>
            </a:r>
          </a:p>
          <a:p>
            <a:r>
              <a:rPr lang="de-DE" sz="2000" dirty="0">
                <a:latin typeface="Footlight MT Light" pitchFamily="18" charset="0"/>
              </a:rPr>
              <a:t>  </a:t>
            </a:r>
          </a:p>
        </p:txBody>
      </p:sp>
      <p:pic>
        <p:nvPicPr>
          <p:cNvPr id="19461" name="Picture 3" descr="C:\Users\admin\Desktop\800px-Royal_Arms_of_England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4463"/>
            <a:ext cx="9032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2DCAD4A9-3471-411D-8583-154ABFCD565A}"/>
              </a:ext>
            </a:extLst>
          </p:cNvPr>
          <p:cNvSpPr txBox="1"/>
          <p:nvPr/>
        </p:nvSpPr>
        <p:spPr>
          <a:xfrm>
            <a:off x="6657422" y="6021288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https://commons.wikimedia.org/wiki/File:Richard_coeurdelion_g.jpg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468313" y="-904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Philipp August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Johann Ohneland</a:t>
            </a:r>
            <a:endParaRPr lang="de-DE" sz="2800">
              <a:latin typeface="Eurostile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827088"/>
            <a:ext cx="32861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feld 1"/>
          <p:cNvSpPr txBox="1">
            <a:spLocks noChangeArrowheads="1"/>
          </p:cNvSpPr>
          <p:nvPr/>
        </p:nvSpPr>
        <p:spPr bwMode="auto">
          <a:xfrm>
            <a:off x="5724525" y="6237288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Johann Ohneland in der </a:t>
            </a:r>
            <a:r>
              <a:rPr lang="de-DE" i="1">
                <a:latin typeface="Footlight MT Light" pitchFamily="18" charset="0"/>
              </a:rPr>
              <a:t>Historia Anglorum</a:t>
            </a:r>
            <a:r>
              <a:rPr lang="de-DE">
                <a:latin typeface="Footlight MT Light" pitchFamily="18" charset="0"/>
              </a:rPr>
              <a:t> (1250–59</a:t>
            </a:r>
            <a:r>
              <a:rPr lang="de-DE"/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8313" y="1341438"/>
            <a:ext cx="5256212" cy="447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e-DE" sz="2000">
                <a:latin typeface="Footlight MT Light" pitchFamily="18" charset="0"/>
              </a:rPr>
              <a:t>24. Dezember 1167 Oxford</a:t>
            </a:r>
          </a:p>
          <a:p>
            <a:r>
              <a:rPr lang="de-DE" sz="2000">
                <a:latin typeface="Footlight MT Light" pitchFamily="18" charset="0"/>
              </a:rPr>
              <a:t> † 19. Oktober 1216 Newark-on-Trent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Regent für Richard</a:t>
            </a:r>
          </a:p>
          <a:p>
            <a:endParaRPr lang="de-DE" sz="2400">
              <a:latin typeface="Footlight MT Light" pitchFamily="18" charset="0"/>
            </a:endParaRPr>
          </a:p>
          <a:p>
            <a:r>
              <a:rPr lang="de-DE" sz="2400">
                <a:latin typeface="Footlight MT Light" pitchFamily="18" charset="0"/>
              </a:rPr>
              <a:t>1199 – 1216 König von England</a:t>
            </a:r>
          </a:p>
          <a:p>
            <a:endParaRPr lang="de-DE" sz="24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Frz.- engl Krieg (1202 - 1214)</a:t>
            </a:r>
          </a:p>
          <a:p>
            <a:pPr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Verlust der Festlandbesitzungen</a:t>
            </a:r>
          </a:p>
          <a:p>
            <a:pPr>
              <a:buFont typeface="Arial" charset="0"/>
              <a:buNone/>
            </a:pPr>
            <a:endParaRPr lang="de-DE" sz="2000" i="1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Exkommunikation durch Innozenz III.</a:t>
            </a:r>
          </a:p>
          <a:p>
            <a:pPr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Johann wird Lehnsmann des Papstes</a:t>
            </a:r>
          </a:p>
          <a:p>
            <a:pPr>
              <a:buFont typeface="Arial" charset="0"/>
              <a:buNone/>
            </a:pPr>
            <a:endParaRPr lang="de-DE" sz="2000" i="1">
              <a:latin typeface="Footlight MT Light" pitchFamily="18" charset="0"/>
            </a:endParaRPr>
          </a:p>
        </p:txBody>
      </p:sp>
      <p:pic>
        <p:nvPicPr>
          <p:cNvPr id="20485" name="Picture 3" descr="C:\Users\admin\Desktop\800px-Royal_Arms_of_England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9017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63D538B-5FF8-47B3-B3D3-5189B30D4366}"/>
              </a:ext>
            </a:extLst>
          </p:cNvPr>
          <p:cNvSpPr txBox="1"/>
          <p:nvPr/>
        </p:nvSpPr>
        <p:spPr>
          <a:xfrm>
            <a:off x="6159036" y="6018204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  <a:r>
              <a:rPr lang="de-DE" sz="600" dirty="0"/>
              <a:t>https://commons.wikimedia.org/wiki/File:John_of_England_(John_Lackland).jpg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 idx="4294967295"/>
          </p:nvPr>
        </p:nvSpPr>
        <p:spPr>
          <a:xfrm>
            <a:off x="468313" y="-90488"/>
            <a:ext cx="8229600" cy="1143001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Philipp August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Johann Ohneland</a:t>
            </a:r>
            <a:endParaRPr lang="de-DE" sz="2800">
              <a:latin typeface="Eurostile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840920"/>
            <a:ext cx="32861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feld 1"/>
          <p:cNvSpPr txBox="1">
            <a:spLocks noChangeArrowheads="1"/>
          </p:cNvSpPr>
          <p:nvPr/>
        </p:nvSpPr>
        <p:spPr bwMode="auto">
          <a:xfrm>
            <a:off x="5724525" y="6237288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Johann Ohneland in der </a:t>
            </a:r>
            <a:r>
              <a:rPr lang="de-DE" i="1">
                <a:latin typeface="Footlight MT Light" pitchFamily="18" charset="0"/>
              </a:rPr>
              <a:t>Historia Anglorum</a:t>
            </a:r>
            <a:r>
              <a:rPr lang="de-DE">
                <a:latin typeface="Footlight MT Light" pitchFamily="18" charset="0"/>
              </a:rPr>
              <a:t> (1250–59</a:t>
            </a:r>
            <a:r>
              <a:rPr lang="de-DE"/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8313" y="1341438"/>
            <a:ext cx="5256212" cy="5148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e-DE" sz="2400">
                <a:latin typeface="Footlight MT Light" pitchFamily="18" charset="0"/>
              </a:rPr>
              <a:t>Magna Carta 1215</a:t>
            </a:r>
          </a:p>
          <a:p>
            <a:pPr>
              <a:buFont typeface="Arial" charset="0"/>
              <a:buNone/>
            </a:pPr>
            <a:endParaRPr lang="de-DE" sz="1200" i="1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Ursachen</a:t>
            </a:r>
            <a:r>
              <a:rPr lang="de-DE" sz="2400" i="1">
                <a:latin typeface="Footlight MT Light" pitchFamily="18" charset="0"/>
              </a:rPr>
              <a:t>:</a:t>
            </a:r>
            <a:r>
              <a:rPr lang="de-DE" sz="2000" i="1">
                <a:latin typeface="Footlight MT Light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Niederlagen in Frankreich</a:t>
            </a:r>
          </a:p>
          <a:p>
            <a:pPr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Geldbedarf der Krone</a:t>
            </a:r>
          </a:p>
          <a:p>
            <a:pPr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Willkür der kgl. Gerichte</a:t>
            </a:r>
          </a:p>
          <a:p>
            <a:pPr>
              <a:buFont typeface="Arial" charset="0"/>
              <a:buNone/>
            </a:pPr>
            <a:endParaRPr lang="de-DE" sz="1200" i="1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Anlass: </a:t>
            </a:r>
          </a:p>
          <a:p>
            <a:pPr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Barone verweigern Heeresfolge, Unterstützung durch Klerus</a:t>
            </a:r>
          </a:p>
          <a:p>
            <a:pPr>
              <a:buFont typeface="Arial" charset="0"/>
              <a:buNone/>
            </a:pPr>
            <a:endParaRPr lang="de-DE" sz="1200" i="1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Regelung:</a:t>
            </a:r>
            <a:r>
              <a:rPr lang="de-DE" sz="2000" i="1">
                <a:latin typeface="Footlight MT Light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Steuergesetze</a:t>
            </a:r>
          </a:p>
          <a:p>
            <a:pPr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Prozessrechte </a:t>
            </a:r>
          </a:p>
          <a:p>
            <a:pPr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Verhältnis König / Adel</a:t>
            </a:r>
          </a:p>
          <a:p>
            <a:pPr>
              <a:buFont typeface="Arial" charset="0"/>
              <a:buNone/>
            </a:pPr>
            <a:r>
              <a:rPr lang="de-DE" sz="2000" i="1">
                <a:latin typeface="Footlight MT Light" pitchFamily="18" charset="0"/>
              </a:rPr>
              <a:t>Insgesamt: mehr Freiheiten und Rechtssicherheit für den Adel</a:t>
            </a:r>
          </a:p>
        </p:txBody>
      </p:sp>
      <p:pic>
        <p:nvPicPr>
          <p:cNvPr id="52230" name="Picture 3" descr="C:\Users\admin\Desktop\800px-Royal_Arms_of_England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9017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BE15BE0-78E5-4018-A35F-E17D03DD16DD}"/>
              </a:ext>
            </a:extLst>
          </p:cNvPr>
          <p:cNvSpPr txBox="1"/>
          <p:nvPr/>
        </p:nvSpPr>
        <p:spPr>
          <a:xfrm>
            <a:off x="6154711" y="6017080"/>
            <a:ext cx="297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  <a:r>
              <a:rPr lang="de-DE" sz="600" dirty="0"/>
              <a:t>https://commons.wikimedia.org/wiki/File:John_of_England_(John_Lackland).jpg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Bildschirmpräsentation (4:3)</PresentationFormat>
  <Paragraphs>252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Eurostile</vt:lpstr>
      <vt:lpstr>Footlight MT Light</vt:lpstr>
      <vt:lpstr>Wingdings</vt:lpstr>
      <vt:lpstr>Larissa</vt:lpstr>
      <vt:lpstr>Europa im Mittelalter Grundzüge der mittelalterlichen Geschichte vom vorläufigen Ende des weströmischen Kaisertums 476 bis zur Entdeckung Amerikas 1492</vt:lpstr>
      <vt:lpstr>I.) Beginn der Rivalität 1.) Frankreich vor 1066</vt:lpstr>
      <vt:lpstr>I.) Beginn der Rivalität 2.) England vor 1066</vt:lpstr>
      <vt:lpstr>I.) Beginn der Rivalität 3.) Das normannische England</vt:lpstr>
      <vt:lpstr>I.) Beginn der Rivalität 3.) Das normannische England</vt:lpstr>
      <vt:lpstr>I.) Beginn der Rivalität 3.) Das normannische England</vt:lpstr>
      <vt:lpstr>II.) Philipp August 1.)Richard Löwenherz</vt:lpstr>
      <vt:lpstr>II.) Philipp August 2.) Johann Ohneland</vt:lpstr>
      <vt:lpstr>II.) Philipp August 2.) Johann Ohneland</vt:lpstr>
      <vt:lpstr>II.) Philipp August 3.) Bouvines</vt:lpstr>
      <vt:lpstr>III.) Nord gegen Süd: Die Albigenserkriege 1.) Die Katharer</vt:lpstr>
      <vt:lpstr>III.) Nord gegen Süd: Die Albigenserkriege 2.) Die Feudalherren des Midi</vt:lpstr>
      <vt:lpstr>III.) Nord gegen Süd: Die Albigenserkriege 3.) Der Kriegsverlauf</vt:lpstr>
      <vt:lpstr>III.) Nord gegen Süd: Die Albigenserkriege 4.) Frankreich nach Philipp II.</vt:lpstr>
      <vt:lpstr>III.) Nord gegen Süd: Die Albigenserkriege 4.) Frankreich nach 1229</vt:lpstr>
      <vt:lpstr>IV.) Permanente Rivalitäten 1.) Ärger um Sizilien</vt:lpstr>
      <vt:lpstr>IV.) Permanente Rivalitäten 2.) Frankreich und das Papsttum</vt:lpstr>
      <vt:lpstr>IV.) Permanente Rivalitäten 3.) Der Templerprozess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415</cp:revision>
  <cp:lastPrinted>2018-12-18T09:52:56Z</cp:lastPrinted>
  <dcterms:created xsi:type="dcterms:W3CDTF">2017-04-18T11:03:37Z</dcterms:created>
  <dcterms:modified xsi:type="dcterms:W3CDTF">2021-03-14T23:01:26Z</dcterms:modified>
</cp:coreProperties>
</file>