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650" r:id="rId3"/>
    <p:sldId id="980" r:id="rId4"/>
    <p:sldId id="950" r:id="rId5"/>
    <p:sldId id="981" r:id="rId6"/>
    <p:sldId id="951" r:id="rId7"/>
    <p:sldId id="972" r:id="rId8"/>
    <p:sldId id="952" r:id="rId9"/>
    <p:sldId id="982" r:id="rId10"/>
    <p:sldId id="983" r:id="rId11"/>
    <p:sldId id="953" r:id="rId12"/>
    <p:sldId id="954" r:id="rId13"/>
    <p:sldId id="955" r:id="rId14"/>
    <p:sldId id="956" r:id="rId15"/>
    <p:sldId id="984" r:id="rId16"/>
    <p:sldId id="957" r:id="rId17"/>
    <p:sldId id="985" r:id="rId18"/>
    <p:sldId id="975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3" autoAdjust="0"/>
    <p:restoredTop sz="95261" autoAdjust="0"/>
  </p:normalViewPr>
  <p:slideViewPr>
    <p:cSldViewPr>
      <p:cViewPr varScale="1">
        <p:scale>
          <a:sx n="85" d="100"/>
          <a:sy n="85" d="100"/>
        </p:scale>
        <p:origin x="115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953186-D998-42E7-AB3D-21DBB642EFC5}" type="datetimeFigureOut">
              <a:rPr lang="de-DE"/>
              <a:pPr>
                <a:defRPr/>
              </a:pPr>
              <a:t>15.03.2021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633093-5C04-4DCE-80A2-270FF2BA10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15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633093-5C04-4DCE-80A2-270FF2BA100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16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633093-5C04-4DCE-80A2-270FF2BA100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99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C70B-AFFB-4438-A02C-8907CF855E72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63A3A-B6EF-4948-97E6-AE92D02B48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AFDE-AB8D-4971-B044-EB818D4C8787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E940-B654-4466-9942-9514C84588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2628-EB5F-47C9-B73A-6DD40B5211E8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91F33-AFA9-481C-867E-87646ED380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C0CA-74ED-487B-A119-66F318425812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1541-934A-4AB6-9418-663CB57ED0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F7BE-A87F-4231-A6EB-00BE4B22E18B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DA915-92B4-450E-B32D-617BDDF4AE5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A187-D70D-4559-A4B6-473261753CC4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49B9-A948-4CE9-8C6A-15CA7C6F5F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3AC0-8945-4D8B-88E4-8770A76FA08C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3606-4088-4E4F-9325-F16F99766B8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8F5E-858E-4E71-A4FA-4C2FD9383309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FC77-EA76-4ADD-A717-ECBD1784C7D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1B77-8CCB-47B1-9A35-B936861AAC32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C1DA-CDF4-434D-A86E-5782528846E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D569-F76F-45E3-B24C-86E59C26F850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6118-12FF-4D70-9401-FEB0CF47646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86B6-03F2-4149-9EBE-15F4DB7659D1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937C-B91E-42CF-A6A0-A7E9296ABD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B01798-A8BB-48B9-BC45-DFEECBA75F73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65307D-4CA0-45F5-85DD-6BDC9A4D9AB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107950" y="549275"/>
            <a:ext cx="8928100" cy="1223963"/>
          </a:xfrm>
        </p:spPr>
        <p:txBody>
          <a:bodyPr/>
          <a:lstStyle/>
          <a:p>
            <a:pPr eaLnBrk="1" hangingPunct="1"/>
            <a:r>
              <a:rPr lang="de-DE" sz="6000" b="1" u="sng">
                <a:solidFill>
                  <a:srgbClr val="948A54"/>
                </a:solidFill>
                <a:latin typeface="Footlight MT Light" pitchFamily="18" charset="0"/>
              </a:rPr>
              <a:t>Europa im Mittelalter</a:t>
            </a:r>
            <a:r>
              <a:rPr lang="de-DE" sz="6000" b="1">
                <a:solidFill>
                  <a:srgbClr val="948A54"/>
                </a:solidFill>
                <a:latin typeface="Footlight MT Light" pitchFamily="18" charset="0"/>
              </a:rPr>
              <a:t/>
            </a:r>
            <a:br>
              <a:rPr lang="de-DE" sz="6000" b="1">
                <a:solidFill>
                  <a:srgbClr val="948A54"/>
                </a:solidFill>
                <a:latin typeface="Footlight MT Light" pitchFamily="18" charset="0"/>
              </a:rPr>
            </a:br>
            <a:r>
              <a:rPr lang="de-DE" sz="2200" b="1">
                <a:solidFill>
                  <a:srgbClr val="948A54"/>
                </a:solidFill>
                <a:latin typeface="Footlight MT Light" pitchFamily="18" charset="0"/>
              </a:rPr>
              <a:t>Grundzüge der mittelalterlichen Geschichte vom vorläufigen Ende des weströmischen Kaisertums 476 bis zur Entdeckung Amerikas 1492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950" y="5997575"/>
            <a:ext cx="8856663" cy="960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12A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]: Europas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Norden im Spätmittelalter</a:t>
            </a:r>
          </a:p>
        </p:txBody>
      </p:sp>
      <p:pic>
        <p:nvPicPr>
          <p:cNvPr id="14338" name="Picture 2" descr="C:\Users\admin\Desktop\Europe_in_13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47" y="2060848"/>
            <a:ext cx="55320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CF0B2141-00E9-42EF-AC4D-DBFF56A520F3}"/>
              </a:ext>
            </a:extLst>
          </p:cNvPr>
          <p:cNvSpPr txBox="1"/>
          <p:nvPr/>
        </p:nvSpPr>
        <p:spPr>
          <a:xfrm>
            <a:off x="5220072" y="5812909"/>
            <a:ext cx="228299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https://commons.wikimedia.org/wiki/File:Europe_in_1328.png</a:t>
            </a:r>
            <a:endParaRPr lang="de-DE" sz="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 idx="4294967295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Skandinavien nach der Wikingerzeit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Skandinavien, Island und Grönland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930275"/>
            <a:ext cx="5976937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4925" y="901700"/>
            <a:ext cx="295275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Der Weg zur Kalmarer Union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Norwegischer Thronfolger wird dänischer König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Mutter: Margarete, Tochter von Waldemar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Atterdag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1387 †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Oluf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Margarete wird als „Hochmächtige Frau“ in Norwegen und Dänemark anerkannt,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1388 Schweden verlassen ihren König (Albrecht von Mecklenburg)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158750" y="5248275"/>
            <a:ext cx="89852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Die Kalmarer Union 1397-1523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Personalunion Dänemark, Schweden, Norwegen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Erster König: Margaretes Großneffe Erich von Pommern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1448-1523 Unionskriege und Auflösung (Gustav Wasa in Schweden)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62B2A422-A616-4AB7-AE3F-E89C982909D7}"/>
              </a:ext>
            </a:extLst>
          </p:cNvPr>
          <p:cNvSpPr/>
          <p:nvPr/>
        </p:nvSpPr>
        <p:spPr>
          <a:xfrm>
            <a:off x="6825500" y="5034260"/>
            <a:ext cx="187241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/>
              <a:t>http://faculty.washington.edu/leiren/baltic.jpg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Skandinavien nach der Wikingerzeit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Die Hanse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" y="908720"/>
            <a:ext cx="916039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D96BC7CF-C621-4303-94D4-B6A5862E8CD4}"/>
              </a:ext>
            </a:extLst>
          </p:cNvPr>
          <p:cNvSpPr/>
          <p:nvPr/>
        </p:nvSpPr>
        <p:spPr>
          <a:xfrm>
            <a:off x="6173788" y="594451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https://commons.wikimedia.org/wiki/File:Kaart_Hanzesteden_en_handelsroutes.jpg</a:t>
            </a:r>
          </a:p>
        </p:txBody>
      </p:sp>
    </p:spTree>
    <p:extLst>
      <p:ext uri="{BB962C8B-B14F-4D97-AF65-F5344CB8AC3E}">
        <p14:creationId xmlns:p14="http://schemas.microsoft.com/office/powerpoint/2010/main" val="168758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Skandinavien nach der Wikingerzeit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Konflikte im Ostseeraum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3" name="Textfeld 1"/>
          <p:cNvSpPr txBox="1">
            <a:spLocks noChangeArrowheads="1"/>
          </p:cNvSpPr>
          <p:nvPr/>
        </p:nvSpPr>
        <p:spPr bwMode="auto">
          <a:xfrm>
            <a:off x="755650" y="1196975"/>
            <a:ext cx="7561263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Hansekriege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Streitpunkte und Interessen: Handelsprivilegien, Sunddurchfahrt, Konkurrenzkampf (Flandern)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Kampfmittel: Zerstörung Kopenhagens, Handelsboykott, Seeblockaden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1367 Kölner Konföderation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(Zusammenschluss der preußischen und wendischen Hansestädte)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1370 Friede von Stralsund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Friedensschluss zwischen Dänemark und der Hanse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Handelsprivilegien und 4 schonische Burgen für die Hanse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Stellung der Hansestädte im Ostseeraum gefestigt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Polen und der Deutsche Orden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Nach den Mongolenstürmen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5565964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9D1B1749-5923-413D-9239-B7409ED678BE}"/>
              </a:ext>
            </a:extLst>
          </p:cNvPr>
          <p:cNvSpPr/>
          <p:nvPr/>
        </p:nvSpPr>
        <p:spPr>
          <a:xfrm>
            <a:off x="7263663" y="6611666"/>
            <a:ext cx="22817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/>
              <a:t>https://commons.wikimedia.org/wiki/File:Polen_-_historische_Regionen.png?uselang=de</a:t>
            </a:r>
          </a:p>
        </p:txBody>
      </p:sp>
    </p:spTree>
    <p:extLst>
      <p:ext uri="{BB962C8B-B14F-4D97-AF65-F5344CB8AC3E}">
        <p14:creationId xmlns:p14="http://schemas.microsoft.com/office/powerpoint/2010/main" val="220091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Polen und der Deutsche Orden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Polen, Litauen und das Baltikum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52419"/>
            <a:ext cx="6909792" cy="600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F2F0403B-E709-4EE0-B1EA-5E1822CF632B}"/>
              </a:ext>
            </a:extLst>
          </p:cNvPr>
          <p:cNvSpPr/>
          <p:nvPr/>
        </p:nvSpPr>
        <p:spPr>
          <a:xfrm>
            <a:off x="3203848" y="66733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https://de.wikipedia.org/wiki/Datei:Deutscher_Orden_1260%2BFarb.png</a:t>
            </a:r>
          </a:p>
        </p:txBody>
      </p:sp>
    </p:spTree>
    <p:extLst>
      <p:ext uri="{BB962C8B-B14F-4D97-AF65-F5344CB8AC3E}">
        <p14:creationId xmlns:p14="http://schemas.microsoft.com/office/powerpoint/2010/main" val="3400928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Polen und der Deutsche Orden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Der Ordensstaat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79388" y="1422400"/>
            <a:ext cx="8964612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Der Deutsche Orden (</a:t>
            </a:r>
            <a:r>
              <a:rPr kumimoji="0" lang="de-DE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Ordo fratrum hospitalis S. Mariae Theutonicorum Ierosolimitanorum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Gegr. 1198/99 in Akkon (Vorläufer: dt. Spital von 1189/90)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1226 Goldene Bulle von Rimini (Friedrich II.)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1234 Bulle von Rieti (Gregor IX.)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Zunächst: gescheiterte Territorialbildung auf Zypern und in Siebenbürgen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Ab 1231 Eroberung Preußens (auf Einladung Konrads von Masowien)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1308 Besetzung Pommerellens und Danzigs, Verhältnis zu Polen wird feindselig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Polen und der Deutsche Orden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Der Ordensstaat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1"/>
            <a:ext cx="7003271" cy="608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F06508E3-F109-4DE1-818C-2BA5505984A1}"/>
              </a:ext>
            </a:extLst>
          </p:cNvPr>
          <p:cNvSpPr/>
          <p:nvPr/>
        </p:nvSpPr>
        <p:spPr>
          <a:xfrm>
            <a:off x="3836400" y="676566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https://de.wikipedia.org/wiki/Deutscher_Orden#/media/Datei:Deutscher_Orden_1466+Farb.png</a:t>
            </a:r>
          </a:p>
        </p:txBody>
      </p:sp>
    </p:spTree>
    <p:extLst>
      <p:ext uri="{BB962C8B-B14F-4D97-AF65-F5344CB8AC3E}">
        <p14:creationId xmlns:p14="http://schemas.microsoft.com/office/powerpoint/2010/main" val="1421034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 idx="4294967295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Polen und der Deutsche Orden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Tannenberg und die Folgen</a:t>
            </a:r>
            <a:endParaRPr lang="de-DE" sz="2800">
              <a:latin typeface="Eurostile"/>
            </a:endParaRPr>
          </a:p>
        </p:txBody>
      </p:sp>
      <p:sp>
        <p:nvSpPr>
          <p:cNvPr id="30722" name="Textfeld 2"/>
          <p:cNvSpPr txBox="1">
            <a:spLocks noChangeArrowheads="1"/>
          </p:cNvSpPr>
          <p:nvPr/>
        </p:nvSpPr>
        <p:spPr bwMode="auto">
          <a:xfrm>
            <a:off x="107950" y="1412875"/>
            <a:ext cx="4248150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1410 Schlacht bei Tannenberg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Polen und Litauen (seit 1386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Personalunion) besiegen den Dt. Orden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1411 Friede von Thorn: Dt. Orden verzichtet auf Schamaiten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1440 Preußischer Bund (Städte und Adel)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1466 Zweiter Thorner Friede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Ende des Städtekrieges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Dt. Orden verliert Kulmer Land und erkennt die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Oberhoheit Polens an.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8638" y="836613"/>
            <a:ext cx="4770437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79388" y="5694363"/>
            <a:ext cx="8964612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1524 Reformation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Deutschordensstaat wird von Hochmeister Albrecht von Brandenburg in ein weltliches Herzogtum umgewandelt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EA8D347C-4520-466F-8132-FF59B818CF79}"/>
              </a:ext>
            </a:extLst>
          </p:cNvPr>
          <p:cNvSpPr/>
          <p:nvPr/>
        </p:nvSpPr>
        <p:spPr>
          <a:xfrm>
            <a:off x="5652120" y="496651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https://de.wikipedia.org/wiki/Deutscher_Orden#/media/Datei:Deutscher_Orden_1466+Farb.png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i="1" dirty="0">
                <a:latin typeface="Footlight MT Light" panose="0204060206030A020304" pitchFamily="18" charset="0"/>
              </a:rPr>
              <a:t>Bildnachweise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DA1EAB25-E404-4D49-87AC-1D41D0B2F174}"/>
              </a:ext>
            </a:extLst>
          </p:cNvPr>
          <p:cNvSpPr txBox="1"/>
          <p:nvPr/>
        </p:nvSpPr>
        <p:spPr>
          <a:xfrm>
            <a:off x="971600" y="1700808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Footlight MT Light" panose="0204060206030A020304" pitchFamily="18" charset="0"/>
              </a:rPr>
              <a:t>VL 12a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https://commons.wikimedia.org/wiki/File:Europe_in_1328.png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https://www.pitt.edu/~medart/image/england/england2/mapsengl/msh1066.jpg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https://www.pitt.edu/~medart/image/england/england2/mapsengl/Br1485.jpg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https://www.pitt.edu/~medart/image/england/england2/mapsengl/msh1455.jpg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https://commons.wikimedia.org/wiki/File:Early_Medieval_Scotland_areas.png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https://commons.wikimedia.org/wiki/File:Scotland_grevskap.jpg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https://commons.wikimedia.org/wiki/File:Robert_the_Bruce_and_Elizabeth_de_Burgh.jpg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https://commons.wikimedia.org/wiki/File:Kaart_Hanzesteden_en_handelsroutes.jpg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https://commons.wikimedia.org/wiki/File:Polen_-_historische_Regionen.png?uselang=de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https://de.wikipedia.org/wiki/Datei:Deutscher_Orden_1260%2BFarb.png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https://de.wikipedia.org/wiki/Deutscher_Orden#/media/Datei:Deutscher_Orden_1466+Farb.png</a:t>
            </a:r>
          </a:p>
          <a:p>
            <a:endParaRPr lang="de-DE" sz="1000" dirty="0">
              <a:latin typeface="Footlight MT Light" panose="0204060206030A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77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395288" y="25737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britischen Inseln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England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198" y="1340768"/>
            <a:ext cx="3122962" cy="543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886341" y="104354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Footlight MT Light" panose="0204060206030A020304" pitchFamily="18" charset="0"/>
              </a:rPr>
              <a:t>1200 – 1450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84" y="1307238"/>
            <a:ext cx="311839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47" y="1412875"/>
            <a:ext cx="3075055" cy="439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15129" y="1052736"/>
            <a:ext cx="230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Footlight MT Light" panose="0204060206030A020304" pitchFamily="18" charset="0"/>
              </a:rPr>
              <a:t>1087 – 1154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291640" y="10434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Footlight MT Light" panose="0204060206030A020304" pitchFamily="18" charset="0"/>
              </a:rPr>
              <a:t>1455 – 1494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25109F39-4356-4231-8AE7-3BEC1EFD688C}"/>
              </a:ext>
            </a:extLst>
          </p:cNvPr>
          <p:cNvSpPr txBox="1"/>
          <p:nvPr/>
        </p:nvSpPr>
        <p:spPr>
          <a:xfrm>
            <a:off x="-61055" y="5762785"/>
            <a:ext cx="28568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https://www.pitt.edu/~medart/image/england/england2/mapsengl/msh1066.jpg</a:t>
            </a:r>
            <a:endParaRPr lang="de-DE" sz="600" dirty="0"/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B51329CC-06CD-42D1-A161-6FAB43D5C275}"/>
              </a:ext>
            </a:extLst>
          </p:cNvPr>
          <p:cNvSpPr txBox="1"/>
          <p:nvPr/>
        </p:nvSpPr>
        <p:spPr>
          <a:xfrm>
            <a:off x="3046920" y="6721044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https://www.pitt.edu/~medart/image/england/england2/mapsengl/Br1485.jpg</a:t>
            </a:r>
            <a:endParaRPr lang="de-DE" sz="600" dirty="0"/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F40622A3-FC22-4336-9F1D-21DF2802F2A2}"/>
              </a:ext>
            </a:extLst>
          </p:cNvPr>
          <p:cNvSpPr txBox="1"/>
          <p:nvPr/>
        </p:nvSpPr>
        <p:spPr>
          <a:xfrm>
            <a:off x="6169881" y="6733681"/>
            <a:ext cx="47092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u="sng" dirty="0"/>
              <a:t>https://www.pitt.edu/~medart/image/england/england2/mapsengl/msh1455.jpg</a:t>
            </a:r>
            <a:endParaRPr lang="de-DE" sz="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 idx="4294967295"/>
          </p:nvPr>
        </p:nvSpPr>
        <p:spPr>
          <a:xfrm>
            <a:off x="395288" y="2540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Die britischen Inseln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England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16387" name="Textfeld 1"/>
          <p:cNvSpPr txBox="1">
            <a:spLocks noChangeArrowheads="1"/>
          </p:cNvSpPr>
          <p:nvPr/>
        </p:nvSpPr>
        <p:spPr bwMode="auto">
          <a:xfrm>
            <a:off x="2886075" y="1042988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b="1">
              <a:latin typeface="Footlight MT Light" pitchFamily="18" charset="0"/>
            </a:endParaRPr>
          </a:p>
        </p:txBody>
      </p:sp>
      <p:sp>
        <p:nvSpPr>
          <p:cNvPr id="16388" name="Textfeld 3"/>
          <p:cNvSpPr txBox="1">
            <a:spLocks noChangeArrowheads="1"/>
          </p:cNvSpPr>
          <p:nvPr/>
        </p:nvSpPr>
        <p:spPr bwMode="auto">
          <a:xfrm>
            <a:off x="250825" y="1190625"/>
            <a:ext cx="845978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latin typeface="Footlight MT Light" pitchFamily="18" charset="0"/>
              </a:rPr>
              <a:t>England im Spätmittelalter</a:t>
            </a:r>
          </a:p>
          <a:p>
            <a:endParaRPr lang="de-DE" b="1">
              <a:latin typeface="Footlight MT Light" pitchFamily="18" charset="0"/>
            </a:endParaRPr>
          </a:p>
          <a:p>
            <a:endParaRPr lang="de-DE" b="1">
              <a:latin typeface="Footlight MT Light" pitchFamily="18" charset="0"/>
            </a:endParaRPr>
          </a:p>
          <a:p>
            <a:r>
              <a:rPr lang="de-DE" b="1">
                <a:latin typeface="Footlight MT Light" pitchFamily="18" charset="0"/>
              </a:rPr>
              <a:t>König und Barone:</a:t>
            </a:r>
          </a:p>
          <a:p>
            <a:endParaRPr lang="de-DE" b="1">
              <a:latin typeface="Footlight MT Light" pitchFamily="18" charset="0"/>
            </a:endParaRPr>
          </a:p>
          <a:p>
            <a:r>
              <a:rPr lang="de-DE" b="1">
                <a:latin typeface="Footlight MT Light" pitchFamily="18" charset="0"/>
              </a:rPr>
              <a:t>1327 Absetzung Eduards II.</a:t>
            </a:r>
          </a:p>
          <a:p>
            <a:endParaRPr lang="de-DE" b="1">
              <a:latin typeface="Footlight MT Light" pitchFamily="18" charset="0"/>
            </a:endParaRPr>
          </a:p>
          <a:p>
            <a:r>
              <a:rPr lang="de-DE" b="1">
                <a:latin typeface="Footlight MT Light" pitchFamily="18" charset="0"/>
              </a:rPr>
              <a:t>1399 Absetzung Richards II.</a:t>
            </a:r>
          </a:p>
          <a:p>
            <a:endParaRPr lang="de-DE" b="1">
              <a:latin typeface="Footlight MT Light" pitchFamily="18" charset="0"/>
            </a:endParaRPr>
          </a:p>
          <a:p>
            <a:r>
              <a:rPr lang="de-DE" b="1">
                <a:latin typeface="Footlight MT Light" pitchFamily="18" charset="0"/>
              </a:rPr>
              <a:t>1455-85 Rosenkriege</a:t>
            </a:r>
          </a:p>
          <a:p>
            <a:endParaRPr lang="de-DE" b="1">
              <a:latin typeface="Footlight MT Light" pitchFamily="18" charset="0"/>
            </a:endParaRPr>
          </a:p>
          <a:p>
            <a:endParaRPr lang="de-DE" b="1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britischen Inseln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Schottland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28084" y="6926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Footlight MT Light" panose="0204060206030A020304" pitchFamily="18" charset="0"/>
              </a:rPr>
              <a:t>Um 1230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47564" y="7070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Footlight MT Light" panose="0204060206030A020304" pitchFamily="18" charset="0"/>
              </a:rPr>
              <a:t>800-900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37C9FAAB-A7DB-45B5-93BB-A75E71DB7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64001"/>
            <a:ext cx="3960440" cy="560439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A798B0F6-2521-4926-8AC2-AF615954B2BC}"/>
              </a:ext>
            </a:extLst>
          </p:cNvPr>
          <p:cNvSpPr txBox="1"/>
          <p:nvPr/>
        </p:nvSpPr>
        <p:spPr>
          <a:xfrm>
            <a:off x="1564392" y="6658990"/>
            <a:ext cx="28248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https://commons.wikimedia.org/wiki/File:Early_Medieval_Scotland_areas.png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41B303B3-BA9A-40AA-A579-419521A15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1062028"/>
            <a:ext cx="4591050" cy="568055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654D5204-93E2-429C-B283-CCC452EA9E0C}"/>
              </a:ext>
            </a:extLst>
          </p:cNvPr>
          <p:cNvSpPr txBox="1"/>
          <p:nvPr/>
        </p:nvSpPr>
        <p:spPr>
          <a:xfrm>
            <a:off x="6811054" y="6673334"/>
            <a:ext cx="23455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https://commons.wikimedia.org/wiki/File:Scotland_grevskap.jpg</a:t>
            </a:r>
          </a:p>
        </p:txBody>
      </p:sp>
    </p:spTree>
    <p:extLst>
      <p:ext uri="{BB962C8B-B14F-4D97-AF65-F5344CB8AC3E}">
        <p14:creationId xmlns:p14="http://schemas.microsoft.com/office/powerpoint/2010/main" val="52153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 idx="4294967295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Die britischen Inseln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Schottland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6" name="Textfeld 6"/>
          <p:cNvSpPr txBox="1">
            <a:spLocks noChangeArrowheads="1"/>
          </p:cNvSpPr>
          <p:nvPr/>
        </p:nvSpPr>
        <p:spPr bwMode="auto">
          <a:xfrm>
            <a:off x="5327650" y="692150"/>
            <a:ext cx="302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Um 1230</a:t>
            </a:r>
          </a:p>
        </p:txBody>
      </p:sp>
      <p:sp>
        <p:nvSpPr>
          <p:cNvPr id="18437" name="Textfeld 7"/>
          <p:cNvSpPr txBox="1">
            <a:spLocks noChangeArrowheads="1"/>
          </p:cNvSpPr>
          <p:nvPr/>
        </p:nvSpPr>
        <p:spPr bwMode="auto">
          <a:xfrm>
            <a:off x="539750" y="1606550"/>
            <a:ext cx="388778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1093 †Malcolm III.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Streit um die Thronfolgeordnung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Lehnsabhängigkeit von England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1135 David I. führt Feudalsystem und Verwaltung nach engl. Vorbild ein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1290 Auld Alliance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War of Independence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1314 Schlacht bei Bannockburn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1371 Robert II. (erster König der Steward-/Stuartdynastie)</a:t>
            </a: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32138" y="3538538"/>
            <a:ext cx="3132138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6C0B0524-22E9-4AC6-9A5A-BBF47D76D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38" y="1062038"/>
            <a:ext cx="4590686" cy="568196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F4090993-B471-499B-97CD-15AE8D6CEE45}"/>
              </a:ext>
            </a:extLst>
          </p:cNvPr>
          <p:cNvSpPr/>
          <p:nvPr/>
        </p:nvSpPr>
        <p:spPr>
          <a:xfrm>
            <a:off x="6722881" y="66733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https://commons.wikimedia.org/wiki/File:Scotland_grevskap.jpg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britischen Inseln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Robert Bruce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27622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28184" y="5157192"/>
            <a:ext cx="276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ootlight MT Light" panose="0204060206030A020304" pitchFamily="18" charset="0"/>
              </a:rPr>
              <a:t>Robert the Bruce und Elizabeth de Burgh</a:t>
            </a:r>
            <a:endParaRPr lang="de-DE" dirty="0">
              <a:latin typeface="Footlight MT Light" panose="0204060206030A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288" y="1124744"/>
            <a:ext cx="5328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Footlight MT Light" panose="0204060206030A020304" pitchFamily="18" charset="0"/>
              </a:rPr>
              <a:t>*11. Juli 1274;</a:t>
            </a:r>
          </a:p>
          <a:p>
            <a:r>
              <a:rPr lang="de-DE" sz="2400" dirty="0">
                <a:latin typeface="Footlight MT Light" panose="0204060206030A020304" pitchFamily="18" charset="0"/>
              </a:rPr>
              <a:t>† 7. Juni 1329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1306 – 1329 König von Schottland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1314 Schlacht bei </a:t>
            </a:r>
            <a:r>
              <a:rPr lang="de-DE" sz="2400" dirty="0" err="1">
                <a:latin typeface="Footlight MT Light" panose="0204060206030A020304" pitchFamily="18" charset="0"/>
              </a:rPr>
              <a:t>Bannockburn</a:t>
            </a:r>
            <a:endParaRPr lang="de-DE" sz="2400" dirty="0">
              <a:latin typeface="Footlight MT Light" panose="0204060206030A020304" pitchFamily="18" charset="0"/>
            </a:endParaRP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Schottland (Robert Bruce) siegt über England (Eduard II.)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Vorläufiges Ende der Lehnsabhängigkeit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861589DB-20CA-4589-B7ED-F0B6F83BC305}"/>
              </a:ext>
            </a:extLst>
          </p:cNvPr>
          <p:cNvSpPr txBox="1"/>
          <p:nvPr/>
        </p:nvSpPr>
        <p:spPr>
          <a:xfrm>
            <a:off x="5994123" y="4986078"/>
            <a:ext cx="32303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https://commons.wikimedia.org/wiki/File:Robert_the_Bruce_and_Elizabeth_de_Burgh.jpg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365882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Skandinavien nach der Wikingerzeit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Skandinavien, Island und Grönland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6D6685F2-B9C4-4CDB-9D80-D8B5AF8E7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474" y="1412875"/>
            <a:ext cx="6743526" cy="410475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32F962F4-278E-4E25-852B-78D441A134E2}"/>
              </a:ext>
            </a:extLst>
          </p:cNvPr>
          <p:cNvSpPr txBox="1"/>
          <p:nvPr/>
        </p:nvSpPr>
        <p:spPr>
          <a:xfrm>
            <a:off x="7117483" y="5425297"/>
            <a:ext cx="202651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https://commons.wikimedia.org/wiki/File:Erikr-eng.png</a:t>
            </a:r>
            <a:endParaRPr lang="de-DE" sz="600" dirty="0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67AE915B-A0EB-41E1-A8BD-C48C598A0487}"/>
              </a:ext>
            </a:extLst>
          </p:cNvPr>
          <p:cNvSpPr txBox="1"/>
          <p:nvPr/>
        </p:nvSpPr>
        <p:spPr>
          <a:xfrm>
            <a:off x="0" y="1412875"/>
            <a:ext cx="240047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de-DE" sz="2800" b="1">
                <a:solidFill>
                  <a:prstClr val="black"/>
                </a:solidFill>
                <a:latin typeface="Footlight MT Light" pitchFamily="18" charset="0"/>
              </a:rPr>
              <a:t>Erik der Rote</a:t>
            </a:r>
          </a:p>
          <a:p>
            <a:pPr marL="457200" lvl="0" indent="-457200"/>
            <a:r>
              <a:rPr lang="de-DE">
                <a:solidFill>
                  <a:prstClr val="black"/>
                </a:solidFill>
                <a:latin typeface="Footlight MT Light" pitchFamily="18" charset="0"/>
              </a:rPr>
              <a:t>982 Verbannung nach Grönland</a:t>
            </a:r>
          </a:p>
          <a:p>
            <a:pPr marL="457200" lvl="0" indent="-457200"/>
            <a:endParaRPr lang="de-DE">
              <a:solidFill>
                <a:prstClr val="black"/>
              </a:solidFill>
              <a:latin typeface="Footlight MT Light" pitchFamily="18" charset="0"/>
            </a:endParaRPr>
          </a:p>
          <a:p>
            <a:pPr marL="457200" lvl="0" indent="-457200"/>
            <a:r>
              <a:rPr lang="de-DE" sz="2800">
                <a:solidFill>
                  <a:prstClr val="black"/>
                </a:solidFill>
                <a:latin typeface="Footlight MT Light" pitchFamily="18" charset="0"/>
              </a:rPr>
              <a:t>Leif Eriksson</a:t>
            </a:r>
          </a:p>
          <a:p>
            <a:pPr marL="457200" lvl="0" indent="-457200"/>
            <a:r>
              <a:rPr lang="de-DE">
                <a:solidFill>
                  <a:prstClr val="black"/>
                </a:solidFill>
                <a:latin typeface="Footlight MT Light" pitchFamily="18" charset="0"/>
              </a:rPr>
              <a:t>Entdeckung Neufundlands</a:t>
            </a:r>
            <a:endParaRPr lang="de-DE" dirty="0">
              <a:solidFill>
                <a:prstClr val="black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5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Skandinavien nach der Wikingerzeit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Skandinavien, Island und Grönland</a:t>
            </a:r>
            <a:endParaRPr lang="de-DE" sz="2800" dirty="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712"/>
            <a:ext cx="8518401" cy="589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9BF62689-34C2-4637-B2D9-7CF78C4E0271}"/>
              </a:ext>
            </a:extLst>
          </p:cNvPr>
          <p:cNvSpPr txBox="1"/>
          <p:nvPr/>
        </p:nvSpPr>
        <p:spPr>
          <a:xfrm>
            <a:off x="7308304" y="6690394"/>
            <a:ext cx="170110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http://faculty.washington.edu/leiren/baltic.jpg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2266029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 idx="4294967295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Skandinavien nach der Wikingerzeit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Skandinavien, Island und Grönland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930275"/>
            <a:ext cx="5976937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4925" y="1144588"/>
            <a:ext cx="2952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Hegemon: Dänemark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Herrschaft über Estland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1202 über Lübeck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1214 über Holstein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„Valdemarernes Storhedstid“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1227 Schlacht b. Bornhöved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Verlust der norddt. Gebiete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58750" y="5248275"/>
            <a:ext cx="89852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1227-1340 Feudalismus und Reichsauflösung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1340-1380 Restauration, Kampf gegen die Hanse, Waldemar IV.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Atterdag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1380-1448 Nordische Union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30C3DBDD-E2B6-455C-A467-28633AD84F67}"/>
              </a:ext>
            </a:extLst>
          </p:cNvPr>
          <p:cNvSpPr/>
          <p:nvPr/>
        </p:nvSpPr>
        <p:spPr>
          <a:xfrm>
            <a:off x="7268344" y="5063996"/>
            <a:ext cx="1872208" cy="184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/>
              <a:t>http://faculty.washington.edu/leiren/baltic.jpg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Microsoft Office PowerPoint</Application>
  <PresentationFormat>Bildschirmpräsentation (4:3)</PresentationFormat>
  <Paragraphs>169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Eurostile</vt:lpstr>
      <vt:lpstr>Footlight MT Light</vt:lpstr>
      <vt:lpstr>Larissa</vt:lpstr>
      <vt:lpstr>Europa im Mittelalter Grundzüge der mittelalterlichen Geschichte vom vorläufigen Ende des weströmischen Kaisertums 476 bis zur Entdeckung Amerikas 1492</vt:lpstr>
      <vt:lpstr>I.) Die britischen Inseln 1.) England</vt:lpstr>
      <vt:lpstr>I.) Die britischen Inseln 1.) England</vt:lpstr>
      <vt:lpstr>I.) Die britischen Inseln 2.) Schottland</vt:lpstr>
      <vt:lpstr>I.) Die britischen Inseln 2.) Schottland</vt:lpstr>
      <vt:lpstr>I.) Die britischen Inseln 3.) Robert Bruce</vt:lpstr>
      <vt:lpstr>II.) Skandinavien nach der Wikingerzeit 1.) Skandinavien, Island und Grönland</vt:lpstr>
      <vt:lpstr>II.) Skandinavien nach der Wikingerzeit 1.) Skandinavien, Island und Grönland</vt:lpstr>
      <vt:lpstr>II.) Skandinavien nach der Wikingerzeit 1.) Skandinavien, Island und Grönland</vt:lpstr>
      <vt:lpstr>II.) Skandinavien nach der Wikingerzeit 1.) Skandinavien, Island und Grönland</vt:lpstr>
      <vt:lpstr>II.) Skandinavien nach der Wikingerzeit 2.) Die Hanse</vt:lpstr>
      <vt:lpstr>II.) Skandinavien nach der Wikingerzeit 3.) Konflikte im Ostseeraum</vt:lpstr>
      <vt:lpstr>III.) Polen und der Deutsche Orden 1.) Nach den Mongolenstürmen</vt:lpstr>
      <vt:lpstr>III.) Polen und der Deutsche Orden 2.) Polen, Litauen und das Baltikum</vt:lpstr>
      <vt:lpstr>III.) Polen und der Deutsche Orden 3.) Der Ordensstaat</vt:lpstr>
      <vt:lpstr>III.) Polen und der Deutsche Orden 3.) Der Ordensstaat</vt:lpstr>
      <vt:lpstr>III.) Polen und der Deutsche Orden 3.) Tannenberg und die Folgen</vt:lpstr>
      <vt:lpstr>Bildnachweise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431</cp:revision>
  <dcterms:created xsi:type="dcterms:W3CDTF">2017-04-18T11:03:37Z</dcterms:created>
  <dcterms:modified xsi:type="dcterms:W3CDTF">2021-03-15T15:07:43Z</dcterms:modified>
</cp:coreProperties>
</file>