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952" r:id="rId3"/>
    <p:sldId id="951" r:id="rId4"/>
    <p:sldId id="932" r:id="rId5"/>
    <p:sldId id="933" r:id="rId6"/>
    <p:sldId id="953" r:id="rId7"/>
    <p:sldId id="934" r:id="rId8"/>
    <p:sldId id="954" r:id="rId9"/>
    <p:sldId id="935" r:id="rId10"/>
    <p:sldId id="936" r:id="rId11"/>
    <p:sldId id="937" r:id="rId12"/>
    <p:sldId id="955" r:id="rId13"/>
    <p:sldId id="938" r:id="rId14"/>
    <p:sldId id="939" r:id="rId15"/>
    <p:sldId id="940" r:id="rId16"/>
    <p:sldId id="941" r:id="rId17"/>
    <p:sldId id="942" r:id="rId18"/>
    <p:sldId id="961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9F"/>
    <a:srgbClr val="006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3" autoAdjust="0"/>
    <p:restoredTop sz="95261" autoAdjust="0"/>
  </p:normalViewPr>
  <p:slideViewPr>
    <p:cSldViewPr>
      <p:cViewPr varScale="1">
        <p:scale>
          <a:sx n="85" d="100"/>
          <a:sy n="85" d="100"/>
        </p:scale>
        <p:origin x="115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01CE30-37BD-4D5C-8E6A-C98D13407384}" type="datetimeFigureOut">
              <a:rPr lang="de-DE"/>
              <a:pPr>
                <a:defRPr/>
              </a:pPr>
              <a:t>15.03.2021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B81B65-F662-49B6-AA4E-0D7B21CD8D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099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87380-9216-427F-9726-F2754A3F32C4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5B9C9-2817-483A-8488-5E995C6F210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CAED-E3EE-437A-A83C-E7D310A546C4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7CCFF-49C7-4F05-9D29-5A44686A83C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EF83-A730-41DE-8039-70070E31F35A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48D63-D95C-4601-A15A-A0595FEC773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2DAD-6F27-47F8-9D75-617F0F02DD28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AA285-914F-43AA-B775-DD9B9E27EB7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E8698-74CF-47AA-84DA-5637D422E62C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D104-5739-4085-A358-C6B0E3A872E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8088B-37EA-4F11-B9B7-365709DA7712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7C115-815C-45A1-9869-BA09506AE2C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E3665-6D3B-4AA6-9FE9-1A7405E770C6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110CE-02B9-4F33-9B92-96B473A4C4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5880F-B240-4501-9934-9313AFCF1C67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946-2C79-4C84-8285-FD032DBDEA7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64F9C-D160-4A58-8FBF-C4AAB53AA283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D2EF-AD0D-4D7C-97C0-14BA1C85FC3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916C-AB62-4FF4-B3EF-DBF7A115F8D2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A95AB-58A5-42D9-8C6B-824296FF20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C0289-8BFE-4F83-9319-5A2892B5682D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C3137-00AD-4E84-BC7A-DD8A8F3A317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CAAE19-FC8E-485A-A29A-636FCF20A360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7E9834-3BB0-40F1-A061-0C04014228C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>
          <a:xfrm>
            <a:off x="107950" y="549275"/>
            <a:ext cx="8928100" cy="1223963"/>
          </a:xfrm>
        </p:spPr>
        <p:txBody>
          <a:bodyPr/>
          <a:lstStyle/>
          <a:p>
            <a:pPr eaLnBrk="1" hangingPunct="1"/>
            <a:r>
              <a:rPr lang="de-DE" sz="6000" b="1" u="sng">
                <a:solidFill>
                  <a:srgbClr val="948A54"/>
                </a:solidFill>
                <a:latin typeface="Footlight MT Light" pitchFamily="18" charset="0"/>
              </a:rPr>
              <a:t>Europa im Mittelalter</a:t>
            </a:r>
            <a:r>
              <a:rPr lang="de-DE" sz="6000" b="1">
                <a:solidFill>
                  <a:srgbClr val="948A54"/>
                </a:solidFill>
                <a:latin typeface="Footlight MT Light" pitchFamily="18" charset="0"/>
              </a:rPr>
              <a:t/>
            </a:r>
            <a:br>
              <a:rPr lang="de-DE" sz="6000" b="1">
                <a:solidFill>
                  <a:srgbClr val="948A54"/>
                </a:solidFill>
                <a:latin typeface="Footlight MT Light" pitchFamily="18" charset="0"/>
              </a:rPr>
            </a:br>
            <a:r>
              <a:rPr lang="de-DE" sz="2200" b="1">
                <a:solidFill>
                  <a:srgbClr val="948A54"/>
                </a:solidFill>
                <a:latin typeface="Footlight MT Light" pitchFamily="18" charset="0"/>
              </a:rPr>
              <a:t>Grundzüge der mittelalterlichen Geschichte vom vorläufigen Ende des weströmischen Kaisertums 476 bis zur Entdeckung Amerikas 1492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950" y="5997575"/>
            <a:ext cx="8856663" cy="9604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[VL 11A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]: Der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Mittelmeerraum im Spätmittelalter</a:t>
            </a:r>
          </a:p>
        </p:txBody>
      </p:sp>
      <p:pic>
        <p:nvPicPr>
          <p:cNvPr id="14339" name="Picture 2" descr="https://upload.wikimedia.org/wikipedia/commons/thumb/5/5f/Nespory.jpg/275px-Nesp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989138"/>
            <a:ext cx="49276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3DCC3108-6951-4C41-B56D-62B5DD5EF3E8}"/>
              </a:ext>
            </a:extLst>
          </p:cNvPr>
          <p:cNvSpPr txBox="1"/>
          <p:nvPr/>
        </p:nvSpPr>
        <p:spPr>
          <a:xfrm>
            <a:off x="4629217" y="5812909"/>
            <a:ext cx="24224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https://commons.wikimedia.org/wiki/File:Nespory.jpg?uselang=de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Kampf um Sizilien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Karl von Anjou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981075"/>
            <a:ext cx="4859337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feld 1"/>
          <p:cNvSpPr txBox="1">
            <a:spLocks noChangeArrowheads="1"/>
          </p:cNvSpPr>
          <p:nvPr/>
        </p:nvSpPr>
        <p:spPr bwMode="auto">
          <a:xfrm>
            <a:off x="5076825" y="5883275"/>
            <a:ext cx="3671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Footlight MT Light" pitchFamily="18" charset="0"/>
              </a:rPr>
              <a:t>Der Papst krönt Karl von Anjou zum König von Sizilien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592138" y="1055688"/>
            <a:ext cx="3847335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>
                <a:latin typeface="Footlight MT Light" pitchFamily="18" charset="0"/>
              </a:rPr>
              <a:t>Karl von Anjou</a:t>
            </a:r>
          </a:p>
          <a:p>
            <a:r>
              <a:rPr lang="de-DE" sz="2000" dirty="0">
                <a:latin typeface="Footlight MT Light" pitchFamily="18" charset="0"/>
              </a:rPr>
              <a:t>*1226   </a:t>
            </a:r>
            <a:r>
              <a:rPr lang="de-DE" dirty="0"/>
              <a:t>†</a:t>
            </a:r>
            <a:r>
              <a:rPr lang="de-DE" sz="2000" dirty="0">
                <a:latin typeface="Footlight MT Light" pitchFamily="18" charset="0"/>
              </a:rPr>
              <a:t>1285</a:t>
            </a:r>
          </a:p>
          <a:p>
            <a:endParaRPr lang="de-DE" sz="2000" dirty="0">
              <a:latin typeface="Footlight MT Light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Footlight MT Light" pitchFamily="18" charset="0"/>
              </a:rPr>
              <a:t>Sohn Ludwigs VIII.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Footlight MT Light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Footlight MT Light" pitchFamily="18" charset="0"/>
              </a:rPr>
              <a:t>Senator von Rom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Footlight MT Light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Footlight MT Light" pitchFamily="18" charset="0"/>
              </a:rPr>
              <a:t>1265 König von Sizilien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Footlight MT Light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Footlight MT Light" pitchFamily="18" charset="0"/>
              </a:rPr>
              <a:t>1272 König von Albanien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Footlight MT Light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Footlight MT Light" pitchFamily="18" charset="0"/>
              </a:rPr>
              <a:t>1277 „König von Jerusalem“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Footlight MT Light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Footlight MT Light" pitchFamily="18" charset="0"/>
              </a:rPr>
              <a:t>1281 Eingriff in die Papstwahl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Footlight MT Light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Footlight MT Light" pitchFamily="18" charset="0"/>
              </a:rPr>
              <a:t>Plan: Kaiser von Konstantinopel</a:t>
            </a:r>
          </a:p>
          <a:p>
            <a:endParaRPr lang="de-DE" sz="2000" dirty="0">
              <a:latin typeface="Footlight MT Light" pitchFamily="18" charset="0"/>
            </a:endParaRPr>
          </a:p>
          <a:p>
            <a:r>
              <a:rPr lang="de-DE" i="1" dirty="0">
                <a:latin typeface="Footlight MT Light" pitchFamily="18" charset="0"/>
              </a:rPr>
              <a:t>Es kam etwas dazwischen …</a:t>
            </a:r>
          </a:p>
          <a:p>
            <a:r>
              <a:rPr lang="de-DE" i="1" dirty="0">
                <a:latin typeface="Footlight MT Light" pitchFamily="18" charset="0"/>
              </a:rPr>
              <a:t>… die Sizilianische Vesper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8EB7E0D0-0C1D-46B8-8873-CDACC0D02360}"/>
              </a:ext>
            </a:extLst>
          </p:cNvPr>
          <p:cNvSpPr txBox="1"/>
          <p:nvPr/>
        </p:nvSpPr>
        <p:spPr>
          <a:xfrm>
            <a:off x="6084168" y="5719496"/>
            <a:ext cx="314701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https://commons.wikimedia.org/wiki/File:Charles_I_of_Naples,_Pope_Clemente_IV.jpg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>
          <a:xfrm>
            <a:off x="468313" y="5397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Kampf um Sizilien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Die Sizilianische Vesper und der Frieden von Caltabellotta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3050" y="1557338"/>
            <a:ext cx="362585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feld 1"/>
          <p:cNvSpPr txBox="1">
            <a:spLocks noChangeArrowheads="1"/>
          </p:cNvSpPr>
          <p:nvPr/>
        </p:nvSpPr>
        <p:spPr bwMode="auto">
          <a:xfrm>
            <a:off x="5724525" y="4292600"/>
            <a:ext cx="287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Footlight MT Light" pitchFamily="18" charset="0"/>
              </a:rPr>
              <a:t>Sizilianische Vesper von Francesco Hayez, 1846</a:t>
            </a:r>
            <a:endParaRPr lang="de-DE">
              <a:latin typeface="Footlight MT Light" pitchFamily="18" charset="0"/>
            </a:endParaRP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0" y="1581150"/>
            <a:ext cx="558011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Footlight MT Light" pitchFamily="18" charset="0"/>
              </a:rPr>
              <a:t>Palermo, 31. März 1282,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Footlight MT Light" pitchFamily="18" charset="0"/>
              </a:rPr>
              <a:t>Ostersonntag zur Abendmesse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Footlight MT Light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Footlight MT Light" pitchFamily="18" charset="0"/>
              </a:rPr>
              <a:t>Anlass: ein großer Landausflug, übergriffige Franzmänner und eifersüchtige Sizilianer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Footlight MT Light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Footlight MT Light" pitchFamily="18" charset="0"/>
              </a:rPr>
              <a:t>Ursachen: „</a:t>
            </a:r>
            <a:r>
              <a:rPr lang="de-DE" sz="2000" dirty="0" err="1">
                <a:latin typeface="Footlight MT Light" pitchFamily="18" charset="0"/>
              </a:rPr>
              <a:t>mala</a:t>
            </a:r>
            <a:r>
              <a:rPr lang="de-DE" sz="2000" dirty="0">
                <a:latin typeface="Footlight MT Light" pitchFamily="18" charset="0"/>
              </a:rPr>
              <a:t> </a:t>
            </a:r>
            <a:r>
              <a:rPr lang="de-DE" sz="2000" dirty="0" err="1">
                <a:latin typeface="Footlight MT Light" pitchFamily="18" charset="0"/>
              </a:rPr>
              <a:t>signoria</a:t>
            </a:r>
            <a:r>
              <a:rPr lang="de-DE" sz="2000" dirty="0">
                <a:latin typeface="Footlight MT Light" pitchFamily="18" charset="0"/>
              </a:rPr>
              <a:t>“</a:t>
            </a:r>
          </a:p>
          <a:p>
            <a:r>
              <a:rPr lang="de-DE" sz="2000" i="1" dirty="0">
                <a:latin typeface="Footlight MT Light" pitchFamily="18" charset="0"/>
              </a:rPr>
              <a:t>	(Steuern, Verlegung der Hauptstadt von 	Palermo nach Neapel, Ämtervergabe an 	„</a:t>
            </a:r>
            <a:r>
              <a:rPr lang="de-DE" sz="2000" i="1" dirty="0" err="1">
                <a:latin typeface="Footlight MT Light" pitchFamily="18" charset="0"/>
              </a:rPr>
              <a:t>Ultramontani</a:t>
            </a:r>
            <a:r>
              <a:rPr lang="de-DE" sz="2000" i="1" dirty="0">
                <a:latin typeface="Footlight MT Light" pitchFamily="18" charset="0"/>
              </a:rPr>
              <a:t>“, Machtkampf der 	einheimischen Ritter gegen die </a:t>
            </a:r>
            <a:r>
              <a:rPr lang="de-DE" sz="2000" i="1" dirty="0" err="1">
                <a:latin typeface="Footlight MT Light" pitchFamily="18" charset="0"/>
              </a:rPr>
              <a:t>homines</a:t>
            </a:r>
            <a:r>
              <a:rPr lang="de-DE" sz="2000" i="1" dirty="0">
                <a:latin typeface="Footlight MT Light" pitchFamily="18" charset="0"/>
              </a:rPr>
              <a:t> 	</a:t>
            </a:r>
            <a:r>
              <a:rPr lang="de-DE" sz="2000" i="1" dirty="0" err="1">
                <a:latin typeface="Footlight MT Light" pitchFamily="18" charset="0"/>
              </a:rPr>
              <a:t>novi</a:t>
            </a:r>
            <a:r>
              <a:rPr lang="de-DE" sz="2000" i="1" dirty="0">
                <a:latin typeface="Footlight MT Light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i="1" dirty="0">
              <a:latin typeface="Footlight MT Light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Footlight MT Light" pitchFamily="18" charset="0"/>
              </a:rPr>
              <a:t>Papst Martin IV. stellt sich gegen die Aufständischen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Footlight MT Light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Footlight MT Light" pitchFamily="18" charset="0"/>
              </a:rPr>
              <a:t>Vertreibung der Franzosen von der Insel Sizilien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667C05A0-EB8C-4229-9711-73EE3D7A5DC1}"/>
              </a:ext>
            </a:extLst>
          </p:cNvPr>
          <p:cNvSpPr txBox="1"/>
          <p:nvPr/>
        </p:nvSpPr>
        <p:spPr>
          <a:xfrm>
            <a:off x="6619652" y="4166930"/>
            <a:ext cx="24833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/>
              <a:t>https://commons.wikimedia.org/wiki/File:Francesco_Hayez_023.jpg</a:t>
            </a:r>
            <a:endParaRPr lang="de-DE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 idx="4294967295"/>
          </p:nvPr>
        </p:nvSpPr>
        <p:spPr>
          <a:xfrm>
            <a:off x="468313" y="5397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Kampf um Sizilien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Die Sizilianische Vesper und der Frieden von Caltabellotta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3050" y="1557338"/>
            <a:ext cx="362585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feld 1"/>
          <p:cNvSpPr txBox="1">
            <a:spLocks noChangeArrowheads="1"/>
          </p:cNvSpPr>
          <p:nvPr/>
        </p:nvSpPr>
        <p:spPr bwMode="auto">
          <a:xfrm>
            <a:off x="5724525" y="4292600"/>
            <a:ext cx="287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Footlight MT Light" pitchFamily="18" charset="0"/>
              </a:rPr>
              <a:t>Sizilianische Vesper von Francesco Hayez, 1846</a:t>
            </a:r>
            <a:endParaRPr lang="de-DE">
              <a:latin typeface="Footlight MT Light" pitchFamily="18" charset="0"/>
            </a:endParaRP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0" y="1581150"/>
            <a:ext cx="501173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Footlight MT Light" pitchFamily="18" charset="0"/>
              </a:rPr>
              <a:t>28. Juni 1282 Peter III. von </a:t>
            </a:r>
            <a:r>
              <a:rPr lang="de-DE" sz="2000" dirty="0" err="1">
                <a:latin typeface="Footlight MT Light" pitchFamily="18" charset="0"/>
              </a:rPr>
              <a:t>Aragón</a:t>
            </a:r>
            <a:r>
              <a:rPr lang="de-DE" sz="2000" dirty="0">
                <a:latin typeface="Footlight MT Light" pitchFamily="18" charset="0"/>
              </a:rPr>
              <a:t> unternimmt einen Kreuzzug nach Afrika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Footlight MT Light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Footlight MT Light" pitchFamily="18" charset="0"/>
              </a:rPr>
              <a:t>30. August 1282 kleiner Abstecher nach Sizilien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Footlight MT Light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Footlight MT Light" pitchFamily="18" charset="0"/>
              </a:rPr>
              <a:t>Ab jetzt: Konflikt zwischen Frankreich und </a:t>
            </a:r>
            <a:r>
              <a:rPr lang="de-DE" sz="2000" dirty="0" err="1">
                <a:latin typeface="Footlight MT Light" pitchFamily="18" charset="0"/>
              </a:rPr>
              <a:t>Aragón</a:t>
            </a:r>
            <a:endParaRPr lang="de-DE" sz="2000" dirty="0">
              <a:latin typeface="Footlight MT Light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Footlight MT Light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Footlight MT Light" pitchFamily="18" charset="0"/>
              </a:rPr>
              <a:t>1296-1337 Friedrich „III.“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Footlight MT Light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Footlight MT Light" pitchFamily="18" charset="0"/>
              </a:rPr>
              <a:t>1302 Frieden von </a:t>
            </a:r>
            <a:r>
              <a:rPr lang="de-DE" sz="2000" dirty="0" err="1">
                <a:latin typeface="Footlight MT Light" pitchFamily="18" charset="0"/>
              </a:rPr>
              <a:t>Caltabellotta</a:t>
            </a:r>
            <a:endParaRPr lang="de-DE" sz="2000" dirty="0">
              <a:latin typeface="Footlight MT Light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Footlight MT Light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Footlight MT Light" pitchFamily="18" charset="0"/>
              </a:rPr>
              <a:t>2 Königreiche: Insel Sizilien („</a:t>
            </a:r>
            <a:r>
              <a:rPr lang="de-DE" sz="2000" dirty="0" err="1">
                <a:latin typeface="Footlight MT Light" pitchFamily="18" charset="0"/>
              </a:rPr>
              <a:t>Trinacria</a:t>
            </a:r>
            <a:r>
              <a:rPr lang="de-DE" sz="2000" dirty="0">
                <a:latin typeface="Footlight MT Light" pitchFamily="18" charset="0"/>
              </a:rPr>
              <a:t>“)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Footlight MT Light" pitchFamily="18" charset="0"/>
              </a:rPr>
              <a:t>                         Neapel („Sizilien“)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F1A763A5-4EDA-40FD-AFA4-05DD1912B5BB}"/>
              </a:ext>
            </a:extLst>
          </p:cNvPr>
          <p:cNvSpPr txBox="1"/>
          <p:nvPr/>
        </p:nvSpPr>
        <p:spPr>
          <a:xfrm>
            <a:off x="6588224" y="4183361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/>
              <a:t>https://commons.wikimedia.org/wiki/File:Francesco_Hayez_023.jpg</a:t>
            </a:r>
            <a:endParaRPr lang="de-DE" sz="600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>
          <a:xfrm>
            <a:off x="468313" y="5397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Der Handel und seine Verbindungen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Der Mittelmeerhandel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26627" name="Textfeld 1"/>
          <p:cNvSpPr txBox="1">
            <a:spLocks noChangeArrowheads="1"/>
          </p:cNvSpPr>
          <p:nvPr/>
        </p:nvSpPr>
        <p:spPr bwMode="auto">
          <a:xfrm>
            <a:off x="395288" y="1628775"/>
            <a:ext cx="82804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Die Seefahrt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400">
                <a:latin typeface="Footlight MT Light" pitchFamily="18" charset="0"/>
              </a:rPr>
              <a:t>Nord-/Ostsee: Kogge, Holk (dickbäuchige Lastschiffe)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400">
                <a:latin typeface="Footlight MT Light" pitchFamily="18" charset="0"/>
              </a:rPr>
              <a:t>Mittelmeer: Dromonen, Galeeren (leicht und wendig)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400">
                <a:latin typeface="Footlight MT Light" pitchFamily="18" charset="0"/>
              </a:rPr>
              <a:t>Atlantik: Segelschiffe (14./15. Jh.); Mittelmeer: Ruderschiffe</a:t>
            </a:r>
          </a:p>
          <a:p>
            <a:pPr marL="342900" indent="-342900"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  <a:p>
            <a:pPr marL="342900" indent="-3429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Reichweite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400">
                <a:latin typeface="Footlight MT Light" pitchFamily="18" charset="0"/>
              </a:rPr>
              <a:t>Küstenschifffahrt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400">
                <a:latin typeface="Footlight MT Light" pitchFamily="18" charset="0"/>
              </a:rPr>
              <a:t>Kompass ab spätem 12. Jh. nachweisbar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400">
                <a:latin typeface="Footlight MT Light" pitchFamily="18" charset="0"/>
              </a:rPr>
              <a:t>Magnetkompass seit 13. Jh. von Amalfi aus verbreitet</a:t>
            </a:r>
          </a:p>
          <a:p>
            <a:pPr marL="342900" indent="-342900"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  <a:p>
            <a:pPr marL="342900" indent="-3429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Geschäftsmodelle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400">
                <a:latin typeface="Footlight MT Light" pitchFamily="18" charset="0"/>
              </a:rPr>
              <a:t>Kommanditgesellschaften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400">
                <a:latin typeface="Footlight MT Light" pitchFamily="18" charset="0"/>
              </a:rPr>
              <a:t>Seeversicherungen</a:t>
            </a:r>
          </a:p>
          <a:p>
            <a:pPr marL="342900" indent="-342900">
              <a:buFont typeface="Arial" charset="0"/>
              <a:buNone/>
            </a:pPr>
            <a:endParaRPr lang="de-DE" sz="240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>
          <a:xfrm>
            <a:off x="468313" y="5397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Der Handel und seine Verbindungen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Die Probleme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27651" name="Textfeld 1"/>
          <p:cNvSpPr txBox="1">
            <a:spLocks noChangeArrowheads="1"/>
          </p:cNvSpPr>
          <p:nvPr/>
        </p:nvSpPr>
        <p:spPr bwMode="auto">
          <a:xfrm>
            <a:off x="395288" y="1628775"/>
            <a:ext cx="8280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400">
                <a:latin typeface="Footlight MT Light" pitchFamily="18" charset="0"/>
              </a:rPr>
              <a:t>Monopolisten und Ausbeuter</a:t>
            </a:r>
          </a:p>
          <a:p>
            <a:pPr marL="342900" indent="-342900"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2400">
                <a:latin typeface="Footlight MT Light" pitchFamily="18" charset="0"/>
              </a:rPr>
              <a:t>Piraterie</a:t>
            </a:r>
          </a:p>
          <a:p>
            <a:pPr marL="342900" indent="-342900"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2400">
                <a:latin typeface="Footlight MT Light" pitchFamily="18" charset="0"/>
              </a:rPr>
              <a:t>Die Pest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>
          <a:xfrm>
            <a:off x="-107950" y="692150"/>
            <a:ext cx="2376488" cy="4392613"/>
          </a:xfrm>
        </p:spPr>
        <p:txBody>
          <a:bodyPr/>
          <a:lstStyle/>
          <a:p>
            <a:pPr eaLnBrk="1" hangingPunct="1"/>
            <a:r>
              <a:rPr lang="de-DE" sz="1800">
                <a:latin typeface="Footlight MT Light" pitchFamily="18" charset="0"/>
              </a:rPr>
              <a:t>IV.) Die Umwälzungen des 15. Jahrhunderts</a:t>
            </a:r>
            <a:br>
              <a:rPr lang="de-DE" sz="1800">
                <a:latin typeface="Footlight MT Light" pitchFamily="18" charset="0"/>
              </a:rPr>
            </a:br>
            <a:r>
              <a:rPr lang="de-DE" sz="1800">
                <a:latin typeface="Footlight MT Light" pitchFamily="18" charset="0"/>
              </a:rPr>
              <a:t/>
            </a:r>
            <a:br>
              <a:rPr lang="de-DE" sz="1800">
                <a:latin typeface="Footlight MT Light" pitchFamily="18" charset="0"/>
              </a:rPr>
            </a:br>
            <a:r>
              <a:rPr lang="de-DE" sz="1800">
                <a:latin typeface="Footlight MT Light" pitchFamily="18" charset="0"/>
              </a:rPr>
              <a:t>1.) Muslime auf dem Vormarsch (Osten)</a:t>
            </a:r>
            <a:endParaRPr lang="de-DE" sz="1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3850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CC485315-1331-46DE-AFB9-957167BAC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480" y="0"/>
            <a:ext cx="6984776" cy="656810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09D6CCE6-A6E4-41F0-A424-A65B7E1F2DFF}"/>
              </a:ext>
            </a:extLst>
          </p:cNvPr>
          <p:cNvSpPr txBox="1"/>
          <p:nvPr/>
        </p:nvSpPr>
        <p:spPr>
          <a:xfrm>
            <a:off x="6732240" y="6568102"/>
            <a:ext cx="24897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/>
              <a:t>https://commons.wikimedia.org/wiki/File:OttomanEmpireIn1683.png</a:t>
            </a:r>
            <a:endParaRPr lang="de-DE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>
          <a:xfrm>
            <a:off x="-17463" y="0"/>
            <a:ext cx="8982076" cy="981075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IV.) Die Umwälzungen des 15. Jahrhunderts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Christen auf dem Vormarsch (Westen)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29699" name="Picture 2" descr="C:\Users\admin\Desktop\676px-Reconquista_(914-1492)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43000"/>
            <a:ext cx="6438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6C36F5ED-50BF-484C-914D-62496E4EF570}"/>
              </a:ext>
            </a:extLst>
          </p:cNvPr>
          <p:cNvSpPr txBox="1"/>
          <p:nvPr/>
        </p:nvSpPr>
        <p:spPr>
          <a:xfrm>
            <a:off x="5140678" y="6666210"/>
            <a:ext cx="255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/>
              <a:t>https://commons.wikimedia.org/wiki/File:Reconquista_(914-1492).svg</a:t>
            </a:r>
            <a:endParaRPr lang="de-DE" sz="600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IV.) Die Umwälzungen des 15. Jahrhunderts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Die europäischen Seemächte im 15. Jahrhundert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2773363" y="1125538"/>
            <a:ext cx="31369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latin typeface="Footlight MT Light" pitchFamily="18" charset="0"/>
              </a:rPr>
              <a:t>Byzanz: </a:t>
            </a:r>
            <a:r>
              <a:rPr lang="de-DE" sz="2400" i="1">
                <a:latin typeface="Footlight MT Light" pitchFamily="18" charset="0"/>
              </a:rPr>
              <a:t>das war einmal</a:t>
            </a:r>
            <a:endParaRPr lang="de-DE" sz="1600" i="1">
              <a:latin typeface="Footlight MT Light" pitchFamily="18" charset="0"/>
            </a:endParaRPr>
          </a:p>
          <a:p>
            <a:endParaRPr lang="de-DE" sz="16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Osmanen: Levante</a:t>
            </a:r>
          </a:p>
          <a:p>
            <a:endParaRPr lang="de-DE" sz="16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Venedig: Levante</a:t>
            </a:r>
          </a:p>
          <a:p>
            <a:endParaRPr lang="de-DE" sz="16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(Genua: Levante)</a:t>
            </a:r>
          </a:p>
          <a:p>
            <a:endParaRPr lang="de-DE" sz="16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Johanniter: Mittelmeer</a:t>
            </a:r>
          </a:p>
          <a:p>
            <a:endParaRPr lang="de-DE" sz="16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Aragón: Mittelmeer</a:t>
            </a:r>
          </a:p>
          <a:p>
            <a:endParaRPr lang="de-DE" sz="16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Hanse: Nord-/Ostsee</a:t>
            </a:r>
          </a:p>
          <a:p>
            <a:endParaRPr lang="de-DE" sz="1600">
              <a:latin typeface="Footlight MT Light" pitchFamily="18" charset="0"/>
            </a:endParaRPr>
          </a:p>
          <a:p>
            <a:r>
              <a:rPr lang="de-DE" sz="2400" i="1">
                <a:latin typeface="Footlight MT Light" pitchFamily="18" charset="0"/>
              </a:rPr>
              <a:t>Jetzt neu:</a:t>
            </a:r>
            <a:r>
              <a:rPr lang="de-DE" sz="2400">
                <a:latin typeface="Footlight MT Light" pitchFamily="18" charset="0"/>
              </a:rPr>
              <a:t> </a:t>
            </a:r>
          </a:p>
          <a:p>
            <a:r>
              <a:rPr lang="de-DE" sz="2400">
                <a:latin typeface="Footlight MT Light" pitchFamily="18" charset="0"/>
              </a:rPr>
              <a:t>Portugal: Atlantik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 idx="4294967295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Bildnachweise</a:t>
            </a:r>
            <a:endParaRPr lang="de-DE" sz="2800" i="1" dirty="0">
              <a:latin typeface="Eurostile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5DAD414D-8EB0-4B2D-A2EB-4A89D4F091A5}"/>
              </a:ext>
            </a:extLst>
          </p:cNvPr>
          <p:cNvSpPr txBox="1"/>
          <p:nvPr/>
        </p:nvSpPr>
        <p:spPr>
          <a:xfrm>
            <a:off x="457200" y="1556792"/>
            <a:ext cx="797506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Footlight MT Light" panose="0204060206030A020304" pitchFamily="18" charset="0"/>
              </a:rPr>
              <a:t>VL 11a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Footlight MT Light" panose="0204060206030A020304" pitchFamily="18" charset="0"/>
              </a:rPr>
              <a:t>https://commons.wikimedia.org/wiki/File:Nespory.jpg?uselang=de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Footlight MT Light" panose="0204060206030A020304" pitchFamily="18" charset="0"/>
              </a:rPr>
              <a:t>https://commons.wikimedia.org/wiki/File:Genuesische_Kolonien.png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Footlight MT Light" panose="0204060206030A020304" pitchFamily="18" charset="0"/>
              </a:rPr>
              <a:t>https://commons.wikimedia.org/wiki/File:Venezianische_Kolonien.png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Footlight MT Light" panose="0204060206030A020304" pitchFamily="18" charset="0"/>
              </a:rPr>
              <a:t>http://history-spain.blogspot.com/2014/12/map-about-expansion-of-crown-of-aragon.html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Footlight MT Light" panose="0204060206030A020304" pitchFamily="18" charset="0"/>
              </a:rPr>
              <a:t>https://commons.wikimedia.org/wiki/File:ByzantinischesReich1265.svg?uselang=de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Footlight MT Light" panose="0204060206030A020304" pitchFamily="18" charset="0"/>
              </a:rPr>
              <a:t>https://commons.wikimedia.org/wiki/File:Mongol_Empire_map_2.gif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Footlight MT Light" panose="0204060206030A020304" pitchFamily="18" charset="0"/>
              </a:rPr>
              <a:t>https://cdn.britannica.com/s:1500x700,q:85/40/3040-004-3CCA3F7C/dynasties-North-Africa.jpg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Footlight MT Light" panose="0204060206030A020304" pitchFamily="18" charset="0"/>
              </a:rPr>
              <a:t>https://commons.wikimedia.org/wiki/File:Charles_I_of_Naples,_Pope_Clemente_IV.jpg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Footlight MT Light" panose="0204060206030A020304" pitchFamily="18" charset="0"/>
              </a:rPr>
              <a:t>https://commons.wikimedia.org/wiki/File:Francesco_Hayez_023.jpg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Footlight MT Light" panose="0204060206030A020304" pitchFamily="18" charset="0"/>
              </a:rPr>
              <a:t>https://commons.wikimedia.org/wiki/File:OttomanEmpireIn1683.png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Footlight MT Light" panose="0204060206030A020304" pitchFamily="18" charset="0"/>
              </a:rPr>
              <a:t>https://commons.wikimedia.org/wiki/File:Reconquista_(914-1492).svg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6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 idx="4294967295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Der Mittelmeerraum im 13. Jahrhundert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Die Seestädte: Genua und Venedig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724525" y="1412875"/>
            <a:ext cx="3240088" cy="793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15363" name="Picture 8" descr="https://upload.wikimedia.org/wikipedia/commons/thumb/5/53/Genuesische_Kolonien.png/1920px-Genuesische_Koloni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1082675"/>
            <a:ext cx="5818188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5724525" y="1025525"/>
            <a:ext cx="3240088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b="1">
                <a:latin typeface="Perpetua" pitchFamily="18" charset="0"/>
              </a:rPr>
              <a:t> </a:t>
            </a:r>
            <a:r>
              <a:rPr lang="de-DE" sz="2000" b="1">
                <a:latin typeface="Footlight MT Light" pitchFamily="18" charset="0"/>
              </a:rPr>
              <a:t>Genua</a:t>
            </a:r>
          </a:p>
          <a:p>
            <a:pPr algn="ctr"/>
            <a:r>
              <a:rPr lang="de-DE">
                <a:latin typeface="Footlight MT Light" pitchFamily="18" charset="0"/>
              </a:rPr>
              <a:t>1099 Compagna communio</a:t>
            </a:r>
          </a:p>
          <a:p>
            <a:pPr algn="ctr"/>
            <a:r>
              <a:rPr lang="de-DE" sz="1600" i="1">
                <a:latin typeface="Footlight MT Light" pitchFamily="18" charset="0"/>
              </a:rPr>
              <a:t>Wichtige Familien:</a:t>
            </a:r>
          </a:p>
          <a:p>
            <a:pPr algn="ctr"/>
            <a:r>
              <a:rPr lang="de-DE" sz="1600" i="1">
                <a:latin typeface="Footlight MT Light" pitchFamily="18" charset="0"/>
              </a:rPr>
              <a:t>Spinola, Doria (Ghibellinen)</a:t>
            </a:r>
          </a:p>
          <a:p>
            <a:pPr algn="ctr"/>
            <a:r>
              <a:rPr lang="de-DE" sz="1600" i="1">
                <a:latin typeface="Footlight MT Light" pitchFamily="18" charset="0"/>
              </a:rPr>
              <a:t>Fieschi, Grimaldi (Guelfen)</a:t>
            </a:r>
          </a:p>
          <a:p>
            <a:pPr algn="ctr"/>
            <a:r>
              <a:rPr lang="de-DE">
                <a:latin typeface="Footlight MT Light" pitchFamily="18" charset="0"/>
              </a:rPr>
              <a:t>1261 Bündnis mit Michael VIII.</a:t>
            </a:r>
          </a:p>
          <a:p>
            <a:pPr algn="ctr"/>
            <a:r>
              <a:rPr lang="de-DE">
                <a:latin typeface="Footlight MT Light" pitchFamily="18" charset="0"/>
              </a:rPr>
              <a:t>1284 Seeschlacht bei Meloria</a:t>
            </a:r>
          </a:p>
          <a:p>
            <a:pPr algn="ctr"/>
            <a:r>
              <a:rPr lang="de-DE">
                <a:latin typeface="Footlight MT Light" pitchFamily="18" charset="0"/>
              </a:rPr>
              <a:t>(Sieg über Pisa)</a:t>
            </a:r>
          </a:p>
          <a:p>
            <a:pPr algn="ctr"/>
            <a:endParaRPr lang="de-DE">
              <a:latin typeface="Footlight MT Light" pitchFamily="18" charset="0"/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158750" y="3833813"/>
            <a:ext cx="3908425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b="1">
                <a:latin typeface="Footlight MT Light" pitchFamily="18" charset="0"/>
              </a:rPr>
              <a:t>Venedig</a:t>
            </a:r>
          </a:p>
          <a:p>
            <a:pPr algn="ctr"/>
            <a:r>
              <a:rPr lang="de-DE">
                <a:latin typeface="Footlight MT Light" pitchFamily="18" charset="0"/>
              </a:rPr>
              <a:t>9. Jh. wachsende Autonomie v. Byzanz</a:t>
            </a:r>
          </a:p>
          <a:p>
            <a:pPr algn="ctr"/>
            <a:endParaRPr lang="de-DE" sz="800">
              <a:latin typeface="Footlight MT Light" pitchFamily="18" charset="0"/>
            </a:endParaRPr>
          </a:p>
          <a:p>
            <a:pPr algn="ctr"/>
            <a:r>
              <a:rPr lang="de-DE">
                <a:latin typeface="Footlight MT Light" pitchFamily="18" charset="0"/>
              </a:rPr>
              <a:t>Verbindung zw. Europa, Byzanz, Islam</a:t>
            </a:r>
          </a:p>
          <a:p>
            <a:pPr algn="ctr"/>
            <a:endParaRPr lang="de-DE" sz="800">
              <a:latin typeface="Footlight MT Light" pitchFamily="18" charset="0"/>
            </a:endParaRPr>
          </a:p>
          <a:p>
            <a:pPr algn="ctr"/>
            <a:r>
              <a:rPr lang="de-DE">
                <a:latin typeface="Footlight MT Light" pitchFamily="18" charset="0"/>
              </a:rPr>
              <a:t>Hegemoniestellung in der Adria</a:t>
            </a:r>
          </a:p>
          <a:p>
            <a:pPr algn="ctr"/>
            <a:endParaRPr lang="de-DE" sz="800">
              <a:latin typeface="Footlight MT Light" pitchFamily="18" charset="0"/>
            </a:endParaRPr>
          </a:p>
          <a:p>
            <a:pPr algn="ctr"/>
            <a:r>
              <a:rPr lang="de-DE">
                <a:latin typeface="Footlight MT Light" pitchFamily="18" charset="0"/>
              </a:rPr>
              <a:t>Machtkonzentration beim Dogen</a:t>
            </a:r>
          </a:p>
          <a:p>
            <a:pPr algn="ctr"/>
            <a:endParaRPr lang="de-DE" sz="800">
              <a:latin typeface="Footlight MT Light" pitchFamily="18" charset="0"/>
            </a:endParaRPr>
          </a:p>
          <a:p>
            <a:pPr algn="ctr"/>
            <a:r>
              <a:rPr lang="de-DE">
                <a:latin typeface="Footlight MT Light" pitchFamily="18" charset="0"/>
              </a:rPr>
              <a:t>Das vermeintlich „goldene Zeitalter“:</a:t>
            </a:r>
          </a:p>
          <a:p>
            <a:pPr algn="ctr"/>
            <a:r>
              <a:rPr lang="de-DE" sz="1600" i="1">
                <a:latin typeface="Footlight MT Light" pitchFamily="18" charset="0"/>
              </a:rPr>
              <a:t>Ständiger Krieg, permanente Finanzkrisen, demographische Krise nach 1348</a:t>
            </a:r>
          </a:p>
          <a:p>
            <a:pPr algn="ctr"/>
            <a:r>
              <a:rPr lang="de-DE" sz="1600" i="1">
                <a:latin typeface="Footlight MT Light" pitchFamily="18" charset="0"/>
              </a:rPr>
              <a:t>Planwirtschaft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85749BF9-1CBA-4942-BAF8-CB6AEFDDD086}"/>
              </a:ext>
            </a:extLst>
          </p:cNvPr>
          <p:cNvSpPr txBox="1"/>
          <p:nvPr/>
        </p:nvSpPr>
        <p:spPr>
          <a:xfrm>
            <a:off x="-22225" y="3503914"/>
            <a:ext cx="251062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https://commons.wikimedia.org/wiki/File:Genuesische_Kolonien.png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730D2EB3-BE84-4034-A7E8-ACC52C046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863" y="3503914"/>
            <a:ext cx="4724387" cy="334840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69354A56-18AF-454C-B640-8EB02F717DA1}"/>
              </a:ext>
            </a:extLst>
          </p:cNvPr>
          <p:cNvSpPr txBox="1"/>
          <p:nvPr/>
        </p:nvSpPr>
        <p:spPr>
          <a:xfrm>
            <a:off x="6660232" y="6741368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/>
              <a:t>https://commons.wikimedia.org/wiki/File:Venezianische_Kolonien.png</a:t>
            </a:r>
            <a:endParaRPr lang="de-DE" sz="600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Der Mittelmeerraum im 13. Jahrhundert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Die neue Macht: Aragón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144000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7C972FFB-2F6B-4A40-A7B1-417DFE935DC9}"/>
              </a:ext>
            </a:extLst>
          </p:cNvPr>
          <p:cNvSpPr txBox="1"/>
          <p:nvPr/>
        </p:nvSpPr>
        <p:spPr>
          <a:xfrm>
            <a:off x="5929659" y="6643199"/>
            <a:ext cx="32143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/>
              <a:t>http://history-spain.blogspot.com/2014/12/map-about-expansion-of-crown-of-aragon.html</a:t>
            </a:r>
            <a:endParaRPr lang="de-DE" sz="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Der Mittelmeerraum im 13. Jahrhundert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Byzanz und die neuen Kreuzfahrerstaaten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6613"/>
            <a:ext cx="8496300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feld 1"/>
          <p:cNvSpPr txBox="1">
            <a:spLocks noChangeArrowheads="1"/>
          </p:cNvSpPr>
          <p:nvPr/>
        </p:nvSpPr>
        <p:spPr bwMode="auto">
          <a:xfrm>
            <a:off x="611188" y="4933950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i="1">
                <a:latin typeface="Footlight MT Light" pitchFamily="18" charset="0"/>
              </a:rPr>
              <a:t>Byzanz um 1265</a:t>
            </a:r>
          </a:p>
        </p:txBody>
      </p:sp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2700338" y="4960938"/>
            <a:ext cx="64436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Footlight MT Light" pitchFamily="18" charset="0"/>
              </a:rPr>
              <a:t>1261 Griechen erobern von Nikaia aus das Lateinische Kaiserreich Konstantinopel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Letzte Dynastie (bis 1453): Palaiologen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Der letzte Lateinische Kaiser Balduin II. sucht Hilfe im Westen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8B456E00-4DBE-493E-B6DA-2AF7FE0E3D6F}"/>
              </a:ext>
            </a:extLst>
          </p:cNvPr>
          <p:cNvSpPr txBox="1"/>
          <p:nvPr/>
        </p:nvSpPr>
        <p:spPr>
          <a:xfrm>
            <a:off x="6250452" y="4841617"/>
            <a:ext cx="30380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/>
              <a:t>https://commons.wikimedia.org/wiki/File:ByzantinischesReich1265.svg?uselang=de</a:t>
            </a:r>
            <a:endParaRPr lang="de-DE" sz="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Der Mittelmeerraum im 13. Jahrhundert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4.) Die Mongolen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18435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08050"/>
            <a:ext cx="75120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E820EAF1-C645-4DD6-A0AA-F4C7A75FEF28}"/>
              </a:ext>
            </a:extLst>
          </p:cNvPr>
          <p:cNvSpPr txBox="1"/>
          <p:nvPr/>
        </p:nvSpPr>
        <p:spPr>
          <a:xfrm>
            <a:off x="5971606" y="6669360"/>
            <a:ext cx="248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/>
              <a:t>https://commons.wikimedia.org/wiki/File:Mongol_Empire_map_2.gif</a:t>
            </a:r>
            <a:endParaRPr lang="de-DE" sz="600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 idx="4294967295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Der Mittelmeerraum im 13. Jahrhundert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4.) Die Mongolen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19459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908050"/>
            <a:ext cx="4751388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840288" y="862013"/>
            <a:ext cx="3979862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200" b="1">
                <a:latin typeface="Footlight MT Light" pitchFamily="18" charset="0"/>
              </a:rPr>
              <a:t>Dschingis Khan (†1227 )</a:t>
            </a:r>
          </a:p>
          <a:p>
            <a:endParaRPr lang="de-DE" sz="2200" b="1">
              <a:latin typeface="Footlight MT Light" pitchFamily="18" charset="0"/>
            </a:endParaRPr>
          </a:p>
          <a:p>
            <a:r>
              <a:rPr lang="de-DE" sz="2000">
                <a:latin typeface="Footlight MT Light" pitchFamily="18" charset="0"/>
              </a:rPr>
              <a:t>1215 Eroberung Chinas</a:t>
            </a:r>
          </a:p>
          <a:p>
            <a:endParaRPr lang="de-DE" sz="800">
              <a:latin typeface="Footlight MT Light" pitchFamily="18" charset="0"/>
            </a:endParaRPr>
          </a:p>
          <a:p>
            <a:r>
              <a:rPr lang="de-DE" sz="2000">
                <a:latin typeface="Footlight MT Light" pitchFamily="18" charset="0"/>
              </a:rPr>
              <a:t>1218-23 Zentralasien, Iran</a:t>
            </a:r>
          </a:p>
          <a:p>
            <a:endParaRPr lang="de-DE" sz="800">
              <a:latin typeface="Footlight MT Light" pitchFamily="18" charset="0"/>
            </a:endParaRPr>
          </a:p>
          <a:p>
            <a:r>
              <a:rPr lang="de-DE" sz="2000">
                <a:latin typeface="Footlight MT Light" pitchFamily="18" charset="0"/>
              </a:rPr>
              <a:t>Erweiterung unter den Söhnen bis 1260</a:t>
            </a:r>
          </a:p>
          <a:p>
            <a:endParaRPr lang="de-DE" sz="800">
              <a:latin typeface="Footlight MT Light" pitchFamily="18" charset="0"/>
            </a:endParaRPr>
          </a:p>
          <a:p>
            <a:r>
              <a:rPr lang="de-DE" sz="2000">
                <a:latin typeface="Footlight MT Light" pitchFamily="18" charset="0"/>
              </a:rPr>
              <a:t>1244 Schlacht bei Liegnitz</a:t>
            </a:r>
          </a:p>
          <a:p>
            <a:endParaRPr lang="de-DE" sz="800">
              <a:latin typeface="Footlight MT Light" pitchFamily="18" charset="0"/>
            </a:endParaRPr>
          </a:p>
          <a:p>
            <a:r>
              <a:rPr lang="de-DE" sz="2000">
                <a:latin typeface="Footlight MT Light" pitchFamily="18" charset="0"/>
              </a:rPr>
              <a:t>1258 Eroberung Bagdads </a:t>
            </a:r>
          </a:p>
          <a:p>
            <a:endParaRPr lang="de-DE" sz="800">
              <a:latin typeface="Footlight MT Light" pitchFamily="18" charset="0"/>
            </a:endParaRPr>
          </a:p>
          <a:p>
            <a:r>
              <a:rPr lang="de-DE" sz="2200" b="1">
                <a:latin typeface="Footlight MT Light" pitchFamily="18" charset="0"/>
              </a:rPr>
              <a:t>1260</a:t>
            </a:r>
            <a:r>
              <a:rPr lang="de-DE" sz="2200">
                <a:latin typeface="Footlight MT Light" pitchFamily="18" charset="0"/>
              </a:rPr>
              <a:t> Niederlage bei Ain Dschalut (dt. „Goliathsquelle“) gegen die Mamluken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158750" y="4965700"/>
            <a:ext cx="412908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Footlight MT Light" pitchFamily="18" charset="0"/>
              </a:rPr>
              <a:t>Nachfolgereiche: 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Ilkhane in Persien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Goldene Horde (Südrussland) 1237-1502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F3041D9C-AD62-4E70-A9EA-09C2D37F163E}"/>
              </a:ext>
            </a:extLst>
          </p:cNvPr>
          <p:cNvSpPr txBox="1"/>
          <p:nvPr/>
        </p:nvSpPr>
        <p:spPr>
          <a:xfrm>
            <a:off x="2335574" y="4613573"/>
            <a:ext cx="248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/>
              <a:t>https://commons.wikimedia.org/wiki/File:Mongol_Empire_map_2.gif</a:t>
            </a:r>
            <a:endParaRPr lang="de-DE" sz="600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Der Mittelmeerraum im 13. Jahrhundert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5.) Der muslimische Süden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8569325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7534993D-F6A4-4948-8D9F-142070D6B9F9}"/>
              </a:ext>
            </a:extLst>
          </p:cNvPr>
          <p:cNvSpPr txBox="1"/>
          <p:nvPr/>
        </p:nvSpPr>
        <p:spPr>
          <a:xfrm>
            <a:off x="5448001" y="6659283"/>
            <a:ext cx="34451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https://cdn.britannica.com/s:1500x700,q:85/40/3040-004-3CCA3F7C/dynasties-North-Africa.jpg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 idx="4294967295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Der Mittelmeerraum im 13. Jahrhundert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5.) Der muslimische Süden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56165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208713" y="1144588"/>
            <a:ext cx="293528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Footlight MT Light" pitchFamily="18" charset="0"/>
              </a:rPr>
              <a:t>Ägypten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Seit 1259 Mamlukenherrschaft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Mamluken:</a:t>
            </a:r>
          </a:p>
          <a:p>
            <a:r>
              <a:rPr lang="de-DE">
                <a:latin typeface="Footlight MT Light" pitchFamily="18" charset="0"/>
              </a:rPr>
              <a:t>Sklaven- und Kriegerkaste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1260 Sieg über die Mongolen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1291 Eroberung Akkons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Wichtige Sultane:</a:t>
            </a:r>
          </a:p>
          <a:p>
            <a:r>
              <a:rPr lang="de-DE">
                <a:latin typeface="Footlight MT Light" pitchFamily="18" charset="0"/>
              </a:rPr>
              <a:t>Baibars (1260-77)</a:t>
            </a:r>
          </a:p>
          <a:p>
            <a:r>
              <a:rPr lang="de-DE">
                <a:latin typeface="Footlight MT Light" pitchFamily="18" charset="0"/>
              </a:rPr>
              <a:t>Qalawun (1279-90)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03213" y="5824538"/>
            <a:ext cx="8840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Footlight MT Light" pitchFamily="18" charset="0"/>
              </a:rPr>
              <a:t>1517 Osmanen erobern Ägypten und beseitigen Mamlukenherrschaft und abbasidisches Schattenkalifat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BDA85979-B1CA-4617-B2E0-E2A6B92F193C}"/>
              </a:ext>
            </a:extLst>
          </p:cNvPr>
          <p:cNvSpPr txBox="1"/>
          <p:nvPr/>
        </p:nvSpPr>
        <p:spPr>
          <a:xfrm>
            <a:off x="2555776" y="4852637"/>
            <a:ext cx="34451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https://cdn.britannica.com/s:1500x700,q:85/40/3040-004-3CCA3F7C/dynasties-North-Africa.jpg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Kampf um Sizilien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Sizilien nach 1250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0" y="1422400"/>
            <a:ext cx="9909175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Footlight MT Light" pitchFamily="18" charset="0"/>
              </a:rPr>
              <a:t>1250 </a:t>
            </a:r>
            <a:r>
              <a:rPr lang="de-DE" sz="2400" dirty="0">
                <a:latin typeface="Footlight MT Light" pitchFamily="18" charset="0"/>
                <a:cs typeface="Arial" charset="0"/>
              </a:rPr>
              <a:t>†</a:t>
            </a:r>
            <a:r>
              <a:rPr lang="de-DE" sz="2400" dirty="0">
                <a:latin typeface="Footlight MT Light" pitchFamily="18" charset="0"/>
              </a:rPr>
              <a:t>Friedrich II.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Footlight MT Light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Footlight MT Light" pitchFamily="18" charset="0"/>
              </a:rPr>
              <a:t>Der Papst zieht das </a:t>
            </a:r>
            <a:r>
              <a:rPr lang="de-DE" sz="2400" dirty="0" smtClean="0">
                <a:latin typeface="Footlight MT Light" pitchFamily="18" charset="0"/>
              </a:rPr>
              <a:t>Königreich </a:t>
            </a:r>
            <a:r>
              <a:rPr lang="de-DE" sz="2400" dirty="0">
                <a:latin typeface="Footlight MT Light" pitchFamily="18" charset="0"/>
              </a:rPr>
              <a:t>Sizilien als erledigtes Lehen 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Footlight MT Light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Footlight MT Light" pitchFamily="18" charset="0"/>
              </a:rPr>
              <a:t>Wer </a:t>
            </a:r>
            <a:r>
              <a:rPr lang="de-DE" sz="2400" dirty="0" smtClean="0">
                <a:latin typeface="Footlight MT Light" pitchFamily="18" charset="0"/>
              </a:rPr>
              <a:t>vertreibt </a:t>
            </a:r>
            <a:r>
              <a:rPr lang="de-DE" sz="2400" dirty="0">
                <a:latin typeface="Footlight MT Light" pitchFamily="18" charset="0"/>
              </a:rPr>
              <a:t>die Staufer?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Footlight MT Light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Footlight MT Light" pitchFamily="18" charset="0"/>
              </a:rPr>
              <a:t>1266 Niederlage Kg. Manfreds bei </a:t>
            </a:r>
            <a:r>
              <a:rPr lang="de-DE" sz="2400" dirty="0" err="1">
                <a:latin typeface="Footlight MT Light" pitchFamily="18" charset="0"/>
              </a:rPr>
              <a:t>Benevent</a:t>
            </a:r>
            <a:endParaRPr lang="de-DE" sz="2400" dirty="0">
              <a:latin typeface="Footlight MT Light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Footlight MT Light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Footlight MT Light" pitchFamily="18" charset="0"/>
              </a:rPr>
              <a:t>1268 Schlacht am </a:t>
            </a:r>
            <a:r>
              <a:rPr lang="de-DE" sz="2400" dirty="0" err="1">
                <a:latin typeface="Footlight MT Light" pitchFamily="18" charset="0"/>
              </a:rPr>
              <a:t>Tagliacozzo</a:t>
            </a:r>
            <a:r>
              <a:rPr lang="de-DE" sz="2400" dirty="0">
                <a:latin typeface="Footlight MT Light" pitchFamily="18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Footlight MT Light" pitchFamily="18" charset="0"/>
              </a:rPr>
              <a:t>danach: Enthauptung </a:t>
            </a:r>
            <a:r>
              <a:rPr lang="de-DE" sz="2400" dirty="0" err="1">
                <a:latin typeface="Footlight MT Light" pitchFamily="18" charset="0"/>
              </a:rPr>
              <a:t>Konradins</a:t>
            </a:r>
            <a:r>
              <a:rPr lang="de-DE" sz="2400" dirty="0">
                <a:latin typeface="Footlight MT Light" pitchFamily="18" charset="0"/>
              </a:rPr>
              <a:t> in Neapel</a:t>
            </a:r>
          </a:p>
          <a:p>
            <a:endParaRPr lang="de-DE" sz="2400" dirty="0">
              <a:latin typeface="Footlight MT Light" pitchFamily="18" charset="0"/>
            </a:endParaRPr>
          </a:p>
          <a:p>
            <a:endParaRPr lang="de-DE" dirty="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</Words>
  <Application>Microsoft Office PowerPoint</Application>
  <PresentationFormat>Bildschirmpräsentation (4:3)</PresentationFormat>
  <Paragraphs>193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Eurostile</vt:lpstr>
      <vt:lpstr>Footlight MT Light</vt:lpstr>
      <vt:lpstr>Perpetua</vt:lpstr>
      <vt:lpstr>Larissa</vt:lpstr>
      <vt:lpstr>Europa im Mittelalter Grundzüge der mittelalterlichen Geschichte vom vorläufigen Ende des weströmischen Kaisertums 476 bis zur Entdeckung Amerikas 1492</vt:lpstr>
      <vt:lpstr>I.) Der Mittelmeerraum im 13. Jahrhundert 1.) Die Seestädte: Genua und Venedig</vt:lpstr>
      <vt:lpstr>I.) Der Mittelmeerraum im 13. Jahrhundert 2.) Die neue Macht: Aragón</vt:lpstr>
      <vt:lpstr>I.) Der Mittelmeerraum im 13. Jahrhundert 3.) Byzanz und die neuen Kreuzfahrerstaaten</vt:lpstr>
      <vt:lpstr>I.) Der Mittelmeerraum im 13. Jahrhundert 4.) Die Mongolen</vt:lpstr>
      <vt:lpstr>I.) Der Mittelmeerraum im 13. Jahrhundert 4.) Die Mongolen</vt:lpstr>
      <vt:lpstr>I.) Der Mittelmeerraum im 13. Jahrhundert 5.) Der muslimische Süden</vt:lpstr>
      <vt:lpstr>I.) Der Mittelmeerraum im 13. Jahrhundert 5.) Der muslimische Süden</vt:lpstr>
      <vt:lpstr>II.) Kampf um Sizilien 1.) Sizilien nach 1250</vt:lpstr>
      <vt:lpstr>II.) Kampf um Sizilien 2.) Karl von Anjou</vt:lpstr>
      <vt:lpstr>II.) Kampf um Sizilien 3.) Die Sizilianische Vesper und der Frieden von Caltabellotta</vt:lpstr>
      <vt:lpstr>II.) Kampf um Sizilien 3.) Die Sizilianische Vesper und der Frieden von Caltabellotta</vt:lpstr>
      <vt:lpstr>III.) Der Handel und seine Verbindungen 1.) Der Mittelmeerhandel</vt:lpstr>
      <vt:lpstr>III.) Der Handel und seine Verbindungen 2.) Die Probleme</vt:lpstr>
      <vt:lpstr>IV.) Die Umwälzungen des 15. Jahrhunderts  1.) Muslime auf dem Vormarsch (Osten)</vt:lpstr>
      <vt:lpstr>IV.) Die Umwälzungen des 15. Jahrhunderts 2.) Christen auf dem Vormarsch (Westen)</vt:lpstr>
      <vt:lpstr>IV.) Die Umwälzungen des 15. Jahrhunderts 3.) Die europäischen Seemächte im 15. Jahrhundert</vt:lpstr>
      <vt:lpstr>Bildnachweise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 Europa im Zeitalter des Investiturstreits Europa im Zeitalter des Investiturstreits von der Syndode von Stri bis zum Wormser Konkordat 1046 -1122</dc:title>
  <dc:creator>admin</dc:creator>
  <cp:lastModifiedBy>Standard</cp:lastModifiedBy>
  <cp:revision>428</cp:revision>
  <dcterms:created xsi:type="dcterms:W3CDTF">2017-04-18T11:03:37Z</dcterms:created>
  <dcterms:modified xsi:type="dcterms:W3CDTF">2021-03-15T14:51:15Z</dcterms:modified>
</cp:coreProperties>
</file>