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3" r:id="rId8"/>
    <p:sldId id="270" r:id="rId9"/>
    <p:sldId id="271" r:id="rId10"/>
    <p:sldId id="272" r:id="rId11"/>
    <p:sldId id="273" r:id="rId12"/>
    <p:sldId id="274" r:id="rId13"/>
    <p:sldId id="275" r:id="rId14"/>
    <p:sldId id="276" r:id="rId15"/>
    <p:sldId id="277" r:id="rId16"/>
    <p:sldId id="278" r:id="rId17"/>
    <p:sldId id="279" r:id="rId18"/>
    <p:sldId id="280"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a:tcStyle>
        <a:tcBdr/>
        <a:fill>
          <a:solidFill>
            <a:srgbClr val="E7E3D2">
              <a:alpha val="5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9"/>
  </p:normalViewPr>
  <p:slideViewPr>
    <p:cSldViewPr snapToGrid="0" snapToObjects="1">
      <p:cViewPr varScale="1">
        <p:scale>
          <a:sx n="54" d="100"/>
          <a:sy n="54" d="100"/>
        </p:scale>
        <p:origin x="7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tertitel">
    <p:spTree>
      <p:nvGrpSpPr>
        <p:cNvPr id="1" name=""/>
        <p:cNvGrpSpPr/>
        <p:nvPr/>
      </p:nvGrpSpPr>
      <p:grpSpPr>
        <a:xfrm>
          <a:off x="0" y="0"/>
          <a:ext cx="0" cy="0"/>
          <a:chOff x="0" y="0"/>
          <a:chExt cx="0" cy="0"/>
        </a:xfrm>
      </p:grpSpPr>
      <p:sp>
        <p:nvSpPr>
          <p:cNvPr id="13" name="Lini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14" name="Titeltext"/>
          <p:cNvSpPr txBox="1">
            <a:spLocks noGrp="1"/>
          </p:cNvSpPr>
          <p:nvPr>
            <p:ph type="title"/>
          </p:nvPr>
        </p:nvSpPr>
        <p:spPr>
          <a:xfrm>
            <a:off x="952500" y="4229100"/>
            <a:ext cx="22479000" cy="2857500"/>
          </a:xfrm>
          <a:prstGeom prst="rect">
            <a:avLst/>
          </a:prstGeom>
        </p:spPr>
        <p:txBody>
          <a:bodyPr anchor="b"/>
          <a:lstStyle/>
          <a:p>
            <a:r>
              <a:t>Titeltext</a:t>
            </a:r>
          </a:p>
        </p:txBody>
      </p:sp>
      <p:sp>
        <p:nvSpPr>
          <p:cNvPr id="15" name="Textebene 1…"/>
          <p:cNvSpPr txBox="1">
            <a:spLocks noGrp="1"/>
          </p:cNvSpPr>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16" name="Foliennummer"/>
          <p:cNvSpPr txBox="1">
            <a:spLocks noGrp="1"/>
          </p:cNvSpPr>
          <p:nvPr>
            <p:ph type="sldNum" sz="quarter" idx="2"/>
          </p:nvPr>
        </p:nvSpPr>
        <p:spPr>
          <a:xfrm>
            <a:off x="22898099" y="12319000"/>
            <a:ext cx="419101"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8" name="142761833_2880x1921.jpeg"/>
          <p:cNvSpPr>
            <a:spLocks noGrp="1"/>
          </p:cNvSpPr>
          <p:nvPr>
            <p:ph type="pic" idx="21"/>
          </p:nvPr>
        </p:nvSpPr>
        <p:spPr>
          <a:xfrm>
            <a:off x="0" y="-876300"/>
            <a:ext cx="24384000" cy="16264467"/>
          </a:xfrm>
          <a:prstGeom prst="rect">
            <a:avLst/>
          </a:prstGeom>
        </p:spPr>
        <p:txBody>
          <a:bodyPr lIns="91439" tIns="45719" rIns="91439" bIns="45719" anchor="t">
            <a:noAutofit/>
          </a:bodyPr>
          <a:lstStyle/>
          <a:p>
            <a:endParaRPr/>
          </a:p>
        </p:txBody>
      </p:sp>
      <p:sp>
        <p:nvSpPr>
          <p:cNvPr id="10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1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3" name="Bild"/>
          <p:cNvSpPr>
            <a:spLocks noGrp="1"/>
          </p:cNvSpPr>
          <p:nvPr>
            <p:ph type="pic" idx="21"/>
          </p:nvPr>
        </p:nvSpPr>
        <p:spPr>
          <a:xfrm>
            <a:off x="927100" y="-1765300"/>
            <a:ext cx="22529800" cy="15019865"/>
          </a:xfrm>
          <a:prstGeom prst="rect">
            <a:avLst/>
          </a:prstGeom>
          <a:ln w="9525">
            <a:round/>
          </a:ln>
        </p:spPr>
        <p:txBody>
          <a:bodyPr lIns="91439" tIns="45719" rIns="91439" bIns="45719" anchor="t">
            <a:noAutofit/>
          </a:bodyPr>
          <a:lstStyle/>
          <a:p>
            <a:endParaRPr/>
          </a:p>
        </p:txBody>
      </p:sp>
      <p:sp>
        <p:nvSpPr>
          <p:cNvPr id="24" name="Titeltext"/>
          <p:cNvSpPr txBox="1">
            <a:spLocks noGrp="1"/>
          </p:cNvSpPr>
          <p:nvPr>
            <p:ph type="title"/>
          </p:nvPr>
        </p:nvSpPr>
        <p:spPr>
          <a:xfrm>
            <a:off x="952500" y="9982200"/>
            <a:ext cx="22479000" cy="1574800"/>
          </a:xfrm>
          <a:prstGeom prst="rect">
            <a:avLst/>
          </a:prstGeom>
        </p:spPr>
        <p:txBody>
          <a:bodyPr anchor="b"/>
          <a:lstStyle/>
          <a:p>
            <a:r>
              <a:t>Titeltext</a:t>
            </a:r>
          </a:p>
        </p:txBody>
      </p:sp>
      <p:sp>
        <p:nvSpPr>
          <p:cNvPr id="25" name="Textebene 1…"/>
          <p:cNvSpPr txBox="1">
            <a:spLocks noGrp="1"/>
          </p:cNvSpPr>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2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Mitte">
    <p:spTree>
      <p:nvGrpSpPr>
        <p:cNvPr id="1" name=""/>
        <p:cNvGrpSpPr/>
        <p:nvPr/>
      </p:nvGrpSpPr>
      <p:grpSpPr>
        <a:xfrm>
          <a:off x="0" y="0"/>
          <a:ext cx="0" cy="0"/>
          <a:chOff x="0" y="0"/>
          <a:chExt cx="0" cy="0"/>
        </a:xfrm>
      </p:grpSpPr>
      <p:sp>
        <p:nvSpPr>
          <p:cNvPr id="33" name="Titeltext"/>
          <p:cNvSpPr txBox="1">
            <a:spLocks noGrp="1"/>
          </p:cNvSpPr>
          <p:nvPr>
            <p:ph type="title"/>
          </p:nvPr>
        </p:nvSpPr>
        <p:spPr>
          <a:xfrm>
            <a:off x="952500" y="5435600"/>
            <a:ext cx="22479000" cy="2857500"/>
          </a:xfrm>
          <a:prstGeom prst="rect">
            <a:avLst/>
          </a:prstGeom>
        </p:spPr>
        <p:txBody>
          <a:bodyPr/>
          <a:lstStyle/>
          <a:p>
            <a:r>
              <a:t>Titeltext</a:t>
            </a:r>
          </a:p>
        </p:txBody>
      </p:sp>
      <p:sp>
        <p:nvSpPr>
          <p:cNvPr id="3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kal">
    <p:spTree>
      <p:nvGrpSpPr>
        <p:cNvPr id="1" name=""/>
        <p:cNvGrpSpPr/>
        <p:nvPr/>
      </p:nvGrpSpPr>
      <p:grpSpPr>
        <a:xfrm>
          <a:off x="0" y="0"/>
          <a:ext cx="0" cy="0"/>
          <a:chOff x="0" y="0"/>
          <a:chExt cx="0" cy="0"/>
        </a:xfrm>
      </p:grpSpPr>
      <p:sp>
        <p:nvSpPr>
          <p:cNvPr id="41" name="Bild"/>
          <p:cNvSpPr>
            <a:spLocks noGrp="1"/>
          </p:cNvSpPr>
          <p:nvPr>
            <p:ph type="pic" idx="21"/>
          </p:nvPr>
        </p:nvSpPr>
        <p:spPr>
          <a:xfrm>
            <a:off x="12623800" y="-1346200"/>
            <a:ext cx="10928468" cy="16319500"/>
          </a:xfrm>
          <a:prstGeom prst="rect">
            <a:avLst/>
          </a:prstGeom>
          <a:ln w="9525">
            <a:round/>
          </a:ln>
        </p:spPr>
        <p:txBody>
          <a:bodyPr lIns="91439" tIns="45719" rIns="91439" bIns="45719" anchor="t">
            <a:noAutofit/>
          </a:bodyPr>
          <a:lstStyle/>
          <a:p>
            <a:endParaRPr/>
          </a:p>
        </p:txBody>
      </p:sp>
      <p:sp>
        <p:nvSpPr>
          <p:cNvPr id="42" name="Titeltext"/>
          <p:cNvSpPr txBox="1">
            <a:spLocks noGrp="1"/>
          </p:cNvSpPr>
          <p:nvPr>
            <p:ph type="title"/>
          </p:nvPr>
        </p:nvSpPr>
        <p:spPr>
          <a:xfrm>
            <a:off x="952500" y="3378200"/>
            <a:ext cx="10934700" cy="8534400"/>
          </a:xfrm>
          <a:prstGeom prst="rect">
            <a:avLst/>
          </a:prstGeom>
        </p:spPr>
        <p:txBody>
          <a:bodyPr anchor="t"/>
          <a:lstStyle/>
          <a:p>
            <a:r>
              <a:t>Titeltext</a:t>
            </a:r>
          </a:p>
        </p:txBody>
      </p:sp>
      <p:sp>
        <p:nvSpPr>
          <p:cNvPr id="43" name="Textebene 1…"/>
          <p:cNvSpPr txBox="1">
            <a:spLocks noGrp="1"/>
          </p:cNvSpPr>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4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51" name="Lini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52" name="Titeltext"/>
          <p:cNvSpPr txBox="1">
            <a:spLocks noGrp="1"/>
          </p:cNvSpPr>
          <p:nvPr>
            <p:ph type="title"/>
          </p:nvPr>
        </p:nvSpPr>
        <p:spPr>
          <a:prstGeom prst="rect">
            <a:avLst/>
          </a:prstGeom>
        </p:spPr>
        <p:txBody>
          <a:bodyPr/>
          <a:lstStyle/>
          <a:p>
            <a:r>
              <a:t>Titeltext</a:t>
            </a: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ufzählung &amp; Foto">
    <p:spTree>
      <p:nvGrpSpPr>
        <p:cNvPr id="1" name=""/>
        <p:cNvGrpSpPr/>
        <p:nvPr/>
      </p:nvGrpSpPr>
      <p:grpSpPr>
        <a:xfrm>
          <a:off x="0" y="0"/>
          <a:ext cx="0" cy="0"/>
          <a:chOff x="0" y="0"/>
          <a:chExt cx="0" cy="0"/>
        </a:xfrm>
      </p:grpSpPr>
      <p:sp>
        <p:nvSpPr>
          <p:cNvPr id="7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71" name="Bild"/>
          <p:cNvSpPr>
            <a:spLocks noGrp="1"/>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endParaRPr/>
          </a:p>
        </p:txBody>
      </p:sp>
      <p:sp>
        <p:nvSpPr>
          <p:cNvPr id="72" name="Titeltext"/>
          <p:cNvSpPr txBox="1">
            <a:spLocks noGrp="1"/>
          </p:cNvSpPr>
          <p:nvPr>
            <p:ph type="title"/>
          </p:nvPr>
        </p:nvSpPr>
        <p:spPr>
          <a:prstGeom prst="rect">
            <a:avLst/>
          </a:prstGeom>
        </p:spPr>
        <p:txBody>
          <a:bodyPr/>
          <a:lstStyle/>
          <a:p>
            <a:r>
              <a:t>Titeltext</a:t>
            </a:r>
          </a:p>
        </p:txBody>
      </p:sp>
      <p:sp>
        <p:nvSpPr>
          <p:cNvPr id="73" name="Textebene 1…"/>
          <p:cNvSpPr txBox="1">
            <a:spLocks noGrp="1"/>
          </p:cNvSpPr>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r>
              <a:t>Textebene 1</a:t>
            </a:r>
          </a:p>
          <a:p>
            <a:pPr lvl="1"/>
            <a:r>
              <a:t>Textebene 2</a:t>
            </a:r>
          </a:p>
          <a:p>
            <a:pPr lvl="2"/>
            <a:r>
              <a:t>Textebene 3</a:t>
            </a:r>
          </a:p>
          <a:p>
            <a:pPr lvl="3"/>
            <a:r>
              <a:t>Textebene 4</a:t>
            </a:r>
          </a:p>
          <a:p>
            <a:pPr lvl="4"/>
            <a:r>
              <a:t>Textebene 5</a:t>
            </a:r>
          </a:p>
        </p:txBody>
      </p:sp>
      <p:sp>
        <p:nvSpPr>
          <p:cNvPr id="7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ufzählungszeichen">
    <p:spTree>
      <p:nvGrpSpPr>
        <p:cNvPr id="1" name=""/>
        <p:cNvGrpSpPr/>
        <p:nvPr/>
      </p:nvGrpSpPr>
      <p:grpSpPr>
        <a:xfrm>
          <a:off x="0" y="0"/>
          <a:ext cx="0" cy="0"/>
          <a:chOff x="0" y="0"/>
          <a:chExt cx="0" cy="0"/>
        </a:xfrm>
      </p:grpSpPr>
      <p:sp>
        <p:nvSpPr>
          <p:cNvPr id="81" name="Textebene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8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89" name="Bild"/>
          <p:cNvSpPr>
            <a:spLocks noGrp="1"/>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endParaRPr/>
          </a:p>
        </p:txBody>
      </p:sp>
      <p:sp>
        <p:nvSpPr>
          <p:cNvPr id="90" name="Bild"/>
          <p:cNvSpPr>
            <a:spLocks noGrp="1"/>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endParaRPr/>
          </a:p>
        </p:txBody>
      </p:sp>
      <p:sp>
        <p:nvSpPr>
          <p:cNvPr id="91" name="Bild"/>
          <p:cNvSpPr>
            <a:spLocks noGrp="1"/>
          </p:cNvSpPr>
          <p:nvPr>
            <p:ph type="pic" idx="23"/>
          </p:nvPr>
        </p:nvSpPr>
        <p:spPr>
          <a:xfrm>
            <a:off x="736600" y="-1397000"/>
            <a:ext cx="11855474" cy="17703800"/>
          </a:xfrm>
          <a:prstGeom prst="rect">
            <a:avLst/>
          </a:prstGeom>
          <a:ln w="9525">
            <a:round/>
          </a:ln>
        </p:spPr>
        <p:txBody>
          <a:bodyPr lIns="91439" tIns="45719" rIns="91439" bIns="45719" anchor="t">
            <a:noAutofit/>
          </a:bodyPr>
          <a:lstStyle/>
          <a:p>
            <a:endParaRPr/>
          </a:p>
        </p:txBody>
      </p:sp>
      <p:sp>
        <p:nvSpPr>
          <p:cNvPr id="9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99" name="–Christian Bauer"/>
          <p:cNvSpPr txBox="1">
            <a:spLocks noGrp="1"/>
          </p:cNvSpPr>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sz="4200" i="1">
                <a:solidFill>
                  <a:srgbClr val="9D9D9D"/>
                </a:solidFill>
              </a:defRPr>
            </a:lvl1pPr>
          </a:lstStyle>
          <a:p>
            <a:r>
              <a:t>–Christian Bauer</a:t>
            </a:r>
          </a:p>
        </p:txBody>
      </p:sp>
      <p:sp>
        <p:nvSpPr>
          <p:cNvPr id="100" name="„Zitat hier eingeben.“"/>
          <p:cNvSpPr txBox="1">
            <a:spLocks noGrp="1"/>
          </p:cNvSpPr>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r>
              <a:t>„Zitat hier eingeben.“ </a:t>
            </a:r>
          </a:p>
        </p:txBody>
      </p:sp>
      <p:sp>
        <p:nvSpPr>
          <p:cNvPr id="10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Lini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i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extebene 1…"/>
          <p:cNvSpPr txBox="1">
            <a:spLocks noGrp="1"/>
          </p:cNvSpPr>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Textebene 1</a:t>
            </a:r>
          </a:p>
          <a:p>
            <a:pPr lvl="1"/>
            <a:r>
              <a:t>Textebene 2</a:t>
            </a:r>
          </a:p>
          <a:p>
            <a:pPr lvl="2"/>
            <a:r>
              <a:t>Textebene 3</a:t>
            </a:r>
          </a:p>
          <a:p>
            <a:pPr lvl="3"/>
            <a:r>
              <a:t>Textebene 4</a:t>
            </a:r>
          </a:p>
          <a:p>
            <a:pPr lvl="4"/>
            <a:r>
              <a:t>Textebene 5</a:t>
            </a:r>
          </a:p>
        </p:txBody>
      </p:sp>
      <p:sp>
        <p:nvSpPr>
          <p:cNvPr id="5" name="Titeltext"/>
          <p:cNvSpPr txBox="1">
            <a:spLocks noGrp="1"/>
          </p:cNvSpPr>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Titeltext</a:t>
            </a:r>
          </a:p>
        </p:txBody>
      </p:sp>
      <p:sp>
        <p:nvSpPr>
          <p:cNvPr id="6" name="Foliennummer"/>
          <p:cNvSpPr txBox="1">
            <a:spLocks noGrp="1"/>
          </p:cNvSpPr>
          <p:nvPr>
            <p:ph type="sldNum" sz="quarter" idx="2"/>
          </p:nvPr>
        </p:nvSpPr>
        <p:spPr>
          <a:xfrm>
            <a:off x="22923499" y="12319000"/>
            <a:ext cx="419101"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14"/>
        </a:buBlip>
        <a:tabLst/>
        <a:defRPr sz="4600" b="0" i="0" u="none" strike="noStrike" cap="none" spc="0" baseline="0">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14"/>
        </a:buBlip>
        <a:tabLst/>
        <a:defRPr sz="4600" b="0" i="0" u="none" strike="noStrike" cap="none" spc="0" baseline="0">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14"/>
        </a:buBlip>
        <a:tabLst/>
        <a:defRPr sz="4600" b="0" i="0" u="none" strike="noStrike" cap="none" spc="0" baseline="0">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14"/>
        </a:buBlip>
        <a:tabLst/>
        <a:defRPr sz="4600" b="0" i="0" u="none" strike="noStrike" cap="none" spc="0" baseline="0">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14"/>
        </a:buBlip>
        <a:tabLst/>
        <a:defRPr sz="4600" b="0" i="0" u="none" strike="noStrike" cap="none" spc="0" baseline="0">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14"/>
        </a:buBlip>
        <a:tabLst/>
        <a:defRPr sz="4600" b="0" i="0" u="none" strike="noStrike" cap="none" spc="0" baseline="0">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14"/>
        </a:buBlip>
        <a:tabLst/>
        <a:defRPr sz="4600" b="0" i="0" u="none" strike="noStrike" cap="none" spc="0" baseline="0">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14"/>
        </a:buBlip>
        <a:tabLst/>
        <a:defRPr sz="4600" b="0" i="0" u="none" strike="noStrike" cap="none" spc="0" baseline="0">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14"/>
        </a:buBlip>
        <a:tabLst/>
        <a:defRPr sz="4600" b="0" i="0" u="none" strike="noStrike" cap="none" spc="0" baseline="0">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t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6.t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17.t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8.t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1.t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Vorlesung: Die Spätantike"/>
          <p:cNvSpPr txBox="1">
            <a:spLocks noGrp="1"/>
          </p:cNvSpPr>
          <p:nvPr>
            <p:ph type="title"/>
          </p:nvPr>
        </p:nvSpPr>
        <p:spPr>
          <a:xfrm>
            <a:off x="952500" y="612033"/>
            <a:ext cx="22479000" cy="1574801"/>
          </a:xfrm>
          <a:prstGeom prst="rect">
            <a:avLst/>
          </a:prstGeom>
        </p:spPr>
        <p:txBody>
          <a:bodyPr/>
          <a:lstStyle>
            <a:lvl1pPr algn="ctr"/>
          </a:lstStyle>
          <a:p>
            <a:r>
              <a:rPr dirty="0"/>
              <a:t>Die </a:t>
            </a:r>
            <a:r>
              <a:rPr dirty="0" err="1"/>
              <a:t>Spätantike</a:t>
            </a:r>
            <a:endParaRPr dirty="0"/>
          </a:p>
        </p:txBody>
      </p:sp>
      <p:sp>
        <p:nvSpPr>
          <p:cNvPr id="126" name="Dr.  Timo Klär"/>
          <p:cNvSpPr txBox="1">
            <a:spLocks noGrp="1"/>
          </p:cNvSpPr>
          <p:nvPr>
            <p:ph type="body" sz="quarter" idx="1"/>
          </p:nvPr>
        </p:nvSpPr>
        <p:spPr>
          <a:xfrm>
            <a:off x="5738812" y="2195715"/>
            <a:ext cx="12906376" cy="863601"/>
          </a:xfrm>
          <a:prstGeom prst="rect">
            <a:avLst/>
          </a:prstGeom>
        </p:spPr>
        <p:txBody>
          <a:bodyPr/>
          <a:lstStyle>
            <a:lvl1pPr algn="ctr">
              <a:defRPr sz="3400"/>
            </a:lvl1pPr>
          </a:lstStyle>
          <a:p>
            <a:r>
              <a:t>Dr.  Timo Klär</a:t>
            </a:r>
          </a:p>
        </p:txBody>
      </p:sp>
      <p:sp>
        <p:nvSpPr>
          <p:cNvPr id="127" name="WS 2021/22…"/>
          <p:cNvSpPr txBox="1"/>
          <p:nvPr/>
        </p:nvSpPr>
        <p:spPr>
          <a:xfrm>
            <a:off x="920750" y="11529095"/>
            <a:ext cx="14846300" cy="1732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defTabSz="457200">
              <a:defRPr sz="2400">
                <a:solidFill>
                  <a:srgbClr val="5B5854"/>
                </a:solidFill>
              </a:defRPr>
            </a:pPr>
            <a:r>
              <a:t>WS 2021/22</a:t>
            </a:r>
          </a:p>
          <a:p>
            <a:pPr algn="l" defTabSz="457200">
              <a:defRPr sz="2400">
                <a:solidFill>
                  <a:srgbClr val="5B5854"/>
                </a:solidFill>
              </a:defRPr>
            </a:pPr>
            <a:r>
              <a:t>Dr. Timo Klär</a:t>
            </a:r>
          </a:p>
        </p:txBody>
      </p:sp>
      <p:pic>
        <p:nvPicPr>
          <p:cNvPr id="128" name="Bild" descr="Bild"/>
          <p:cNvPicPr>
            <a:picLocks noChangeAspect="1"/>
          </p:cNvPicPr>
          <p:nvPr/>
        </p:nvPicPr>
        <p:blipFill>
          <a:blip r:embed="rId4"/>
          <a:srcRect/>
          <a:stretch>
            <a:fillRect/>
          </a:stretch>
        </p:blipFill>
        <p:spPr>
          <a:xfrm>
            <a:off x="9279582" y="3070052"/>
            <a:ext cx="7313356" cy="9013555"/>
          </a:xfrm>
          <a:prstGeom prst="rect">
            <a:avLst/>
          </a:prstGeom>
          <a:ln w="12700">
            <a:miter lim="400000"/>
          </a:ln>
        </p:spPr>
      </p:pic>
      <p:pic>
        <p:nvPicPr>
          <p:cNvPr id="12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5453061" y="700532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15" fill="hold"/>
                                        <p:tgtEl>
                                          <p:spTgt spid="1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2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4812569" y="3945334"/>
            <a:ext cx="5531126" cy="7374834"/>
          </a:xfrm>
          <a:prstGeom prst="rect">
            <a:avLst/>
          </a:prstGeom>
          <a:ln w="12700">
            <a:miter lim="400000"/>
          </a:ln>
        </p:spPr>
      </p:pic>
      <p:sp>
        <p:nvSpPr>
          <p:cNvPr id="220" name="III. Die Spätantike - Ein Teil der Römischen Kaiserzeit? - Abfolge der Dynastien bis auf Justinian"/>
          <p:cNvSpPr txBox="1">
            <a:spLocks noGrp="1"/>
          </p:cNvSpPr>
          <p:nvPr>
            <p:ph type="title"/>
          </p:nvPr>
        </p:nvSpPr>
        <p:spPr>
          <a:xfrm>
            <a:off x="1079500" y="901700"/>
            <a:ext cx="22682200" cy="3057525"/>
          </a:xfrm>
          <a:prstGeom prst="rect">
            <a:avLst/>
          </a:prstGeom>
        </p:spPr>
        <p:txBody>
          <a:bodyPr>
            <a:normAutofit/>
          </a:bodyPr>
          <a:lstStyle/>
          <a:p>
            <a:pPr algn="ctr" defTabSz="652145">
              <a:defRPr sz="6873"/>
            </a:pPr>
            <a:endParaRPr dirty="0"/>
          </a:p>
          <a:p>
            <a:pPr algn="ctr" defTabSz="652145">
              <a:defRPr sz="6873"/>
            </a:pPr>
            <a:r>
              <a:rPr dirty="0"/>
              <a:t>II. Die </a:t>
            </a:r>
            <a:r>
              <a:rPr dirty="0" err="1"/>
              <a:t>Spätantike</a:t>
            </a:r>
            <a:r>
              <a:rPr dirty="0"/>
              <a:t> - Ein Teil der </a:t>
            </a:r>
            <a:r>
              <a:rPr dirty="0" err="1"/>
              <a:t>Römischen</a:t>
            </a:r>
            <a:r>
              <a:rPr dirty="0"/>
              <a:t> </a:t>
            </a:r>
            <a:r>
              <a:rPr dirty="0" err="1"/>
              <a:t>Kaiserzeit</a:t>
            </a:r>
            <a:r>
              <a:rPr dirty="0"/>
              <a:t>? - </a:t>
            </a:r>
            <a:r>
              <a:rPr dirty="0" err="1"/>
              <a:t>Abfolge</a:t>
            </a:r>
            <a:r>
              <a:rPr dirty="0"/>
              <a:t> der </a:t>
            </a:r>
            <a:r>
              <a:rPr dirty="0" err="1"/>
              <a:t>Dynastien</a:t>
            </a:r>
            <a:r>
              <a:rPr dirty="0"/>
              <a:t> bis auf Justinian</a:t>
            </a:r>
          </a:p>
        </p:txBody>
      </p:sp>
      <p:sp>
        <p:nvSpPr>
          <p:cNvPr id="221" name="Konstantinische Dynastie (306/324 - 363 n. Chr.)…"/>
          <p:cNvSpPr txBox="1">
            <a:spLocks noGrp="1"/>
          </p:cNvSpPr>
          <p:nvPr>
            <p:ph type="body" sz="quarter" idx="1"/>
          </p:nvPr>
        </p:nvSpPr>
        <p:spPr>
          <a:xfrm>
            <a:off x="2001342" y="5435767"/>
            <a:ext cx="10934701" cy="6054726"/>
          </a:xfrm>
          <a:prstGeom prst="rect">
            <a:avLst/>
          </a:prstGeom>
        </p:spPr>
        <p:txBody>
          <a:bodyPr>
            <a:normAutofit lnSpcReduction="10000"/>
          </a:bodyPr>
          <a:lstStyle/>
          <a:p>
            <a:pPr marL="516586" indent="-516586" defTabSz="817244">
              <a:lnSpc>
                <a:spcPct val="100000"/>
              </a:lnSpc>
              <a:spcBef>
                <a:spcPts val="4400"/>
              </a:spcBef>
              <a:buClr>
                <a:srgbClr val="BEBEBE"/>
              </a:buClr>
              <a:buSzPct val="125000"/>
              <a:buChar char="•"/>
              <a:defRPr sz="4158"/>
            </a:pPr>
            <a:r>
              <a:t>Konstantinische Dynastie (306/324 - 363 n. Chr.)</a:t>
            </a:r>
          </a:p>
          <a:p>
            <a:pPr marL="516586" indent="-516586" defTabSz="817244">
              <a:lnSpc>
                <a:spcPct val="100000"/>
              </a:lnSpc>
              <a:spcBef>
                <a:spcPts val="4400"/>
              </a:spcBef>
              <a:buClr>
                <a:srgbClr val="BEBEBE"/>
              </a:buClr>
              <a:buSzPct val="125000"/>
              <a:buChar char="•"/>
              <a:defRPr sz="4158"/>
            </a:pPr>
            <a:r>
              <a:t>Valentinianische Dynastie (364-392 n. Chr.)</a:t>
            </a:r>
          </a:p>
          <a:p>
            <a:pPr marL="516586" indent="-516586" defTabSz="817244">
              <a:lnSpc>
                <a:spcPct val="100000"/>
              </a:lnSpc>
              <a:spcBef>
                <a:spcPts val="4400"/>
              </a:spcBef>
              <a:buClr>
                <a:srgbClr val="BEBEBE"/>
              </a:buClr>
              <a:buSzPct val="125000"/>
              <a:buChar char="•"/>
              <a:defRPr sz="4158"/>
            </a:pPr>
            <a:r>
              <a:t>Theodosianische Dynastie (379-457 n. Chr.)</a:t>
            </a:r>
          </a:p>
          <a:p>
            <a:pPr marL="516586" indent="-516586" defTabSz="817244">
              <a:lnSpc>
                <a:spcPct val="100000"/>
              </a:lnSpc>
              <a:spcBef>
                <a:spcPts val="4400"/>
              </a:spcBef>
              <a:buClr>
                <a:srgbClr val="BEBEBE"/>
              </a:buClr>
              <a:buSzPct val="125000"/>
              <a:buChar char="•"/>
              <a:defRPr sz="4158"/>
            </a:pPr>
            <a:r>
              <a:t>476 n. Chr. Absetzung des Romulus Augustinus</a:t>
            </a:r>
          </a:p>
          <a:p>
            <a:pPr marL="516586" indent="-516586" defTabSz="817244">
              <a:lnSpc>
                <a:spcPct val="100000"/>
              </a:lnSpc>
              <a:spcBef>
                <a:spcPts val="4400"/>
              </a:spcBef>
              <a:buClr>
                <a:srgbClr val="BEBEBE"/>
              </a:buClr>
              <a:buSzPct val="125000"/>
              <a:buChar char="•"/>
              <a:defRPr sz="4158"/>
            </a:pPr>
            <a:r>
              <a:t>Justinianische Dynastie (518-565 n. Chr.) </a:t>
            </a:r>
            <a:r>
              <a:rPr i="1"/>
              <a:t>  </a:t>
            </a:r>
            <a:r>
              <a:t> </a:t>
            </a:r>
          </a:p>
        </p:txBody>
      </p:sp>
      <p:sp>
        <p:nvSpPr>
          <p:cNvPr id="222" name="Büste Theodosius I. in Coca, Segovia"/>
          <p:cNvSpPr txBox="1"/>
          <p:nvPr/>
        </p:nvSpPr>
        <p:spPr>
          <a:xfrm>
            <a:off x="14479705" y="11627908"/>
            <a:ext cx="619696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solidFill>
                  <a:srgbClr val="000000"/>
                </a:solidFill>
              </a:defRPr>
            </a:lvl1pPr>
          </a:lstStyle>
          <a:p>
            <a:r>
              <a:t>Büste Theodosius I. in Coca, Segovia</a:t>
            </a:r>
          </a:p>
        </p:txBody>
      </p:sp>
      <p:pic>
        <p:nvPicPr>
          <p:cNvPr id="22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1195446" y="817737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46" fill="hold"/>
                                        <p:tgtEl>
                                          <p:spTgt spid="2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2910938" y="4444681"/>
            <a:ext cx="9728284" cy="7814966"/>
          </a:xfrm>
          <a:prstGeom prst="rect">
            <a:avLst/>
          </a:prstGeom>
          <a:ln w="12700">
            <a:miter lim="400000"/>
          </a:ln>
        </p:spPr>
      </p:pic>
      <p:sp>
        <p:nvSpPr>
          <p:cNvPr id="226" name="IV. Kontinuitäten und Transformationen - I. Kaiser und ihre Herrschaft"/>
          <p:cNvSpPr txBox="1">
            <a:spLocks noGrp="1"/>
          </p:cNvSpPr>
          <p:nvPr>
            <p:ph type="title"/>
          </p:nvPr>
        </p:nvSpPr>
        <p:spPr>
          <a:xfrm>
            <a:off x="1029888" y="668337"/>
            <a:ext cx="22682201" cy="3057526"/>
          </a:xfrm>
          <a:prstGeom prst="rect">
            <a:avLst/>
          </a:prstGeom>
        </p:spPr>
        <p:txBody>
          <a:bodyPr>
            <a:normAutofit fontScale="90000"/>
          </a:bodyPr>
          <a:lstStyle/>
          <a:p>
            <a:pPr algn="ctr" defTabSz="693419">
              <a:defRPr sz="7307"/>
            </a:pPr>
            <a:endParaRPr dirty="0"/>
          </a:p>
          <a:p>
            <a:pPr algn="ctr" defTabSz="693419">
              <a:defRPr sz="7307"/>
            </a:pPr>
            <a:r>
              <a:rPr dirty="0"/>
              <a:t>I</a:t>
            </a:r>
            <a:r>
              <a:rPr lang="de-DE" dirty="0"/>
              <a:t>II</a:t>
            </a:r>
            <a:r>
              <a:rPr dirty="0"/>
              <a:t>. </a:t>
            </a:r>
            <a:r>
              <a:rPr dirty="0" err="1"/>
              <a:t>Kontinuitäten</a:t>
            </a:r>
            <a:r>
              <a:rPr dirty="0"/>
              <a:t> und </a:t>
            </a:r>
            <a:r>
              <a:rPr dirty="0" err="1"/>
              <a:t>Transformationen</a:t>
            </a:r>
            <a:r>
              <a:rPr dirty="0"/>
              <a:t> - I. Kaiser und </a:t>
            </a:r>
            <a:r>
              <a:rPr dirty="0" err="1"/>
              <a:t>ihre</a:t>
            </a:r>
            <a:r>
              <a:rPr dirty="0"/>
              <a:t> </a:t>
            </a:r>
            <a:r>
              <a:rPr dirty="0" err="1"/>
              <a:t>Herrschaft</a:t>
            </a:r>
            <a:endParaRPr dirty="0"/>
          </a:p>
        </p:txBody>
      </p:sp>
      <p:sp>
        <p:nvSpPr>
          <p:cNvPr id="227" name="Seit Ende der julisch-claudischen Dynastie Alleinherrschaft nicht mehr in Frage gestellt…"/>
          <p:cNvSpPr txBox="1">
            <a:spLocks noGrp="1"/>
          </p:cNvSpPr>
          <p:nvPr>
            <p:ph type="body" sz="quarter" idx="1"/>
          </p:nvPr>
        </p:nvSpPr>
        <p:spPr>
          <a:xfrm>
            <a:off x="2001342" y="5435767"/>
            <a:ext cx="10934701" cy="6054726"/>
          </a:xfrm>
          <a:prstGeom prst="rect">
            <a:avLst/>
          </a:prstGeom>
        </p:spPr>
        <p:txBody>
          <a:bodyPr>
            <a:normAutofit lnSpcReduction="10000"/>
          </a:bodyPr>
          <a:lstStyle/>
          <a:p>
            <a:pPr marL="365263" indent="-365263" defTabSz="577850">
              <a:lnSpc>
                <a:spcPct val="100000"/>
              </a:lnSpc>
              <a:spcBef>
                <a:spcPts val="3100"/>
              </a:spcBef>
              <a:buClr>
                <a:srgbClr val="BEBEBE"/>
              </a:buClr>
              <a:buSzPct val="125000"/>
              <a:buChar char="•"/>
              <a:defRPr sz="2940"/>
            </a:pPr>
            <a:r>
              <a:t>Seit Ende der julisch-claudischen Dynastie Alleinherrschaft nicht mehr in Frage gestellt</a:t>
            </a:r>
          </a:p>
          <a:p>
            <a:pPr marL="365263" indent="-365263" defTabSz="577850">
              <a:lnSpc>
                <a:spcPct val="100000"/>
              </a:lnSpc>
              <a:spcBef>
                <a:spcPts val="3100"/>
              </a:spcBef>
              <a:buClr>
                <a:srgbClr val="BEBEBE"/>
              </a:buClr>
              <a:buSzPct val="125000"/>
              <a:buChar char="•"/>
              <a:defRPr sz="2940"/>
            </a:pPr>
            <a:r>
              <a:t>Seit Augustus und Tiberius Nachfolger aus Kaiserfamilie. Ende einer Dynastie führt zu Bürgerkriegen: 68n. Chr. Nero; 192 n. Chr. Commodus; 235 n. Chr. Alexander Severus. Ausnahme 96 n. Chr. Nerva.</a:t>
            </a:r>
          </a:p>
          <a:p>
            <a:pPr marL="365263" indent="-365263" defTabSz="577850">
              <a:lnSpc>
                <a:spcPct val="100000"/>
              </a:lnSpc>
              <a:spcBef>
                <a:spcPts val="3100"/>
              </a:spcBef>
              <a:buClr>
                <a:srgbClr val="BEBEBE"/>
              </a:buClr>
              <a:buSzPct val="125000"/>
              <a:buChar char="•"/>
              <a:defRPr sz="2940"/>
            </a:pPr>
            <a:r>
              <a:t>Ausnahmen von dieser Nachfolgeregelung: Zeit der Adoptivkaiser und Tetrarchie Diocletian am Beginn der Spätantike.</a:t>
            </a:r>
          </a:p>
          <a:p>
            <a:pPr marL="365263" indent="-365263" defTabSz="577850">
              <a:lnSpc>
                <a:spcPct val="100000"/>
              </a:lnSpc>
              <a:spcBef>
                <a:spcPts val="3100"/>
              </a:spcBef>
              <a:buClr>
                <a:srgbClr val="BEBEBE"/>
              </a:buClr>
              <a:buSzPct val="125000"/>
              <a:buChar char="•"/>
              <a:defRPr sz="2940"/>
            </a:pPr>
            <a:r>
              <a:t>Diocletian errichtet 295 n. Chr. die sogenannte Tetrarchie. Die Tetrarchen residieren in verschiedenen Städten. Rom verliert zunehmend an Bedeutung, wichtiger wird Konstantinopel. </a:t>
            </a:r>
          </a:p>
        </p:txBody>
      </p:sp>
      <p:sp>
        <p:nvSpPr>
          <p:cNvPr id="228" name="Das Römische Reich zum Zeitpunkt des Todes von Theodosius"/>
          <p:cNvSpPr txBox="1"/>
          <p:nvPr/>
        </p:nvSpPr>
        <p:spPr>
          <a:xfrm>
            <a:off x="14910115" y="12208661"/>
            <a:ext cx="6196969"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solidFill>
                  <a:srgbClr val="000000"/>
                </a:solidFill>
              </a:defRPr>
            </a:lvl1pPr>
          </a:lstStyle>
          <a:p>
            <a:r>
              <a:t>Das Römische Reich zum Zeitpunkt des Todes von Theodosius</a:t>
            </a:r>
          </a:p>
        </p:txBody>
      </p:sp>
      <p:pic>
        <p:nvPicPr>
          <p:cNvPr id="22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085237" y="1149049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978" fill="hold"/>
                                        <p:tgtEl>
                                          <p:spTgt spid="2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Bild" descr="Bild"/>
          <p:cNvPicPr>
            <a:picLocks noGrp="1" noChangeAspect="1"/>
          </p:cNvPicPr>
          <p:nvPr>
            <p:ph type="pic" idx="21"/>
          </p:nvPr>
        </p:nvPicPr>
        <p:blipFill>
          <a:blip r:embed="rId4"/>
          <a:srcRect/>
          <a:stretch>
            <a:fillRect/>
          </a:stretch>
        </p:blipFill>
        <p:spPr>
          <a:xfrm>
            <a:off x="14385132" y="3833598"/>
            <a:ext cx="6507234" cy="8114903"/>
          </a:xfrm>
          <a:prstGeom prst="rect">
            <a:avLst/>
          </a:prstGeom>
          <a:ln w="12700">
            <a:miter lim="400000"/>
          </a:ln>
        </p:spPr>
      </p:pic>
      <p:sp>
        <p:nvSpPr>
          <p:cNvPr id="232" name="IV. Kontinuitäten und Transformationen - I. Kaiser und ihre Herrschaft"/>
          <p:cNvSpPr txBox="1">
            <a:spLocks noGrp="1"/>
          </p:cNvSpPr>
          <p:nvPr>
            <p:ph type="title"/>
          </p:nvPr>
        </p:nvSpPr>
        <p:spPr>
          <a:xfrm>
            <a:off x="1054694" y="746811"/>
            <a:ext cx="22682201" cy="3057526"/>
          </a:xfrm>
          <a:prstGeom prst="rect">
            <a:avLst/>
          </a:prstGeom>
        </p:spPr>
        <p:txBody>
          <a:bodyPr>
            <a:normAutofit fontScale="90000"/>
          </a:bodyPr>
          <a:lstStyle/>
          <a:p>
            <a:pPr algn="ctr" defTabSz="693419">
              <a:defRPr sz="7307"/>
            </a:pPr>
            <a:endParaRPr dirty="0"/>
          </a:p>
          <a:p>
            <a:pPr algn="ctr" defTabSz="693419">
              <a:defRPr sz="7307"/>
            </a:pPr>
            <a:r>
              <a:rPr dirty="0"/>
              <a:t>I</a:t>
            </a:r>
            <a:r>
              <a:rPr lang="de-DE" dirty="0"/>
              <a:t>II</a:t>
            </a:r>
            <a:r>
              <a:rPr dirty="0"/>
              <a:t>. </a:t>
            </a:r>
            <a:r>
              <a:rPr dirty="0" err="1"/>
              <a:t>Kontinuitäten</a:t>
            </a:r>
            <a:r>
              <a:rPr dirty="0"/>
              <a:t> und </a:t>
            </a:r>
            <a:r>
              <a:rPr dirty="0" err="1"/>
              <a:t>Transformationen</a:t>
            </a:r>
            <a:r>
              <a:rPr dirty="0"/>
              <a:t> - I. Kaiser und </a:t>
            </a:r>
            <a:r>
              <a:rPr dirty="0" err="1"/>
              <a:t>ihre</a:t>
            </a:r>
            <a:r>
              <a:rPr dirty="0"/>
              <a:t> </a:t>
            </a:r>
            <a:r>
              <a:rPr dirty="0" err="1"/>
              <a:t>Herrschaft</a:t>
            </a:r>
            <a:endParaRPr dirty="0"/>
          </a:p>
        </p:txBody>
      </p:sp>
      <p:sp>
        <p:nvSpPr>
          <p:cNvPr id="233" name="Constantin beseitigt 306 n. Chr. die Tetrarchie. Vererbung der Herrschaft 324n. Chr. an die Familie Constantins.…"/>
          <p:cNvSpPr txBox="1">
            <a:spLocks noGrp="1"/>
          </p:cNvSpPr>
          <p:nvPr>
            <p:ph type="body" sz="quarter" idx="1"/>
          </p:nvPr>
        </p:nvSpPr>
        <p:spPr>
          <a:xfrm>
            <a:off x="2075759" y="4863687"/>
            <a:ext cx="10934701" cy="6054726"/>
          </a:xfrm>
          <a:prstGeom prst="rect">
            <a:avLst/>
          </a:prstGeom>
        </p:spPr>
        <p:txBody>
          <a:bodyPr>
            <a:normAutofit lnSpcReduction="10000"/>
          </a:bodyPr>
          <a:lstStyle/>
          <a:p>
            <a:pPr marL="365263" indent="-365263" defTabSz="577850">
              <a:lnSpc>
                <a:spcPct val="100000"/>
              </a:lnSpc>
              <a:spcBef>
                <a:spcPts val="3100"/>
              </a:spcBef>
              <a:buClr>
                <a:srgbClr val="BEBEBE"/>
              </a:buClr>
              <a:buSzPct val="125000"/>
              <a:buChar char="•"/>
              <a:defRPr sz="2940"/>
            </a:pPr>
            <a:r>
              <a:t>Constantin beseitigt 306 n. Chr. die Tetrarchie. Vererbung der Herrschaft 324n. Chr. an die Familie Constantins.</a:t>
            </a:r>
          </a:p>
          <a:p>
            <a:pPr marL="365263" indent="-365263" defTabSz="577850">
              <a:lnSpc>
                <a:spcPct val="100000"/>
              </a:lnSpc>
              <a:spcBef>
                <a:spcPts val="3100"/>
              </a:spcBef>
              <a:buClr>
                <a:srgbClr val="BEBEBE"/>
              </a:buClr>
              <a:buSzPct val="125000"/>
              <a:buChar char="•"/>
              <a:defRPr sz="2940"/>
            </a:pPr>
            <a:r>
              <a:t>Gemeinsame Nachfolge der drei Söhne Constantins, Constantius II. regiert schließlich nach einem Bürgerkrieg als Alleinherrscher.</a:t>
            </a:r>
          </a:p>
          <a:p>
            <a:pPr marL="365263" indent="-365263" defTabSz="577850">
              <a:lnSpc>
                <a:spcPct val="100000"/>
              </a:lnSpc>
              <a:spcBef>
                <a:spcPts val="3100"/>
              </a:spcBef>
              <a:buClr>
                <a:srgbClr val="BEBEBE"/>
              </a:buClr>
              <a:buSzPct val="125000"/>
              <a:buChar char="•"/>
              <a:defRPr sz="2940"/>
            </a:pPr>
            <a:r>
              <a:t>Seit 364 n. Chr. Doppelkaisertum (Reichseinheit mit getrennter Verwaltung)</a:t>
            </a:r>
          </a:p>
          <a:p>
            <a:pPr marL="365263" indent="-365263" defTabSz="577850">
              <a:lnSpc>
                <a:spcPct val="100000"/>
              </a:lnSpc>
              <a:spcBef>
                <a:spcPts val="3100"/>
              </a:spcBef>
              <a:buClr>
                <a:srgbClr val="BEBEBE"/>
              </a:buClr>
              <a:buSzPct val="125000"/>
              <a:buChar char="•"/>
              <a:defRPr sz="2940"/>
            </a:pPr>
            <a:r>
              <a:t>Verhältnis des Senats bedingt Ruf des Kaisers: guter Herrscher oder Tyrann. Einzelne Kaiser betonen herausgehobene, gottähnliche Stellung, die im Widerspruch zur Prinzipatsideologie steht. Seit Diocletian Proskynese: Majestät des Kaisers wird im Zeremoniell unterstrichen. </a:t>
            </a:r>
          </a:p>
        </p:txBody>
      </p:sp>
      <p:sp>
        <p:nvSpPr>
          <p:cNvPr id="234" name="Theodosius in der Loge des Hippodroms von Konstantinopel; Basis des Obelisk von Istanbul"/>
          <p:cNvSpPr txBox="1"/>
          <p:nvPr/>
        </p:nvSpPr>
        <p:spPr>
          <a:xfrm>
            <a:off x="14910116" y="12089300"/>
            <a:ext cx="619696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Theodosius in der Loge des Hippodroms von Konstantinopel; Basis des Obelisk von Istanbul</a:t>
            </a:r>
          </a:p>
        </p:txBody>
      </p:sp>
      <p:pic>
        <p:nvPicPr>
          <p:cNvPr id="23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412045" y="1063266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41" fill="hold"/>
                                        <p:tgtEl>
                                          <p:spTgt spid="2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Bild" descr="Bild"/>
          <p:cNvPicPr>
            <a:picLocks noGrp="1" noChangeAspect="1"/>
          </p:cNvPicPr>
          <p:nvPr>
            <p:ph type="pic" idx="21"/>
          </p:nvPr>
        </p:nvPicPr>
        <p:blipFill>
          <a:blip r:embed="rId4"/>
          <a:srcRect/>
          <a:stretch>
            <a:fillRect/>
          </a:stretch>
        </p:blipFill>
        <p:spPr>
          <a:xfrm>
            <a:off x="13407051" y="4717276"/>
            <a:ext cx="8463396" cy="6347547"/>
          </a:xfrm>
          <a:prstGeom prst="rect">
            <a:avLst/>
          </a:prstGeom>
          <a:ln w="12700">
            <a:miter lim="400000"/>
          </a:ln>
        </p:spPr>
      </p:pic>
      <p:sp>
        <p:nvSpPr>
          <p:cNvPr id="238" name="IV. Kontinuitäten und Transformationen - II. Religionspolitik"/>
          <p:cNvSpPr txBox="1">
            <a:spLocks noGrp="1"/>
          </p:cNvSpPr>
          <p:nvPr>
            <p:ph type="title"/>
          </p:nvPr>
        </p:nvSpPr>
        <p:spPr>
          <a:xfrm>
            <a:off x="1054694" y="746811"/>
            <a:ext cx="22682201" cy="3057526"/>
          </a:xfrm>
          <a:prstGeom prst="rect">
            <a:avLst/>
          </a:prstGeom>
        </p:spPr>
        <p:txBody>
          <a:bodyPr>
            <a:normAutofit fontScale="90000"/>
          </a:bodyPr>
          <a:lstStyle/>
          <a:p>
            <a:pPr algn="ctr" defTabSz="693419">
              <a:defRPr sz="7307"/>
            </a:pPr>
            <a:endParaRPr dirty="0"/>
          </a:p>
          <a:p>
            <a:pPr algn="ctr" defTabSz="693419">
              <a:defRPr sz="7307"/>
            </a:pPr>
            <a:r>
              <a:rPr dirty="0"/>
              <a:t>I</a:t>
            </a:r>
            <a:r>
              <a:rPr lang="de-DE" dirty="0"/>
              <a:t>II</a:t>
            </a:r>
            <a:r>
              <a:rPr dirty="0"/>
              <a:t>. </a:t>
            </a:r>
            <a:r>
              <a:rPr dirty="0" err="1"/>
              <a:t>Kontinuitäten</a:t>
            </a:r>
            <a:r>
              <a:rPr dirty="0"/>
              <a:t> und </a:t>
            </a:r>
            <a:r>
              <a:rPr dirty="0" err="1"/>
              <a:t>Transformationen</a:t>
            </a:r>
            <a:r>
              <a:rPr dirty="0"/>
              <a:t> - II. </a:t>
            </a:r>
            <a:r>
              <a:rPr dirty="0" err="1"/>
              <a:t>Religionspolitik</a:t>
            </a:r>
            <a:endParaRPr dirty="0"/>
          </a:p>
        </p:txBody>
      </p:sp>
      <p:sp>
        <p:nvSpPr>
          <p:cNvPr id="239" name="Heidnischer Kult ist seit Augustus Legitimation der Kaiserherrschaft: Prinzeps ist Vermittler göttlicher Wohltaten und wird durch Kaiserkult verehrt.…"/>
          <p:cNvSpPr txBox="1">
            <a:spLocks noGrp="1"/>
          </p:cNvSpPr>
          <p:nvPr>
            <p:ph type="body" sz="quarter" idx="1"/>
          </p:nvPr>
        </p:nvSpPr>
        <p:spPr>
          <a:xfrm>
            <a:off x="2075759" y="4863687"/>
            <a:ext cx="10934701" cy="6054726"/>
          </a:xfrm>
          <a:prstGeom prst="rect">
            <a:avLst/>
          </a:prstGeom>
        </p:spPr>
        <p:txBody>
          <a:bodyPr>
            <a:normAutofit lnSpcReduction="10000"/>
          </a:bodyPr>
          <a:lstStyle/>
          <a:p>
            <a:pPr marL="344390" indent="-344390" defTabSz="544830">
              <a:lnSpc>
                <a:spcPct val="100000"/>
              </a:lnSpc>
              <a:spcBef>
                <a:spcPts val="2900"/>
              </a:spcBef>
              <a:buClr>
                <a:srgbClr val="BEBEBE"/>
              </a:buClr>
              <a:buSzPct val="125000"/>
              <a:buChar char="•"/>
              <a:defRPr sz="2772"/>
            </a:pPr>
            <a:r>
              <a:rPr dirty="0" err="1"/>
              <a:t>Heidnischer</a:t>
            </a:r>
            <a:r>
              <a:rPr dirty="0"/>
              <a:t> </a:t>
            </a:r>
            <a:r>
              <a:rPr dirty="0" err="1"/>
              <a:t>Kult</a:t>
            </a:r>
            <a:r>
              <a:rPr dirty="0"/>
              <a:t> </a:t>
            </a:r>
            <a:r>
              <a:rPr dirty="0" err="1"/>
              <a:t>ist</a:t>
            </a:r>
            <a:r>
              <a:rPr dirty="0"/>
              <a:t> </a:t>
            </a:r>
            <a:r>
              <a:rPr dirty="0" err="1"/>
              <a:t>seit</a:t>
            </a:r>
            <a:r>
              <a:rPr dirty="0"/>
              <a:t> Augustus Legitimation der </a:t>
            </a:r>
            <a:r>
              <a:rPr dirty="0" err="1"/>
              <a:t>Kaiserherrschaft</a:t>
            </a:r>
            <a:r>
              <a:rPr dirty="0"/>
              <a:t>: </a:t>
            </a:r>
            <a:r>
              <a:rPr dirty="0" err="1"/>
              <a:t>Prinzeps</a:t>
            </a:r>
            <a:r>
              <a:rPr dirty="0"/>
              <a:t> </a:t>
            </a:r>
            <a:r>
              <a:rPr dirty="0" err="1"/>
              <a:t>ist</a:t>
            </a:r>
            <a:r>
              <a:rPr dirty="0"/>
              <a:t> </a:t>
            </a:r>
            <a:r>
              <a:rPr dirty="0" err="1"/>
              <a:t>Vermittler</a:t>
            </a:r>
            <a:r>
              <a:rPr dirty="0"/>
              <a:t> </a:t>
            </a:r>
            <a:r>
              <a:rPr dirty="0" err="1"/>
              <a:t>göttlicher</a:t>
            </a:r>
            <a:r>
              <a:rPr dirty="0"/>
              <a:t> </a:t>
            </a:r>
            <a:r>
              <a:rPr dirty="0" err="1"/>
              <a:t>Wohltaten</a:t>
            </a:r>
            <a:r>
              <a:rPr dirty="0"/>
              <a:t> und </a:t>
            </a:r>
            <a:r>
              <a:rPr dirty="0" err="1"/>
              <a:t>wird</a:t>
            </a:r>
            <a:r>
              <a:rPr dirty="0"/>
              <a:t> </a:t>
            </a:r>
            <a:r>
              <a:rPr dirty="0" err="1"/>
              <a:t>durch</a:t>
            </a:r>
            <a:r>
              <a:rPr dirty="0"/>
              <a:t> </a:t>
            </a:r>
            <a:r>
              <a:rPr dirty="0" err="1"/>
              <a:t>Kaiserkult</a:t>
            </a:r>
            <a:r>
              <a:rPr dirty="0"/>
              <a:t> </a:t>
            </a:r>
            <a:r>
              <a:rPr dirty="0" err="1"/>
              <a:t>verehrt</a:t>
            </a:r>
            <a:r>
              <a:rPr dirty="0"/>
              <a:t>.</a:t>
            </a:r>
          </a:p>
          <a:p>
            <a:pPr marL="344390" indent="-344390" defTabSz="544830">
              <a:lnSpc>
                <a:spcPct val="100000"/>
              </a:lnSpc>
              <a:spcBef>
                <a:spcPts val="2900"/>
              </a:spcBef>
              <a:buClr>
                <a:srgbClr val="BEBEBE"/>
              </a:buClr>
              <a:buSzPct val="125000"/>
              <a:buChar char="•"/>
              <a:defRPr sz="2772"/>
            </a:pPr>
            <a:r>
              <a:rPr dirty="0" err="1"/>
              <a:t>Polytheismus</a:t>
            </a:r>
            <a:r>
              <a:rPr dirty="0"/>
              <a:t> </a:t>
            </a:r>
            <a:r>
              <a:rPr dirty="0" err="1"/>
              <a:t>führt</a:t>
            </a:r>
            <a:r>
              <a:rPr dirty="0"/>
              <a:t> </a:t>
            </a:r>
            <a:r>
              <a:rPr dirty="0" err="1"/>
              <a:t>zur</a:t>
            </a:r>
            <a:r>
              <a:rPr dirty="0"/>
              <a:t> Integration </a:t>
            </a:r>
            <a:r>
              <a:rPr dirty="0" err="1"/>
              <a:t>ausländischer</a:t>
            </a:r>
            <a:r>
              <a:rPr dirty="0"/>
              <a:t> </a:t>
            </a:r>
            <a:r>
              <a:rPr dirty="0" err="1"/>
              <a:t>Kulte</a:t>
            </a:r>
            <a:r>
              <a:rPr dirty="0"/>
              <a:t> in das </a:t>
            </a:r>
            <a:r>
              <a:rPr dirty="0" err="1"/>
              <a:t>römische</a:t>
            </a:r>
            <a:r>
              <a:rPr dirty="0"/>
              <a:t> Pantheon: Magna Mater </a:t>
            </a:r>
            <a:r>
              <a:rPr dirty="0" err="1"/>
              <a:t>Kult</a:t>
            </a:r>
            <a:r>
              <a:rPr dirty="0"/>
              <a:t> </a:t>
            </a:r>
            <a:r>
              <a:rPr dirty="0" err="1"/>
              <a:t>aus</a:t>
            </a:r>
            <a:r>
              <a:rPr dirty="0"/>
              <a:t> dem Orient; Isis-</a:t>
            </a:r>
            <a:r>
              <a:rPr dirty="0" err="1"/>
              <a:t>Kult</a:t>
            </a:r>
            <a:r>
              <a:rPr dirty="0"/>
              <a:t> </a:t>
            </a:r>
            <a:r>
              <a:rPr dirty="0" err="1"/>
              <a:t>aus</a:t>
            </a:r>
            <a:r>
              <a:rPr dirty="0"/>
              <a:t> </a:t>
            </a:r>
            <a:r>
              <a:rPr dirty="0" err="1"/>
              <a:t>Ägypten</a:t>
            </a:r>
            <a:r>
              <a:rPr dirty="0"/>
              <a:t>, Mithras-</a:t>
            </a:r>
            <a:r>
              <a:rPr dirty="0" err="1"/>
              <a:t>Kult</a:t>
            </a:r>
            <a:r>
              <a:rPr dirty="0"/>
              <a:t> </a:t>
            </a:r>
            <a:r>
              <a:rPr dirty="0" err="1"/>
              <a:t>aus</a:t>
            </a:r>
            <a:r>
              <a:rPr dirty="0"/>
              <a:t> </a:t>
            </a:r>
            <a:r>
              <a:rPr dirty="0" err="1"/>
              <a:t>Persien</a:t>
            </a:r>
            <a:r>
              <a:rPr dirty="0"/>
              <a:t>.</a:t>
            </a:r>
          </a:p>
          <a:p>
            <a:pPr marL="344390" indent="-344390" defTabSz="544830">
              <a:lnSpc>
                <a:spcPct val="100000"/>
              </a:lnSpc>
              <a:spcBef>
                <a:spcPts val="2900"/>
              </a:spcBef>
              <a:buClr>
                <a:srgbClr val="BEBEBE"/>
              </a:buClr>
              <a:buSzPct val="125000"/>
              <a:buChar char="•"/>
              <a:defRPr sz="2772"/>
            </a:pPr>
            <a:r>
              <a:rPr dirty="0" err="1"/>
              <a:t>Monotheistische</a:t>
            </a:r>
            <a:r>
              <a:rPr dirty="0"/>
              <a:t> </a:t>
            </a:r>
            <a:r>
              <a:rPr dirty="0" err="1"/>
              <a:t>Religionen</a:t>
            </a:r>
            <a:r>
              <a:rPr dirty="0"/>
              <a:t> </a:t>
            </a:r>
            <a:r>
              <a:rPr dirty="0" err="1"/>
              <a:t>stehen</a:t>
            </a:r>
            <a:r>
              <a:rPr dirty="0"/>
              <a:t> </a:t>
            </a:r>
            <a:r>
              <a:rPr dirty="0" err="1"/>
              <a:t>im</a:t>
            </a:r>
            <a:r>
              <a:rPr dirty="0"/>
              <a:t> </a:t>
            </a:r>
            <a:r>
              <a:rPr dirty="0" err="1"/>
              <a:t>Widerspruch</a:t>
            </a:r>
            <a:r>
              <a:rPr dirty="0"/>
              <a:t> </a:t>
            </a:r>
            <a:r>
              <a:rPr dirty="0" err="1"/>
              <a:t>zum</a:t>
            </a:r>
            <a:r>
              <a:rPr dirty="0"/>
              <a:t> </a:t>
            </a:r>
            <a:r>
              <a:rPr dirty="0" err="1"/>
              <a:t>römischen</a:t>
            </a:r>
            <a:r>
              <a:rPr dirty="0"/>
              <a:t> </a:t>
            </a:r>
            <a:r>
              <a:rPr dirty="0" err="1"/>
              <a:t>Vielgötterglauben</a:t>
            </a:r>
            <a:r>
              <a:rPr dirty="0"/>
              <a:t>. </a:t>
            </a:r>
            <a:r>
              <a:rPr dirty="0" err="1"/>
              <a:t>Christentum</a:t>
            </a:r>
            <a:r>
              <a:rPr dirty="0"/>
              <a:t> </a:t>
            </a:r>
            <a:r>
              <a:rPr dirty="0" err="1"/>
              <a:t>wird</a:t>
            </a:r>
            <a:r>
              <a:rPr dirty="0"/>
              <a:t> </a:t>
            </a:r>
            <a:r>
              <a:rPr dirty="0" err="1"/>
              <a:t>als</a:t>
            </a:r>
            <a:r>
              <a:rPr dirty="0"/>
              <a:t> </a:t>
            </a:r>
            <a:r>
              <a:rPr dirty="0" err="1"/>
              <a:t>Aberglaube</a:t>
            </a:r>
            <a:r>
              <a:rPr dirty="0"/>
              <a:t> (</a:t>
            </a:r>
            <a:r>
              <a:rPr i="1" dirty="0" err="1"/>
              <a:t>superstitio</a:t>
            </a:r>
            <a:r>
              <a:rPr dirty="0"/>
              <a:t>) </a:t>
            </a:r>
            <a:r>
              <a:rPr dirty="0" err="1"/>
              <a:t>betrachteten</a:t>
            </a:r>
            <a:r>
              <a:rPr dirty="0"/>
              <a:t> </a:t>
            </a:r>
            <a:r>
              <a:rPr dirty="0" err="1"/>
              <a:t>deshalb</a:t>
            </a:r>
            <a:r>
              <a:rPr dirty="0"/>
              <a:t> </a:t>
            </a:r>
            <a:r>
              <a:rPr dirty="0" err="1"/>
              <a:t>mehrfach</a:t>
            </a:r>
            <a:r>
              <a:rPr dirty="0"/>
              <a:t> </a:t>
            </a:r>
            <a:r>
              <a:rPr dirty="0" err="1"/>
              <a:t>verfolgt</a:t>
            </a:r>
            <a:r>
              <a:rPr dirty="0"/>
              <a:t>. Das </a:t>
            </a:r>
            <a:r>
              <a:rPr dirty="0" err="1"/>
              <a:t>Judentum</a:t>
            </a:r>
            <a:r>
              <a:rPr dirty="0"/>
              <a:t> </a:t>
            </a:r>
            <a:r>
              <a:rPr dirty="0" err="1"/>
              <a:t>wird</a:t>
            </a:r>
            <a:r>
              <a:rPr dirty="0"/>
              <a:t> </a:t>
            </a:r>
            <a:r>
              <a:rPr dirty="0" err="1"/>
              <a:t>als</a:t>
            </a:r>
            <a:r>
              <a:rPr dirty="0"/>
              <a:t> </a:t>
            </a:r>
            <a:r>
              <a:rPr dirty="0" err="1"/>
              <a:t>erlaubte</a:t>
            </a:r>
            <a:r>
              <a:rPr dirty="0"/>
              <a:t> Religion (</a:t>
            </a:r>
            <a:r>
              <a:rPr i="1" dirty="0" err="1"/>
              <a:t>religio</a:t>
            </a:r>
            <a:r>
              <a:rPr i="1" dirty="0"/>
              <a:t> </a:t>
            </a:r>
            <a:r>
              <a:rPr i="1" dirty="0" err="1"/>
              <a:t>licita</a:t>
            </a:r>
            <a:r>
              <a:rPr dirty="0"/>
              <a:t>) </a:t>
            </a:r>
            <a:r>
              <a:rPr dirty="0" err="1"/>
              <a:t>betrachtet</a:t>
            </a:r>
            <a:r>
              <a:rPr dirty="0"/>
              <a:t>.</a:t>
            </a:r>
          </a:p>
          <a:p>
            <a:pPr marL="344390" indent="-344390" defTabSz="544830">
              <a:lnSpc>
                <a:spcPct val="100000"/>
              </a:lnSpc>
              <a:spcBef>
                <a:spcPts val="2900"/>
              </a:spcBef>
              <a:buClr>
                <a:srgbClr val="BEBEBE"/>
              </a:buClr>
              <a:buSzPct val="125000"/>
              <a:buChar char="•"/>
              <a:defRPr sz="2772"/>
            </a:pPr>
            <a:r>
              <a:rPr dirty="0" err="1"/>
              <a:t>Wandel</a:t>
            </a:r>
            <a:r>
              <a:rPr dirty="0"/>
              <a:t> </a:t>
            </a:r>
            <a:r>
              <a:rPr dirty="0" err="1"/>
              <a:t>gegenüber</a:t>
            </a:r>
            <a:r>
              <a:rPr dirty="0"/>
              <a:t> dem </a:t>
            </a:r>
            <a:r>
              <a:rPr dirty="0" err="1"/>
              <a:t>Christentum</a:t>
            </a:r>
            <a:r>
              <a:rPr dirty="0"/>
              <a:t> </a:t>
            </a:r>
            <a:r>
              <a:rPr dirty="0" err="1"/>
              <a:t>unter</a:t>
            </a:r>
            <a:r>
              <a:rPr dirty="0"/>
              <a:t> Constantin. </a:t>
            </a:r>
            <a:r>
              <a:rPr dirty="0" err="1"/>
              <a:t>Eingreifen</a:t>
            </a:r>
            <a:r>
              <a:rPr dirty="0"/>
              <a:t> der Kaiser in </a:t>
            </a:r>
            <a:r>
              <a:rPr dirty="0" err="1"/>
              <a:t>kirchliche</a:t>
            </a:r>
            <a:r>
              <a:rPr dirty="0"/>
              <a:t> </a:t>
            </a:r>
            <a:r>
              <a:rPr dirty="0" err="1"/>
              <a:t>Auseinandersetzungen</a:t>
            </a:r>
            <a:r>
              <a:rPr dirty="0"/>
              <a:t>.</a:t>
            </a:r>
          </a:p>
        </p:txBody>
      </p:sp>
      <p:sp>
        <p:nvSpPr>
          <p:cNvPr id="240" name="Mithrasrelief von Neuenheim, 2. Jhrdt . Badisches Landesmuseum Karlsruhe"/>
          <p:cNvSpPr txBox="1"/>
          <p:nvPr/>
        </p:nvSpPr>
        <p:spPr>
          <a:xfrm>
            <a:off x="14910116" y="11407232"/>
            <a:ext cx="619696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solidFill>
                  <a:srgbClr val="000000"/>
                </a:solidFill>
              </a:defRPr>
            </a:lvl1pPr>
          </a:lstStyle>
          <a:p>
            <a:r>
              <a:t>Mithrasrelief von Neuenheim, 2. Jhrdt . Badisches Landesmuseum Karlsruhe</a:t>
            </a:r>
          </a:p>
        </p:txBody>
      </p:sp>
      <p:pic>
        <p:nvPicPr>
          <p:cNvPr id="24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438959" y="1106482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40" fill="hold"/>
                                        <p:tgtEl>
                                          <p:spTgt spid="2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4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4711295" y="3833598"/>
            <a:ext cx="5854908" cy="8114903"/>
          </a:xfrm>
          <a:prstGeom prst="rect">
            <a:avLst/>
          </a:prstGeom>
          <a:ln w="12700">
            <a:miter lim="400000"/>
          </a:ln>
        </p:spPr>
      </p:pic>
      <p:sp>
        <p:nvSpPr>
          <p:cNvPr id="244" name="IV. Kontinuitäten und Transformationen - II. Religionspolitik"/>
          <p:cNvSpPr txBox="1">
            <a:spLocks noGrp="1"/>
          </p:cNvSpPr>
          <p:nvPr>
            <p:ph type="title"/>
          </p:nvPr>
        </p:nvSpPr>
        <p:spPr>
          <a:xfrm>
            <a:off x="1054694" y="746811"/>
            <a:ext cx="22682201" cy="3057526"/>
          </a:xfrm>
          <a:prstGeom prst="rect">
            <a:avLst/>
          </a:prstGeom>
        </p:spPr>
        <p:txBody>
          <a:bodyPr>
            <a:normAutofit fontScale="90000"/>
          </a:bodyPr>
          <a:lstStyle/>
          <a:p>
            <a:pPr algn="ctr" defTabSz="693419">
              <a:defRPr sz="7307"/>
            </a:pPr>
            <a:endParaRPr dirty="0"/>
          </a:p>
          <a:p>
            <a:pPr algn="ctr" defTabSz="693419">
              <a:defRPr sz="7307"/>
            </a:pPr>
            <a:r>
              <a:rPr dirty="0"/>
              <a:t>I</a:t>
            </a:r>
            <a:r>
              <a:rPr lang="de-DE" dirty="0"/>
              <a:t>II</a:t>
            </a:r>
            <a:r>
              <a:rPr dirty="0"/>
              <a:t>. </a:t>
            </a:r>
            <a:r>
              <a:rPr dirty="0" err="1"/>
              <a:t>Kontinuitäten</a:t>
            </a:r>
            <a:r>
              <a:rPr dirty="0"/>
              <a:t> und </a:t>
            </a:r>
            <a:r>
              <a:rPr dirty="0" err="1"/>
              <a:t>Transformationen</a:t>
            </a:r>
            <a:r>
              <a:rPr dirty="0"/>
              <a:t> - II. </a:t>
            </a:r>
            <a:r>
              <a:rPr dirty="0" err="1"/>
              <a:t>Religionspolitik</a:t>
            </a:r>
            <a:endParaRPr dirty="0"/>
          </a:p>
        </p:txBody>
      </p:sp>
      <p:sp>
        <p:nvSpPr>
          <p:cNvPr id="245" name="Ab Constantin Heidentum in politischer Defensive (Heidenverfolgungen seit Ende des 4. Jh.). Seit Theodosius 381 n. Chr. Staatsreligion.…"/>
          <p:cNvSpPr txBox="1">
            <a:spLocks noGrp="1"/>
          </p:cNvSpPr>
          <p:nvPr>
            <p:ph type="body" sz="quarter" idx="1"/>
          </p:nvPr>
        </p:nvSpPr>
        <p:spPr>
          <a:xfrm>
            <a:off x="2075759" y="4863687"/>
            <a:ext cx="10934701" cy="6054726"/>
          </a:xfrm>
          <a:prstGeom prst="rect">
            <a:avLst/>
          </a:prstGeom>
        </p:spPr>
        <p:txBody>
          <a:bodyPr>
            <a:normAutofit lnSpcReduction="10000"/>
          </a:bodyPr>
          <a:lstStyle/>
          <a:p>
            <a:pPr marL="396571" indent="-396571" defTabSz="627379">
              <a:lnSpc>
                <a:spcPct val="100000"/>
              </a:lnSpc>
              <a:spcBef>
                <a:spcPts val="3400"/>
              </a:spcBef>
              <a:buClr>
                <a:srgbClr val="BEBEBE"/>
              </a:buClr>
              <a:buSzPct val="125000"/>
              <a:buChar char="•"/>
              <a:defRPr sz="3192"/>
            </a:pPr>
            <a:r>
              <a:t>Ab Constantin Heidentum in politischer Defensive (Heidenverfolgungen seit Ende des 4. Jh.). Seit Theodosius 381 n. Chr. Staatsreligion.</a:t>
            </a:r>
          </a:p>
          <a:p>
            <a:pPr marL="396571" indent="-396571" defTabSz="627379">
              <a:lnSpc>
                <a:spcPct val="100000"/>
              </a:lnSpc>
              <a:spcBef>
                <a:spcPts val="3400"/>
              </a:spcBef>
              <a:buClr>
                <a:srgbClr val="BEBEBE"/>
              </a:buClr>
              <a:buSzPct val="125000"/>
              <a:buChar char="•"/>
              <a:defRPr sz="3192"/>
            </a:pPr>
            <a:r>
              <a:t>Untergang des antiken Heidentums 529 n. Chr. mit Schließung der Akademie.</a:t>
            </a:r>
          </a:p>
          <a:p>
            <a:pPr marL="396571" indent="-396571" defTabSz="627379">
              <a:lnSpc>
                <a:spcPct val="100000"/>
              </a:lnSpc>
              <a:spcBef>
                <a:spcPts val="3400"/>
              </a:spcBef>
              <a:buClr>
                <a:srgbClr val="BEBEBE"/>
              </a:buClr>
              <a:buSzPct val="125000"/>
              <a:buChar char="•"/>
              <a:defRPr sz="3192"/>
            </a:pPr>
            <a:r>
              <a:t>Der Aufstieg des Christentums symbolisiert Veränderungen in der Gesellschaft und Politik des Römischen Reiches. Die Alltagswelt wird immer mehr durch christliche Zeremonien geprägt; christliche Moralvorstellungen führten zum Mentalitätswandel; Bischöfe und </a:t>
            </a:r>
            <a:r>
              <a:rPr i="1"/>
              <a:t>heilige Männer</a:t>
            </a:r>
            <a:r>
              <a:t> nehmen verstärkt Einfluss auf die Politik.</a:t>
            </a:r>
          </a:p>
        </p:txBody>
      </p:sp>
      <p:sp>
        <p:nvSpPr>
          <p:cNvPr id="246" name="Mosaikdetail aus der Kirche San Vitale in Ravenna."/>
          <p:cNvSpPr txBox="1"/>
          <p:nvPr/>
        </p:nvSpPr>
        <p:spPr>
          <a:xfrm>
            <a:off x="14540247" y="12248050"/>
            <a:ext cx="619696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solidFill>
                  <a:srgbClr val="000000"/>
                </a:solidFill>
              </a:defRPr>
            </a:lvl1pPr>
          </a:lstStyle>
          <a:p>
            <a:r>
              <a:t>Mosaikdetail aus der Kirche San Vitale in Ravenna.</a:t>
            </a:r>
          </a:p>
        </p:txBody>
      </p:sp>
      <p:pic>
        <p:nvPicPr>
          <p:cNvPr id="24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1190527" y="789104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23" fill="hold"/>
                                        <p:tgtEl>
                                          <p:spTgt spid="2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4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3407051" y="5563615"/>
            <a:ext cx="8463396" cy="4654868"/>
          </a:xfrm>
          <a:prstGeom prst="rect">
            <a:avLst/>
          </a:prstGeom>
          <a:ln w="12700">
            <a:miter lim="400000"/>
          </a:ln>
        </p:spPr>
      </p:pic>
      <p:sp>
        <p:nvSpPr>
          <p:cNvPr id="250" name="IV. Kontinuitäten und Transformationen - III. Verwaltung"/>
          <p:cNvSpPr txBox="1">
            <a:spLocks noGrp="1"/>
          </p:cNvSpPr>
          <p:nvPr>
            <p:ph type="title"/>
          </p:nvPr>
        </p:nvSpPr>
        <p:spPr>
          <a:xfrm>
            <a:off x="1054694" y="746811"/>
            <a:ext cx="22682201" cy="3057526"/>
          </a:xfrm>
          <a:prstGeom prst="rect">
            <a:avLst/>
          </a:prstGeom>
        </p:spPr>
        <p:txBody>
          <a:bodyPr>
            <a:normAutofit fontScale="90000"/>
          </a:bodyPr>
          <a:lstStyle/>
          <a:p>
            <a:pPr algn="ctr" defTabSz="693419">
              <a:defRPr sz="7307"/>
            </a:pPr>
            <a:endParaRPr dirty="0"/>
          </a:p>
          <a:p>
            <a:pPr algn="ctr" defTabSz="693419">
              <a:defRPr sz="7307"/>
            </a:pPr>
            <a:r>
              <a:rPr dirty="0"/>
              <a:t>I</a:t>
            </a:r>
            <a:r>
              <a:rPr lang="de-DE" dirty="0"/>
              <a:t>II</a:t>
            </a:r>
            <a:r>
              <a:rPr dirty="0"/>
              <a:t>. </a:t>
            </a:r>
            <a:r>
              <a:rPr dirty="0" err="1"/>
              <a:t>Kontinuitäten</a:t>
            </a:r>
            <a:r>
              <a:rPr dirty="0"/>
              <a:t> und </a:t>
            </a:r>
            <a:r>
              <a:rPr dirty="0" err="1"/>
              <a:t>Transformationen</a:t>
            </a:r>
            <a:r>
              <a:rPr dirty="0"/>
              <a:t> - III. </a:t>
            </a:r>
            <a:r>
              <a:rPr dirty="0" err="1"/>
              <a:t>Verwaltung</a:t>
            </a:r>
            <a:endParaRPr dirty="0"/>
          </a:p>
        </p:txBody>
      </p:sp>
      <p:sp>
        <p:nvSpPr>
          <p:cNvPr id="251" name="Trennung ziviler und militärischer Ämter (Prätorianerpräfekt - Heermeister).…"/>
          <p:cNvSpPr txBox="1">
            <a:spLocks noGrp="1"/>
          </p:cNvSpPr>
          <p:nvPr>
            <p:ph type="body" sz="quarter" idx="1"/>
          </p:nvPr>
        </p:nvSpPr>
        <p:spPr>
          <a:xfrm>
            <a:off x="2075759" y="4863687"/>
            <a:ext cx="10934701" cy="6054726"/>
          </a:xfrm>
          <a:prstGeom prst="rect">
            <a:avLst/>
          </a:prstGeom>
        </p:spPr>
        <p:txBody>
          <a:bodyPr>
            <a:normAutofit lnSpcReduction="10000"/>
          </a:bodyPr>
          <a:lstStyle/>
          <a:p>
            <a:pPr marL="511368" indent="-511368" defTabSz="808990">
              <a:lnSpc>
                <a:spcPct val="100000"/>
              </a:lnSpc>
              <a:spcBef>
                <a:spcPts val="4400"/>
              </a:spcBef>
              <a:buClr>
                <a:srgbClr val="BEBEBE"/>
              </a:buClr>
              <a:buSzPct val="125000"/>
              <a:buChar char="•"/>
              <a:defRPr sz="4116"/>
            </a:pPr>
            <a:r>
              <a:t>Trennung ziviler und militärischer Ämter (Prätorianerpräfekt - Heermeister).</a:t>
            </a:r>
          </a:p>
          <a:p>
            <a:pPr marL="511368" indent="-511368" defTabSz="808990">
              <a:lnSpc>
                <a:spcPct val="100000"/>
              </a:lnSpc>
              <a:spcBef>
                <a:spcPts val="4400"/>
              </a:spcBef>
              <a:buClr>
                <a:srgbClr val="BEBEBE"/>
              </a:buClr>
              <a:buSzPct val="125000"/>
              <a:buChar char="•"/>
              <a:defRPr sz="4116"/>
            </a:pPr>
            <a:r>
              <a:t>Vergrößerung der Provinzen unter Diocletian. Einrichtung der Provinzen in 15 Diözesen nd drei Präfekturen.</a:t>
            </a:r>
          </a:p>
          <a:p>
            <a:pPr marL="511368" indent="-511368" defTabSz="808990">
              <a:lnSpc>
                <a:spcPct val="100000"/>
              </a:lnSpc>
              <a:spcBef>
                <a:spcPts val="4400"/>
              </a:spcBef>
              <a:buClr>
                <a:srgbClr val="BEBEBE"/>
              </a:buClr>
              <a:buSzPct val="125000"/>
              <a:buChar char="•"/>
              <a:defRPr sz="4116"/>
            </a:pPr>
            <a:r>
              <a:t>Ämterhierarchie erfolgt durch Hofämter am Kaiserhof (</a:t>
            </a:r>
            <a:r>
              <a:rPr i="1"/>
              <a:t>magister officiorum; praepositus sacri cubiculi</a:t>
            </a:r>
            <a:r>
              <a:t>).</a:t>
            </a:r>
          </a:p>
        </p:txBody>
      </p:sp>
      <p:sp>
        <p:nvSpPr>
          <p:cNvPr id="252" name="Das Restaurationswerk Justinians"/>
          <p:cNvSpPr txBox="1"/>
          <p:nvPr/>
        </p:nvSpPr>
        <p:spPr>
          <a:xfrm>
            <a:off x="14910116" y="10749450"/>
            <a:ext cx="6196968"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Das Restaurationswerk Justinians</a:t>
            </a:r>
          </a:p>
        </p:txBody>
      </p:sp>
      <p:pic>
        <p:nvPicPr>
          <p:cNvPr id="25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835550" y="1067324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65" fill="hold"/>
                                        <p:tgtEl>
                                          <p:spTgt spid="2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5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4933416" y="3833598"/>
            <a:ext cx="5410667" cy="8114903"/>
          </a:xfrm>
          <a:prstGeom prst="rect">
            <a:avLst/>
          </a:prstGeom>
          <a:ln w="12700">
            <a:miter lim="400000"/>
          </a:ln>
        </p:spPr>
      </p:pic>
      <p:sp>
        <p:nvSpPr>
          <p:cNvPr id="256" name="IV. Kontinuitäten und Transformationen - IV. Senatorenstand"/>
          <p:cNvSpPr txBox="1">
            <a:spLocks noGrp="1"/>
          </p:cNvSpPr>
          <p:nvPr>
            <p:ph type="title"/>
          </p:nvPr>
        </p:nvSpPr>
        <p:spPr>
          <a:xfrm>
            <a:off x="1054694" y="746811"/>
            <a:ext cx="22682201" cy="3057526"/>
          </a:xfrm>
          <a:prstGeom prst="rect">
            <a:avLst/>
          </a:prstGeom>
        </p:spPr>
        <p:txBody>
          <a:bodyPr>
            <a:normAutofit fontScale="90000"/>
          </a:bodyPr>
          <a:lstStyle/>
          <a:p>
            <a:pPr algn="ctr" defTabSz="693419">
              <a:defRPr sz="7307"/>
            </a:pPr>
            <a:endParaRPr dirty="0"/>
          </a:p>
          <a:p>
            <a:pPr algn="ctr" defTabSz="693419">
              <a:defRPr sz="7307"/>
            </a:pPr>
            <a:r>
              <a:rPr dirty="0"/>
              <a:t>I</a:t>
            </a:r>
            <a:r>
              <a:rPr lang="de-DE" dirty="0"/>
              <a:t>II</a:t>
            </a:r>
            <a:r>
              <a:rPr dirty="0"/>
              <a:t>. </a:t>
            </a:r>
            <a:r>
              <a:rPr dirty="0" err="1"/>
              <a:t>Kontinuitäten</a:t>
            </a:r>
            <a:r>
              <a:rPr dirty="0"/>
              <a:t> und </a:t>
            </a:r>
            <a:r>
              <a:rPr dirty="0" err="1"/>
              <a:t>Transformationen</a:t>
            </a:r>
            <a:r>
              <a:rPr dirty="0"/>
              <a:t> - IV. </a:t>
            </a:r>
            <a:r>
              <a:rPr dirty="0" err="1"/>
              <a:t>Senatorenstand</a:t>
            </a:r>
            <a:endParaRPr dirty="0"/>
          </a:p>
        </p:txBody>
      </p:sp>
      <p:sp>
        <p:nvSpPr>
          <p:cNvPr id="257" name="Herrschafts- und Verwaltungsaufgaben werden von Kaiser wie Senatoren übernommen.…"/>
          <p:cNvSpPr txBox="1">
            <a:spLocks noGrp="1"/>
          </p:cNvSpPr>
          <p:nvPr>
            <p:ph type="body" sz="quarter" idx="1"/>
          </p:nvPr>
        </p:nvSpPr>
        <p:spPr>
          <a:xfrm>
            <a:off x="2075759" y="4863687"/>
            <a:ext cx="10934701" cy="6054726"/>
          </a:xfrm>
          <a:prstGeom prst="rect">
            <a:avLst/>
          </a:prstGeom>
        </p:spPr>
        <p:txBody>
          <a:bodyPr/>
          <a:lstStyle/>
          <a:p>
            <a:pPr marL="521804" indent="-521804">
              <a:lnSpc>
                <a:spcPct val="100000"/>
              </a:lnSpc>
              <a:spcBef>
                <a:spcPts val="4500"/>
              </a:spcBef>
              <a:buClr>
                <a:srgbClr val="BEBEBE"/>
              </a:buClr>
              <a:buSzPct val="125000"/>
              <a:buChar char="•"/>
              <a:defRPr sz="4200"/>
            </a:pPr>
            <a:r>
              <a:t>Herrschafts- und Verwaltungsaufgaben werden von Kaiser wie Senatoren übernommen.</a:t>
            </a:r>
          </a:p>
          <a:p>
            <a:pPr marL="521804" indent="-521804">
              <a:lnSpc>
                <a:spcPct val="100000"/>
              </a:lnSpc>
              <a:spcBef>
                <a:spcPts val="4500"/>
              </a:spcBef>
              <a:buClr>
                <a:srgbClr val="BEBEBE"/>
              </a:buClr>
              <a:buSzPct val="125000"/>
              <a:buChar char="•"/>
              <a:defRPr sz="4200"/>
            </a:pPr>
            <a:r>
              <a:t>Politische Bedeutung des Standes nimmt seit der severischen Dynastie ab. </a:t>
            </a:r>
          </a:p>
          <a:p>
            <a:pPr marL="521804" indent="-521804">
              <a:lnSpc>
                <a:spcPct val="100000"/>
              </a:lnSpc>
              <a:spcBef>
                <a:spcPts val="4500"/>
              </a:spcBef>
              <a:buClr>
                <a:srgbClr val="BEBEBE"/>
              </a:buClr>
              <a:buSzPct val="125000"/>
              <a:buChar char="•"/>
              <a:defRPr sz="4200"/>
            </a:pPr>
            <a:r>
              <a:t>Seit Diocletian und Constantin neuer Amtsadel und neuer Senat in Konstantinopel.  </a:t>
            </a:r>
          </a:p>
        </p:txBody>
      </p:sp>
      <p:sp>
        <p:nvSpPr>
          <p:cNvPr id="258" name="Kopf der Kolossalstatue Konstantins des Großen, Kapitolinische Museen, Rom"/>
          <p:cNvSpPr txBox="1"/>
          <p:nvPr/>
        </p:nvSpPr>
        <p:spPr>
          <a:xfrm>
            <a:off x="14910116" y="12089300"/>
            <a:ext cx="619696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200">
                <a:solidFill>
                  <a:srgbClr val="000000"/>
                </a:solidFill>
              </a:defRPr>
            </a:pPr>
            <a:r>
              <a:rPr dirty="0"/>
              <a:t>Kopf der </a:t>
            </a:r>
            <a:r>
              <a:rPr dirty="0" err="1"/>
              <a:t>Kolossalstatue</a:t>
            </a:r>
            <a:r>
              <a:rPr dirty="0"/>
              <a:t> Konstantins des Großen, Kapitolinische Museen, Rom</a:t>
            </a:r>
          </a:p>
        </p:txBody>
      </p:sp>
      <p:pic>
        <p:nvPicPr>
          <p:cNvPr id="25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400436" y="991166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03" fill="hold"/>
                                        <p:tgtEl>
                                          <p:spTgt spid="2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5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3407051" y="4145997"/>
            <a:ext cx="8463396" cy="7490105"/>
          </a:xfrm>
          <a:prstGeom prst="rect">
            <a:avLst/>
          </a:prstGeom>
          <a:ln w="12700">
            <a:miter lim="400000"/>
          </a:ln>
        </p:spPr>
      </p:pic>
      <p:sp>
        <p:nvSpPr>
          <p:cNvPr id="262" name="IV. Kontinuitäten und Transformationen - IV. Rechtsprechung"/>
          <p:cNvSpPr txBox="1">
            <a:spLocks noGrp="1"/>
          </p:cNvSpPr>
          <p:nvPr>
            <p:ph type="title"/>
          </p:nvPr>
        </p:nvSpPr>
        <p:spPr>
          <a:xfrm>
            <a:off x="1054694" y="746811"/>
            <a:ext cx="22682201" cy="3057526"/>
          </a:xfrm>
          <a:prstGeom prst="rect">
            <a:avLst/>
          </a:prstGeom>
        </p:spPr>
        <p:txBody>
          <a:bodyPr>
            <a:normAutofit fontScale="90000"/>
          </a:bodyPr>
          <a:lstStyle/>
          <a:p>
            <a:pPr algn="ctr" defTabSz="693419">
              <a:defRPr sz="7307"/>
            </a:pPr>
            <a:endParaRPr dirty="0"/>
          </a:p>
          <a:p>
            <a:pPr algn="ctr" defTabSz="693419">
              <a:defRPr sz="7307"/>
            </a:pPr>
            <a:r>
              <a:rPr dirty="0"/>
              <a:t>I</a:t>
            </a:r>
            <a:r>
              <a:rPr lang="de-DE" dirty="0"/>
              <a:t>II</a:t>
            </a:r>
            <a:r>
              <a:rPr dirty="0"/>
              <a:t>. </a:t>
            </a:r>
            <a:r>
              <a:rPr dirty="0" err="1"/>
              <a:t>Kontinuitäten</a:t>
            </a:r>
            <a:r>
              <a:rPr dirty="0"/>
              <a:t> und </a:t>
            </a:r>
            <a:r>
              <a:rPr dirty="0" err="1"/>
              <a:t>Transformationen</a:t>
            </a:r>
            <a:r>
              <a:rPr dirty="0"/>
              <a:t> - IV. </a:t>
            </a:r>
            <a:r>
              <a:rPr dirty="0" err="1"/>
              <a:t>Rechtsprechung</a:t>
            </a:r>
            <a:endParaRPr dirty="0"/>
          </a:p>
        </p:txBody>
      </p:sp>
      <p:sp>
        <p:nvSpPr>
          <p:cNvPr id="263" name="Rechtsprechung steht in Spätantike in Kontinuität mit Prinzipat.…"/>
          <p:cNvSpPr txBox="1">
            <a:spLocks noGrp="1"/>
          </p:cNvSpPr>
          <p:nvPr>
            <p:ph type="body" sz="quarter" idx="1"/>
          </p:nvPr>
        </p:nvSpPr>
        <p:spPr>
          <a:xfrm>
            <a:off x="2075759" y="4863687"/>
            <a:ext cx="10934701" cy="6054726"/>
          </a:xfrm>
          <a:prstGeom prst="rect">
            <a:avLst/>
          </a:prstGeom>
        </p:spPr>
        <p:txBody>
          <a:bodyPr>
            <a:normAutofit lnSpcReduction="10000"/>
          </a:bodyPr>
          <a:lstStyle/>
          <a:p>
            <a:pPr marL="464405" indent="-464405" defTabSz="734694">
              <a:lnSpc>
                <a:spcPct val="100000"/>
              </a:lnSpc>
              <a:spcBef>
                <a:spcPts val="4000"/>
              </a:spcBef>
              <a:buClr>
                <a:srgbClr val="BEBEBE"/>
              </a:buClr>
              <a:buSzPct val="125000"/>
              <a:buChar char="•"/>
              <a:defRPr sz="3738"/>
            </a:pPr>
            <a:r>
              <a:rPr dirty="0" err="1"/>
              <a:t>Rechtsprechung</a:t>
            </a:r>
            <a:r>
              <a:rPr dirty="0"/>
              <a:t> </a:t>
            </a:r>
            <a:r>
              <a:rPr dirty="0" err="1"/>
              <a:t>steht</a:t>
            </a:r>
            <a:r>
              <a:rPr dirty="0"/>
              <a:t> in </a:t>
            </a:r>
            <a:r>
              <a:rPr dirty="0" err="1"/>
              <a:t>Spätantike</a:t>
            </a:r>
            <a:r>
              <a:rPr dirty="0"/>
              <a:t> in </a:t>
            </a:r>
            <a:r>
              <a:rPr dirty="0" err="1"/>
              <a:t>Kontinuität</a:t>
            </a:r>
            <a:r>
              <a:rPr dirty="0"/>
              <a:t> </a:t>
            </a:r>
            <a:r>
              <a:rPr dirty="0" err="1"/>
              <a:t>mit</a:t>
            </a:r>
            <a:r>
              <a:rPr dirty="0"/>
              <a:t> </a:t>
            </a:r>
            <a:r>
              <a:rPr dirty="0" err="1"/>
              <a:t>Prinzipat</a:t>
            </a:r>
            <a:r>
              <a:rPr dirty="0"/>
              <a:t>.</a:t>
            </a:r>
          </a:p>
          <a:p>
            <a:pPr marL="464405" indent="-464405" defTabSz="734694">
              <a:lnSpc>
                <a:spcPct val="100000"/>
              </a:lnSpc>
              <a:spcBef>
                <a:spcPts val="4000"/>
              </a:spcBef>
              <a:buClr>
                <a:srgbClr val="BEBEBE"/>
              </a:buClr>
              <a:buSzPct val="125000"/>
              <a:buChar char="•"/>
              <a:defRPr sz="3738"/>
            </a:pPr>
            <a:r>
              <a:rPr dirty="0" err="1"/>
              <a:t>Sammlung</a:t>
            </a:r>
            <a:r>
              <a:rPr dirty="0"/>
              <a:t> und </a:t>
            </a:r>
            <a:r>
              <a:rPr dirty="0" err="1"/>
              <a:t>Veröffentlichung</a:t>
            </a:r>
            <a:r>
              <a:rPr dirty="0"/>
              <a:t> von </a:t>
            </a:r>
            <a:r>
              <a:rPr dirty="0" err="1"/>
              <a:t>Gesetzen</a:t>
            </a:r>
            <a:r>
              <a:rPr dirty="0"/>
              <a:t> </a:t>
            </a:r>
            <a:r>
              <a:rPr dirty="0" err="1"/>
              <a:t>unter</a:t>
            </a:r>
            <a:r>
              <a:rPr dirty="0"/>
              <a:t> Constantin, Theodosius II. und Justinian</a:t>
            </a:r>
            <a:r>
              <a:rPr lang="de-DE" dirty="0"/>
              <a:t>.</a:t>
            </a:r>
            <a:endParaRPr dirty="0"/>
          </a:p>
          <a:p>
            <a:pPr marL="464405" indent="-464405" defTabSz="734694">
              <a:lnSpc>
                <a:spcPct val="100000"/>
              </a:lnSpc>
              <a:spcBef>
                <a:spcPts val="4000"/>
              </a:spcBef>
              <a:buClr>
                <a:srgbClr val="BEBEBE"/>
              </a:buClr>
              <a:buSzPct val="125000"/>
              <a:buChar char="•"/>
              <a:defRPr sz="3738"/>
            </a:pPr>
            <a:r>
              <a:rPr dirty="0" err="1"/>
              <a:t>Diese</a:t>
            </a:r>
            <a:r>
              <a:rPr dirty="0"/>
              <a:t> </a:t>
            </a:r>
            <a:r>
              <a:rPr dirty="0" err="1"/>
              <a:t>sind</a:t>
            </a:r>
            <a:r>
              <a:rPr dirty="0"/>
              <a:t> </a:t>
            </a:r>
            <a:r>
              <a:rPr dirty="0" err="1"/>
              <a:t>grundlegend</a:t>
            </a:r>
            <a:r>
              <a:rPr dirty="0"/>
              <a:t> </a:t>
            </a:r>
            <a:r>
              <a:rPr dirty="0" err="1"/>
              <a:t>für</a:t>
            </a:r>
            <a:r>
              <a:rPr dirty="0"/>
              <a:t> das </a:t>
            </a:r>
            <a:r>
              <a:rPr dirty="0" err="1"/>
              <a:t>Recht</a:t>
            </a:r>
            <a:r>
              <a:rPr dirty="0"/>
              <a:t> der </a:t>
            </a:r>
            <a:r>
              <a:rPr dirty="0" err="1"/>
              <a:t>Nachfolgereiche</a:t>
            </a:r>
            <a:r>
              <a:rPr dirty="0"/>
              <a:t>.</a:t>
            </a:r>
          </a:p>
          <a:p>
            <a:pPr marL="464405" indent="-464405" defTabSz="734694">
              <a:lnSpc>
                <a:spcPct val="100000"/>
              </a:lnSpc>
              <a:spcBef>
                <a:spcPts val="4000"/>
              </a:spcBef>
              <a:buClr>
                <a:srgbClr val="BEBEBE"/>
              </a:buClr>
              <a:buSzPct val="125000"/>
              <a:buChar char="•"/>
              <a:defRPr sz="3738"/>
            </a:pPr>
            <a:r>
              <a:rPr dirty="0" err="1"/>
              <a:t>Spätantike</a:t>
            </a:r>
            <a:r>
              <a:rPr dirty="0"/>
              <a:t> </a:t>
            </a:r>
            <a:r>
              <a:rPr dirty="0" err="1"/>
              <a:t>Gesetze</a:t>
            </a:r>
            <a:r>
              <a:rPr dirty="0"/>
              <a:t> </a:t>
            </a:r>
            <a:r>
              <a:rPr dirty="0" err="1"/>
              <a:t>verpflichten</a:t>
            </a:r>
            <a:r>
              <a:rPr dirty="0"/>
              <a:t> </a:t>
            </a:r>
            <a:r>
              <a:rPr dirty="0" err="1"/>
              <a:t>zur</a:t>
            </a:r>
            <a:r>
              <a:rPr dirty="0"/>
              <a:t> Amts-, </a:t>
            </a:r>
            <a:r>
              <a:rPr dirty="0" err="1"/>
              <a:t>Berufs</a:t>
            </a:r>
            <a:r>
              <a:rPr dirty="0"/>
              <a:t>- und </a:t>
            </a:r>
            <a:r>
              <a:rPr dirty="0" err="1"/>
              <a:t>Schollenbildung</a:t>
            </a:r>
            <a:r>
              <a:rPr dirty="0"/>
              <a:t> (</a:t>
            </a:r>
            <a:r>
              <a:rPr i="1" dirty="0" err="1"/>
              <a:t>spätantiker</a:t>
            </a:r>
            <a:r>
              <a:rPr i="1" dirty="0"/>
              <a:t> </a:t>
            </a:r>
            <a:r>
              <a:rPr i="1" dirty="0" err="1"/>
              <a:t>Zwangsstaat</a:t>
            </a:r>
            <a:r>
              <a:rPr dirty="0"/>
              <a:t>). </a:t>
            </a:r>
          </a:p>
        </p:txBody>
      </p:sp>
      <p:sp>
        <p:nvSpPr>
          <p:cNvPr id="264" name="Das Missorium des Theodosius im Museum von Mérida"/>
          <p:cNvSpPr txBox="1"/>
          <p:nvPr/>
        </p:nvSpPr>
        <p:spPr>
          <a:xfrm>
            <a:off x="14910116" y="12089300"/>
            <a:ext cx="619696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Das Missorium des Theodosius im Museum von Mérida</a:t>
            </a:r>
          </a:p>
        </p:txBody>
      </p:sp>
      <p:pic>
        <p:nvPicPr>
          <p:cNvPr id="26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438959" y="1091841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45" fill="hold"/>
                                        <p:tgtEl>
                                          <p:spTgt spid="2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6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4595661" y="3833598"/>
            <a:ext cx="6086177" cy="8114903"/>
          </a:xfrm>
          <a:prstGeom prst="rect">
            <a:avLst/>
          </a:prstGeom>
          <a:ln w="12700">
            <a:miter lim="400000"/>
          </a:ln>
        </p:spPr>
      </p:pic>
      <p:sp>
        <p:nvSpPr>
          <p:cNvPr id="268" name="IV. Kontinuitäten und Transformationen - IV. Wirtschaftskraft"/>
          <p:cNvSpPr txBox="1">
            <a:spLocks noGrp="1"/>
          </p:cNvSpPr>
          <p:nvPr>
            <p:ph type="title"/>
          </p:nvPr>
        </p:nvSpPr>
        <p:spPr>
          <a:xfrm>
            <a:off x="1054694" y="746811"/>
            <a:ext cx="22682201" cy="3057526"/>
          </a:xfrm>
          <a:prstGeom prst="rect">
            <a:avLst/>
          </a:prstGeom>
        </p:spPr>
        <p:txBody>
          <a:bodyPr>
            <a:normAutofit fontScale="90000"/>
          </a:bodyPr>
          <a:lstStyle/>
          <a:p>
            <a:pPr algn="ctr" defTabSz="693419">
              <a:defRPr sz="7307"/>
            </a:pPr>
            <a:endParaRPr dirty="0"/>
          </a:p>
          <a:p>
            <a:pPr algn="ctr" defTabSz="693419">
              <a:defRPr sz="7307"/>
            </a:pPr>
            <a:r>
              <a:rPr dirty="0"/>
              <a:t>I</a:t>
            </a:r>
            <a:r>
              <a:rPr lang="de-DE"/>
              <a:t>II</a:t>
            </a:r>
            <a:r>
              <a:t>. </a:t>
            </a:r>
            <a:r>
              <a:rPr dirty="0" err="1"/>
              <a:t>Kontinuitäten</a:t>
            </a:r>
            <a:r>
              <a:rPr dirty="0"/>
              <a:t> und </a:t>
            </a:r>
            <a:r>
              <a:rPr dirty="0" err="1"/>
              <a:t>Transformationen</a:t>
            </a:r>
            <a:r>
              <a:rPr dirty="0"/>
              <a:t> - IV. </a:t>
            </a:r>
            <a:r>
              <a:rPr dirty="0" err="1"/>
              <a:t>Wirtschaftskraft</a:t>
            </a:r>
            <a:endParaRPr dirty="0"/>
          </a:p>
        </p:txBody>
      </p:sp>
      <p:sp>
        <p:nvSpPr>
          <p:cNvPr id="269" name="Staatlicher Steuerdruck überfordert Eliten. Städte verlieren an kultureller wie wirtschaftlicher Bedeutung.…"/>
          <p:cNvSpPr txBox="1">
            <a:spLocks noGrp="1"/>
          </p:cNvSpPr>
          <p:nvPr>
            <p:ph type="body" sz="quarter" idx="1"/>
          </p:nvPr>
        </p:nvSpPr>
        <p:spPr>
          <a:xfrm>
            <a:off x="2075759" y="4863687"/>
            <a:ext cx="10934701" cy="6054726"/>
          </a:xfrm>
          <a:prstGeom prst="rect">
            <a:avLst/>
          </a:prstGeom>
        </p:spPr>
        <p:txBody>
          <a:bodyPr>
            <a:normAutofit lnSpcReduction="10000"/>
          </a:bodyPr>
          <a:lstStyle/>
          <a:p>
            <a:pPr marL="511368" indent="-511368" defTabSz="808990">
              <a:lnSpc>
                <a:spcPct val="100000"/>
              </a:lnSpc>
              <a:spcBef>
                <a:spcPts val="4400"/>
              </a:spcBef>
              <a:buClr>
                <a:srgbClr val="BEBEBE"/>
              </a:buClr>
              <a:buSzPct val="125000"/>
              <a:buChar char="•"/>
              <a:defRPr sz="4116"/>
            </a:pPr>
            <a:r>
              <a:t>Staatlicher Steuerdruck überfordert Eliten. Städte verlieren an kultureller wie wirtschaftlicher Bedeutung.</a:t>
            </a:r>
          </a:p>
          <a:p>
            <a:pPr marL="511368" indent="-511368" defTabSz="808990">
              <a:lnSpc>
                <a:spcPct val="100000"/>
              </a:lnSpc>
              <a:spcBef>
                <a:spcPts val="4400"/>
              </a:spcBef>
              <a:buClr>
                <a:srgbClr val="BEBEBE"/>
              </a:buClr>
              <a:buSzPct val="125000"/>
              <a:buChar char="•"/>
              <a:defRPr sz="4116"/>
            </a:pPr>
            <a:r>
              <a:t>Patrozinienbewegung: Abhängige Bauern (Kolonen) unterstellen sich Grundbesitzern,  die Magistratsbefugnisse beanspruchen und als Schutzherrn (</a:t>
            </a:r>
            <a:r>
              <a:rPr i="1"/>
              <a:t>patroni</a:t>
            </a:r>
            <a:r>
              <a:t>) der Bauern auftreten. </a:t>
            </a:r>
          </a:p>
          <a:p>
            <a:pPr marL="511368" indent="-511368" defTabSz="808990">
              <a:lnSpc>
                <a:spcPct val="100000"/>
              </a:lnSpc>
              <a:spcBef>
                <a:spcPts val="4400"/>
              </a:spcBef>
              <a:buClr>
                <a:srgbClr val="BEBEBE"/>
              </a:buClr>
              <a:buSzPct val="125000"/>
              <a:buChar char="•"/>
              <a:defRPr sz="4116"/>
            </a:pPr>
            <a:r>
              <a:t>Verlust der Steuereinnahmen durch die Städte. </a:t>
            </a:r>
          </a:p>
        </p:txBody>
      </p:sp>
      <p:sp>
        <p:nvSpPr>
          <p:cNvPr id="270" name="Das Hippodrom in Konstantinopel"/>
          <p:cNvSpPr txBox="1"/>
          <p:nvPr/>
        </p:nvSpPr>
        <p:spPr>
          <a:xfrm>
            <a:off x="14910116" y="12248050"/>
            <a:ext cx="6196968"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Das Hippodrom in Konstantinopel</a:t>
            </a:r>
          </a:p>
        </p:txBody>
      </p:sp>
      <p:pic>
        <p:nvPicPr>
          <p:cNvPr id="27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1107084" y="789104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60" fill="hold"/>
                                        <p:tgtEl>
                                          <p:spTgt spid="2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7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427483" y="4190999"/>
            <a:ext cx="10296176" cy="7573956"/>
          </a:xfrm>
          <a:prstGeom prst="rect">
            <a:avLst/>
          </a:prstGeom>
          <a:ln w="12700">
            <a:miter lim="400000"/>
          </a:ln>
        </p:spPr>
      </p:pic>
      <p:sp>
        <p:nvSpPr>
          <p:cNvPr id="132" name="1. Einführung: Die Epoche der Spätantike"/>
          <p:cNvSpPr txBox="1">
            <a:spLocks noGrp="1"/>
          </p:cNvSpPr>
          <p:nvPr>
            <p:ph type="title"/>
          </p:nvPr>
        </p:nvSpPr>
        <p:spPr>
          <a:prstGeom prst="rect">
            <a:avLst/>
          </a:prstGeom>
        </p:spPr>
        <p:txBody>
          <a:bodyPr/>
          <a:lstStyle>
            <a:lvl1pPr algn="ctr"/>
          </a:lstStyle>
          <a:p>
            <a:r>
              <a:t>1. Einführung: Die Epoche der Spätantike </a:t>
            </a:r>
          </a:p>
        </p:txBody>
      </p:sp>
      <p:sp>
        <p:nvSpPr>
          <p:cNvPr id="133" name="1. Definition der Epoche…"/>
          <p:cNvSpPr txBox="1">
            <a:spLocks noGrp="1"/>
          </p:cNvSpPr>
          <p:nvPr>
            <p:ph type="body" sz="half" idx="1"/>
          </p:nvPr>
        </p:nvSpPr>
        <p:spPr>
          <a:xfrm>
            <a:off x="12687300" y="4122536"/>
            <a:ext cx="10744200" cy="7950201"/>
          </a:xfrm>
          <a:prstGeom prst="rect">
            <a:avLst/>
          </a:prstGeom>
        </p:spPr>
        <p:txBody>
          <a:bodyPr/>
          <a:lstStyle/>
          <a:p>
            <a:pPr marL="521804" indent="-521804">
              <a:buClr>
                <a:srgbClr val="BEBEBE"/>
              </a:buClr>
              <a:buSzPct val="125000"/>
              <a:buChar char="•"/>
              <a:defRPr>
                <a:solidFill>
                  <a:srgbClr val="5B5854"/>
                </a:solidFill>
              </a:defRPr>
            </a:pPr>
            <a:r>
              <a:rPr dirty="0"/>
              <a:t>1. Definition der </a:t>
            </a:r>
            <a:r>
              <a:rPr dirty="0" err="1"/>
              <a:t>Epoche</a:t>
            </a:r>
            <a:endParaRPr dirty="0"/>
          </a:p>
          <a:p>
            <a:pPr marL="521804" indent="-521804">
              <a:buClr>
                <a:srgbClr val="BEBEBE"/>
              </a:buClr>
              <a:buSzPct val="125000"/>
              <a:buChar char="•"/>
              <a:defRPr>
                <a:solidFill>
                  <a:srgbClr val="5B5854"/>
                </a:solidFill>
              </a:defRPr>
            </a:pPr>
            <a:r>
              <a:rPr dirty="0"/>
              <a:t>II. Die </a:t>
            </a:r>
            <a:r>
              <a:rPr dirty="0" err="1"/>
              <a:t>Spätantike</a:t>
            </a:r>
            <a:r>
              <a:rPr dirty="0"/>
              <a:t> - Ein Teil  der </a:t>
            </a:r>
            <a:r>
              <a:rPr dirty="0" err="1"/>
              <a:t>Römischen</a:t>
            </a:r>
            <a:r>
              <a:rPr dirty="0"/>
              <a:t> </a:t>
            </a:r>
            <a:r>
              <a:rPr dirty="0" err="1"/>
              <a:t>Kaiserzeit</a:t>
            </a:r>
            <a:r>
              <a:rPr dirty="0"/>
              <a:t>?</a:t>
            </a:r>
          </a:p>
          <a:p>
            <a:pPr marL="521804" indent="-521804">
              <a:buClr>
                <a:srgbClr val="BEBEBE"/>
              </a:buClr>
              <a:buSzPct val="125000"/>
              <a:buChar char="•"/>
              <a:defRPr>
                <a:solidFill>
                  <a:srgbClr val="5B5854"/>
                </a:solidFill>
              </a:defRPr>
            </a:pPr>
            <a:r>
              <a:rPr dirty="0"/>
              <a:t>I</a:t>
            </a:r>
            <a:r>
              <a:rPr lang="de-DE" dirty="0"/>
              <a:t>II</a:t>
            </a:r>
            <a:r>
              <a:rPr dirty="0"/>
              <a:t>. </a:t>
            </a:r>
            <a:r>
              <a:rPr dirty="0" err="1"/>
              <a:t>Kontinuitäten</a:t>
            </a:r>
            <a:r>
              <a:rPr dirty="0"/>
              <a:t> und </a:t>
            </a:r>
            <a:r>
              <a:rPr dirty="0" err="1"/>
              <a:t>Transformationen</a:t>
            </a:r>
            <a:endParaRPr dirty="0"/>
          </a:p>
        </p:txBody>
      </p:sp>
      <p:sp>
        <p:nvSpPr>
          <p:cNvPr id="134" name="Detail der Basis des Obelisk des Theodosius; Istanbul"/>
          <p:cNvSpPr txBox="1"/>
          <p:nvPr/>
        </p:nvSpPr>
        <p:spPr>
          <a:xfrm>
            <a:off x="3010433" y="12268199"/>
            <a:ext cx="7130276"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lvl1pPr>
          </a:lstStyle>
          <a:p>
            <a:r>
              <a:t>Detail der Basis des Obelisk des Theodosius; Istanbul</a:t>
            </a:r>
          </a:p>
        </p:txBody>
      </p:sp>
      <p:pic>
        <p:nvPicPr>
          <p:cNvPr id="13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6837348" y="1119345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65" fill="hold"/>
                                        <p:tgtEl>
                                          <p:spTgt spid="1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4235992" y="4191000"/>
            <a:ext cx="5970270" cy="7772400"/>
          </a:xfrm>
          <a:prstGeom prst="rect">
            <a:avLst/>
          </a:prstGeom>
          <a:ln w="12700">
            <a:miter lim="400000"/>
          </a:ln>
        </p:spPr>
      </p:pic>
      <p:sp>
        <p:nvSpPr>
          <p:cNvPr id="138" name="1. Einführung: Definition der Epoche"/>
          <p:cNvSpPr txBox="1">
            <a:spLocks noGrp="1"/>
          </p:cNvSpPr>
          <p:nvPr>
            <p:ph type="title"/>
          </p:nvPr>
        </p:nvSpPr>
        <p:spPr>
          <a:xfrm>
            <a:off x="766233" y="1049866"/>
            <a:ext cx="22479001" cy="2679701"/>
          </a:xfrm>
          <a:prstGeom prst="rect">
            <a:avLst/>
          </a:prstGeom>
        </p:spPr>
        <p:txBody>
          <a:bodyPr/>
          <a:lstStyle>
            <a:lvl1pPr algn="ctr"/>
          </a:lstStyle>
          <a:p>
            <a:r>
              <a:t>1. Einführung: Definition der Epoche</a:t>
            </a:r>
          </a:p>
        </p:txBody>
      </p:sp>
      <p:sp>
        <p:nvSpPr>
          <p:cNvPr id="139" name="Es ist die „List der Vernunft“, die Interessen und Leidenschaften der Individuen für ihre Zwecke arbeiten, den Willen des Weltgeistes erfüllen zu lassen, den besonders die „Heroen“ realisieren. Die erste Stufe der Geschichte ist das „Versenktsein des Gei"/>
          <p:cNvSpPr txBox="1">
            <a:spLocks noGrp="1"/>
          </p:cNvSpPr>
          <p:nvPr>
            <p:ph type="body" sz="half" idx="1"/>
          </p:nvPr>
        </p:nvSpPr>
        <p:spPr>
          <a:xfrm>
            <a:off x="2127412" y="4627910"/>
            <a:ext cx="10744201" cy="7950201"/>
          </a:xfrm>
          <a:prstGeom prst="rect">
            <a:avLst/>
          </a:prstGeom>
        </p:spPr>
        <p:txBody>
          <a:bodyPr>
            <a:normAutofit fontScale="92500"/>
          </a:bodyPr>
          <a:lstStyle/>
          <a:p>
            <a:pPr marL="0" indent="0" defTabSz="759459">
              <a:spcBef>
                <a:spcPts val="4100"/>
              </a:spcBef>
              <a:buSzTx/>
              <a:buNone/>
              <a:defRPr sz="3864" i="1"/>
            </a:pPr>
            <a:r>
              <a:rPr dirty="0"/>
              <a:t>Es </a:t>
            </a:r>
            <a:r>
              <a:rPr dirty="0" err="1"/>
              <a:t>ist</a:t>
            </a:r>
            <a:r>
              <a:rPr dirty="0"/>
              <a:t> die „List der Vernunft“, die </a:t>
            </a:r>
            <a:r>
              <a:rPr dirty="0" err="1"/>
              <a:t>Interessen</a:t>
            </a:r>
            <a:r>
              <a:rPr dirty="0"/>
              <a:t> und </a:t>
            </a:r>
            <a:r>
              <a:rPr dirty="0" err="1"/>
              <a:t>Leidenschaften</a:t>
            </a:r>
            <a:r>
              <a:rPr dirty="0"/>
              <a:t> der </a:t>
            </a:r>
            <a:r>
              <a:rPr dirty="0" err="1"/>
              <a:t>Individuen</a:t>
            </a:r>
            <a:r>
              <a:rPr dirty="0"/>
              <a:t> </a:t>
            </a:r>
            <a:r>
              <a:rPr dirty="0" err="1"/>
              <a:t>für</a:t>
            </a:r>
            <a:r>
              <a:rPr dirty="0"/>
              <a:t> </a:t>
            </a:r>
            <a:r>
              <a:rPr dirty="0" err="1"/>
              <a:t>ihre</a:t>
            </a:r>
            <a:r>
              <a:rPr dirty="0"/>
              <a:t> </a:t>
            </a:r>
            <a:r>
              <a:rPr dirty="0" err="1"/>
              <a:t>Zwecke</a:t>
            </a:r>
            <a:r>
              <a:rPr dirty="0"/>
              <a:t> </a:t>
            </a:r>
            <a:r>
              <a:rPr dirty="0" err="1"/>
              <a:t>arbeiten</a:t>
            </a:r>
            <a:r>
              <a:rPr dirty="0"/>
              <a:t>, den </a:t>
            </a:r>
            <a:r>
              <a:rPr dirty="0" err="1"/>
              <a:t>Willen</a:t>
            </a:r>
            <a:r>
              <a:rPr dirty="0"/>
              <a:t> des </a:t>
            </a:r>
            <a:r>
              <a:rPr dirty="0" err="1"/>
              <a:t>Weltgeistes</a:t>
            </a:r>
            <a:r>
              <a:rPr dirty="0"/>
              <a:t> </a:t>
            </a:r>
            <a:r>
              <a:rPr dirty="0" err="1"/>
              <a:t>erfüllen</a:t>
            </a:r>
            <a:r>
              <a:rPr dirty="0"/>
              <a:t> </a:t>
            </a:r>
            <a:r>
              <a:rPr dirty="0" err="1"/>
              <a:t>zu</a:t>
            </a:r>
            <a:r>
              <a:rPr dirty="0"/>
              <a:t> </a:t>
            </a:r>
            <a:r>
              <a:rPr dirty="0" err="1"/>
              <a:t>lassen</a:t>
            </a:r>
            <a:r>
              <a:rPr dirty="0"/>
              <a:t>, den </a:t>
            </a:r>
            <a:r>
              <a:rPr dirty="0" err="1"/>
              <a:t>besonders</a:t>
            </a:r>
            <a:r>
              <a:rPr dirty="0"/>
              <a:t> die „</a:t>
            </a:r>
            <a:r>
              <a:rPr dirty="0" err="1"/>
              <a:t>Heroen</a:t>
            </a:r>
            <a:r>
              <a:rPr dirty="0"/>
              <a:t>“ </a:t>
            </a:r>
            <a:r>
              <a:rPr dirty="0" err="1"/>
              <a:t>realisieren</a:t>
            </a:r>
            <a:r>
              <a:rPr dirty="0"/>
              <a:t>. Die </a:t>
            </a:r>
            <a:r>
              <a:rPr dirty="0" err="1"/>
              <a:t>erste</a:t>
            </a:r>
            <a:r>
              <a:rPr dirty="0"/>
              <a:t> </a:t>
            </a:r>
            <a:r>
              <a:rPr dirty="0" err="1"/>
              <a:t>Stufe</a:t>
            </a:r>
            <a:r>
              <a:rPr dirty="0"/>
              <a:t> der </a:t>
            </a:r>
            <a:r>
              <a:rPr dirty="0" err="1"/>
              <a:t>Geschichte</a:t>
            </a:r>
            <a:r>
              <a:rPr dirty="0"/>
              <a:t> </a:t>
            </a:r>
            <a:r>
              <a:rPr dirty="0" err="1"/>
              <a:t>ist</a:t>
            </a:r>
            <a:r>
              <a:rPr dirty="0"/>
              <a:t> das „</a:t>
            </a:r>
            <a:r>
              <a:rPr dirty="0" err="1"/>
              <a:t>Versenktsein</a:t>
            </a:r>
            <a:r>
              <a:rPr dirty="0"/>
              <a:t> des </a:t>
            </a:r>
            <a:r>
              <a:rPr dirty="0" err="1"/>
              <a:t>Geistes</a:t>
            </a:r>
            <a:r>
              <a:rPr dirty="0"/>
              <a:t> in die </a:t>
            </a:r>
            <a:r>
              <a:rPr dirty="0" err="1"/>
              <a:t>Natürlichkeit</a:t>
            </a:r>
            <a:r>
              <a:rPr dirty="0"/>
              <a:t>“, die </a:t>
            </a:r>
            <a:r>
              <a:rPr dirty="0" err="1"/>
              <a:t>zweite</a:t>
            </a:r>
            <a:r>
              <a:rPr dirty="0"/>
              <a:t> das „</a:t>
            </a:r>
            <a:r>
              <a:rPr dirty="0" err="1"/>
              <a:t>Heraustreten</a:t>
            </a:r>
            <a:r>
              <a:rPr dirty="0"/>
              <a:t> </a:t>
            </a:r>
            <a:r>
              <a:rPr dirty="0" err="1"/>
              <a:t>derselben</a:t>
            </a:r>
            <a:r>
              <a:rPr dirty="0"/>
              <a:t> in das </a:t>
            </a:r>
            <a:r>
              <a:rPr dirty="0" err="1"/>
              <a:t>Bewußtsein</a:t>
            </a:r>
            <a:r>
              <a:rPr dirty="0"/>
              <a:t> seiner </a:t>
            </a:r>
            <a:r>
              <a:rPr dirty="0" err="1"/>
              <a:t>Freiheit</a:t>
            </a:r>
            <a:r>
              <a:rPr dirty="0"/>
              <a:t>“, die </a:t>
            </a:r>
            <a:r>
              <a:rPr dirty="0" err="1"/>
              <a:t>dritte</a:t>
            </a:r>
            <a:r>
              <a:rPr dirty="0"/>
              <a:t> das „</a:t>
            </a:r>
            <a:r>
              <a:rPr dirty="0" err="1"/>
              <a:t>Selbstbewußtsein</a:t>
            </a:r>
            <a:r>
              <a:rPr dirty="0"/>
              <a:t> und </a:t>
            </a:r>
            <a:r>
              <a:rPr dirty="0" err="1"/>
              <a:t>Selbstgefühl</a:t>
            </a:r>
            <a:r>
              <a:rPr dirty="0"/>
              <a:t> des </a:t>
            </a:r>
            <a:r>
              <a:rPr dirty="0" err="1"/>
              <a:t>Wesens</a:t>
            </a:r>
            <a:r>
              <a:rPr dirty="0"/>
              <a:t> der </a:t>
            </a:r>
            <a:r>
              <a:rPr dirty="0" err="1"/>
              <a:t>Geistigkeit</a:t>
            </a:r>
            <a:r>
              <a:rPr dirty="0"/>
              <a:t>“. Bei den </a:t>
            </a:r>
            <a:r>
              <a:rPr dirty="0" err="1"/>
              <a:t>Orientalen</a:t>
            </a:r>
            <a:r>
              <a:rPr dirty="0"/>
              <a:t> </a:t>
            </a:r>
            <a:r>
              <a:rPr dirty="0" err="1"/>
              <a:t>ist</a:t>
            </a:r>
            <a:r>
              <a:rPr dirty="0"/>
              <a:t> </a:t>
            </a:r>
            <a:r>
              <a:rPr dirty="0" err="1"/>
              <a:t>einer</a:t>
            </a:r>
            <a:r>
              <a:rPr dirty="0"/>
              <a:t>, </a:t>
            </a:r>
            <a:r>
              <a:rPr dirty="0" err="1"/>
              <a:t>bei</a:t>
            </a:r>
            <a:r>
              <a:rPr dirty="0"/>
              <a:t> den </a:t>
            </a:r>
            <a:r>
              <a:rPr dirty="0" err="1"/>
              <a:t>Griechen</a:t>
            </a:r>
            <a:r>
              <a:rPr dirty="0"/>
              <a:t> </a:t>
            </a:r>
            <a:r>
              <a:rPr dirty="0" err="1"/>
              <a:t>mehrere</a:t>
            </a:r>
            <a:r>
              <a:rPr dirty="0"/>
              <a:t> </a:t>
            </a:r>
            <a:r>
              <a:rPr dirty="0" err="1"/>
              <a:t>frei</a:t>
            </a:r>
            <a:r>
              <a:rPr dirty="0"/>
              <a:t>,  </a:t>
            </a:r>
            <a:r>
              <a:rPr dirty="0" err="1"/>
              <a:t>bei</a:t>
            </a:r>
            <a:r>
              <a:rPr dirty="0"/>
              <a:t> den </a:t>
            </a:r>
            <a:r>
              <a:rPr dirty="0" err="1"/>
              <a:t>Germanen</a:t>
            </a:r>
            <a:r>
              <a:rPr dirty="0"/>
              <a:t> (</a:t>
            </a:r>
            <a:r>
              <a:rPr dirty="0" err="1"/>
              <a:t>im</a:t>
            </a:r>
            <a:r>
              <a:rPr dirty="0"/>
              <a:t> </a:t>
            </a:r>
            <a:r>
              <a:rPr dirty="0" err="1"/>
              <a:t>Christentum</a:t>
            </a:r>
            <a:r>
              <a:rPr dirty="0"/>
              <a:t>) </a:t>
            </a:r>
            <a:r>
              <a:rPr dirty="0" err="1"/>
              <a:t>ist</a:t>
            </a:r>
            <a:r>
              <a:rPr dirty="0"/>
              <a:t> der Mensch </a:t>
            </a:r>
            <a:r>
              <a:rPr dirty="0" err="1"/>
              <a:t>als</a:t>
            </a:r>
            <a:r>
              <a:rPr dirty="0"/>
              <a:t> Mensch, </a:t>
            </a:r>
            <a:r>
              <a:rPr dirty="0" err="1"/>
              <a:t>ist</a:t>
            </a:r>
            <a:r>
              <a:rPr dirty="0"/>
              <a:t> die </a:t>
            </a:r>
            <a:r>
              <a:rPr dirty="0" err="1"/>
              <a:t>ganze</a:t>
            </a:r>
            <a:r>
              <a:rPr dirty="0"/>
              <a:t> </a:t>
            </a:r>
            <a:r>
              <a:rPr dirty="0" err="1"/>
              <a:t>Menschheit</a:t>
            </a:r>
            <a:r>
              <a:rPr dirty="0"/>
              <a:t> </a:t>
            </a:r>
            <a:r>
              <a:rPr dirty="0" err="1"/>
              <a:t>frei</a:t>
            </a:r>
            <a:r>
              <a:rPr dirty="0"/>
              <a:t>.</a:t>
            </a:r>
          </a:p>
          <a:p>
            <a:pPr marL="0" indent="0" defTabSz="759459">
              <a:spcBef>
                <a:spcPts val="4100"/>
              </a:spcBef>
              <a:buSzTx/>
              <a:buNone/>
              <a:defRPr sz="3864"/>
            </a:pPr>
            <a:r>
              <a:rPr dirty="0"/>
              <a:t>Georg Wilhelm Friedrich Hegel (1770-1831), </a:t>
            </a:r>
            <a:r>
              <a:rPr dirty="0" err="1"/>
              <a:t>Einleitung</a:t>
            </a:r>
            <a:r>
              <a:rPr dirty="0"/>
              <a:t> in die Philosophie des </a:t>
            </a:r>
            <a:r>
              <a:rPr dirty="0" err="1"/>
              <a:t>Geistes</a:t>
            </a:r>
            <a:r>
              <a:rPr dirty="0"/>
              <a:t> (1830).</a:t>
            </a:r>
          </a:p>
        </p:txBody>
      </p:sp>
      <p:sp>
        <p:nvSpPr>
          <p:cNvPr id="140" name="J. Schlesinger 1831: Georg Wilhelm Friedrich Hegel"/>
          <p:cNvSpPr txBox="1"/>
          <p:nvPr/>
        </p:nvSpPr>
        <p:spPr>
          <a:xfrm>
            <a:off x="13885355" y="12268199"/>
            <a:ext cx="6671544"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solidFill>
                  <a:srgbClr val="000000"/>
                </a:solidFill>
              </a:defRPr>
            </a:lvl1pPr>
          </a:lstStyle>
          <a:p>
            <a:r>
              <a:t>J. Schlesinger 1831: Georg Wilhelm Friedrich Hegel</a:t>
            </a:r>
          </a:p>
        </p:txBody>
      </p:sp>
      <p:pic>
        <p:nvPicPr>
          <p:cNvPr id="14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1570641" y="803150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70" fill="hold"/>
                                        <p:tgtEl>
                                          <p:spTgt spid="1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Bild" descr="Bild"/>
          <p:cNvPicPr>
            <a:picLocks noGrp="1" noChangeAspect="1"/>
          </p:cNvPicPr>
          <p:nvPr>
            <p:ph type="pic" idx="21"/>
          </p:nvPr>
        </p:nvPicPr>
        <p:blipFill>
          <a:blip r:embed="rId4"/>
          <a:srcRect/>
          <a:stretch>
            <a:fillRect/>
          </a:stretch>
        </p:blipFill>
        <p:spPr>
          <a:xfrm>
            <a:off x="14984176" y="4191000"/>
            <a:ext cx="6150448" cy="7772401"/>
          </a:xfrm>
          <a:prstGeom prst="rect">
            <a:avLst/>
          </a:prstGeom>
          <a:ln w="12700">
            <a:miter lim="400000"/>
          </a:ln>
        </p:spPr>
      </p:pic>
      <p:sp>
        <p:nvSpPr>
          <p:cNvPr id="144" name="1. Einführung: Definition der Epoche"/>
          <p:cNvSpPr txBox="1">
            <a:spLocks noGrp="1"/>
          </p:cNvSpPr>
          <p:nvPr>
            <p:ph type="title"/>
          </p:nvPr>
        </p:nvSpPr>
        <p:spPr>
          <a:xfrm>
            <a:off x="1375833" y="825500"/>
            <a:ext cx="22479001" cy="2679700"/>
          </a:xfrm>
          <a:prstGeom prst="rect">
            <a:avLst/>
          </a:prstGeom>
        </p:spPr>
        <p:txBody>
          <a:bodyPr/>
          <a:lstStyle>
            <a:lvl1pPr algn="ctr"/>
          </a:lstStyle>
          <a:p>
            <a:r>
              <a:t>1. Einführung: Definition der Epoche</a:t>
            </a:r>
          </a:p>
        </p:txBody>
      </p:sp>
      <p:sp>
        <p:nvSpPr>
          <p:cNvPr id="145" name="Rom ist an allen Enden die bewußte oder stillschweigende Voraussetzung unseres Anschauens und Denkens; denn wenn wir jetzt in den wesentlichen geistigen Dingen nicht mehr dem einzelnen Volk und Land, sondern der okzidentalen Kultur angehören,  so ist die"/>
          <p:cNvSpPr txBox="1">
            <a:spLocks noGrp="1"/>
          </p:cNvSpPr>
          <p:nvPr>
            <p:ph type="body" sz="half" idx="1"/>
          </p:nvPr>
        </p:nvSpPr>
        <p:spPr>
          <a:xfrm>
            <a:off x="1813566" y="4578424"/>
            <a:ext cx="10744201" cy="7950201"/>
          </a:xfrm>
          <a:prstGeom prst="rect">
            <a:avLst/>
          </a:prstGeom>
        </p:spPr>
        <p:txBody>
          <a:bodyPr>
            <a:normAutofit fontScale="92500"/>
          </a:bodyPr>
          <a:lstStyle/>
          <a:p>
            <a:pPr marL="0" indent="0" defTabSz="808990">
              <a:spcBef>
                <a:spcPts val="4400"/>
              </a:spcBef>
              <a:buSzTx/>
              <a:buNone/>
              <a:defRPr sz="4116" i="1"/>
            </a:pPr>
            <a:r>
              <a:t>Rom ist an allen Enden die bewußte oder stillschweigende Voraussetzung unseres Anschauens und Denkens; denn wenn wir jetzt in den wesentlichen geistigen Dingen nicht mehr dem einzelnen Volk und Land, sondern der okzidentalen Kultur angehören,  so ist dies eine Folge davon, daß einst die Welt römisch, universal war und daß diese antike Gesamtkultur in die unsrige übergegangen ist. Daß Orient und Okzident zusammengehören, daß sie eine Menschheit bilden,  verdankt die Welt Rom und seinem Imperium.</a:t>
            </a:r>
          </a:p>
          <a:p>
            <a:pPr marL="0" indent="0" defTabSz="808990">
              <a:spcBef>
                <a:spcPts val="4400"/>
              </a:spcBef>
              <a:buSzTx/>
              <a:buNone/>
              <a:defRPr sz="4116"/>
            </a:pPr>
            <a:r>
              <a:t>Jacob Burckhardt (1818-1897), Historische Fragmente, Stuttgart 1957, S. 13f.</a:t>
            </a:r>
          </a:p>
        </p:txBody>
      </p:sp>
      <p:sp>
        <p:nvSpPr>
          <p:cNvPr id="146" name="Jacob Burckhardt (um. 1890)"/>
          <p:cNvSpPr txBox="1"/>
          <p:nvPr/>
        </p:nvSpPr>
        <p:spPr>
          <a:xfrm>
            <a:off x="14723628" y="12268199"/>
            <a:ext cx="6671544"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solidFill>
                  <a:srgbClr val="000000"/>
                </a:solidFill>
              </a:defRPr>
            </a:lvl1pPr>
          </a:lstStyle>
          <a:p>
            <a:r>
              <a:t>Jacob Burckhardt (um. 1890)</a:t>
            </a:r>
          </a:p>
        </p:txBody>
      </p:sp>
      <p:pic>
        <p:nvPicPr>
          <p:cNvPr id="14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1998933" y="826777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98" fill="hold"/>
                                        <p:tgtEl>
                                          <p:spTgt spid="1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5519188" y="4410074"/>
            <a:ext cx="5537480" cy="7772401"/>
          </a:xfrm>
          <a:prstGeom prst="rect">
            <a:avLst/>
          </a:prstGeom>
          <a:ln w="12700">
            <a:miter lim="400000"/>
          </a:ln>
        </p:spPr>
      </p:pic>
      <p:sp>
        <p:nvSpPr>
          <p:cNvPr id="150" name="1. Einführung: Definition der Epoche"/>
          <p:cNvSpPr txBox="1">
            <a:spLocks noGrp="1"/>
          </p:cNvSpPr>
          <p:nvPr>
            <p:ph type="title"/>
          </p:nvPr>
        </p:nvSpPr>
        <p:spPr>
          <a:xfrm>
            <a:off x="1350433" y="939800"/>
            <a:ext cx="22479001" cy="2679700"/>
          </a:xfrm>
          <a:prstGeom prst="rect">
            <a:avLst/>
          </a:prstGeom>
        </p:spPr>
        <p:txBody>
          <a:bodyPr/>
          <a:lstStyle>
            <a:lvl1pPr algn="ctr"/>
          </a:lstStyle>
          <a:p>
            <a:r>
              <a:t>1. Einführung: Definition der Epoche</a:t>
            </a:r>
          </a:p>
        </p:txBody>
      </p:sp>
      <p:sp>
        <p:nvSpPr>
          <p:cNvPr id="151" name="Spätantike Bezeichnung der letzten großen Epoche der Antike seit Diokletian.…"/>
          <p:cNvSpPr txBox="1">
            <a:spLocks noGrp="1"/>
          </p:cNvSpPr>
          <p:nvPr>
            <p:ph type="body" sz="half" idx="1"/>
          </p:nvPr>
        </p:nvSpPr>
        <p:spPr>
          <a:xfrm>
            <a:off x="1508843" y="4627910"/>
            <a:ext cx="10744201" cy="7950201"/>
          </a:xfrm>
          <a:prstGeom prst="rect">
            <a:avLst/>
          </a:prstGeom>
        </p:spPr>
        <p:txBody>
          <a:bodyPr/>
          <a:lstStyle/>
          <a:p>
            <a:pPr marL="521804" indent="-521804">
              <a:buClr>
                <a:srgbClr val="BEBEBE"/>
              </a:buClr>
              <a:buSzPct val="125000"/>
              <a:buChar char="•"/>
            </a:pPr>
            <a:r>
              <a:rPr i="1" dirty="0" err="1"/>
              <a:t>Spätantike</a:t>
            </a:r>
            <a:r>
              <a:rPr dirty="0"/>
              <a:t> </a:t>
            </a:r>
            <a:r>
              <a:rPr dirty="0" err="1"/>
              <a:t>Bezeichnung</a:t>
            </a:r>
            <a:r>
              <a:rPr dirty="0"/>
              <a:t> der </a:t>
            </a:r>
            <a:r>
              <a:rPr dirty="0" err="1"/>
              <a:t>letzten</a:t>
            </a:r>
            <a:r>
              <a:rPr dirty="0"/>
              <a:t> </a:t>
            </a:r>
            <a:r>
              <a:rPr dirty="0" err="1"/>
              <a:t>großen</a:t>
            </a:r>
            <a:r>
              <a:rPr dirty="0"/>
              <a:t> </a:t>
            </a:r>
            <a:r>
              <a:rPr dirty="0" err="1"/>
              <a:t>Epoche</a:t>
            </a:r>
            <a:r>
              <a:rPr dirty="0"/>
              <a:t> der </a:t>
            </a:r>
            <a:r>
              <a:rPr dirty="0" err="1"/>
              <a:t>Antike</a:t>
            </a:r>
            <a:r>
              <a:rPr dirty="0"/>
              <a:t> </a:t>
            </a:r>
            <a:r>
              <a:rPr dirty="0" err="1"/>
              <a:t>seit</a:t>
            </a:r>
            <a:r>
              <a:rPr dirty="0"/>
              <a:t> </a:t>
            </a:r>
            <a:r>
              <a:rPr dirty="0" err="1"/>
              <a:t>Dio</a:t>
            </a:r>
            <a:r>
              <a:rPr lang="de-DE" dirty="0"/>
              <a:t>c</a:t>
            </a:r>
            <a:r>
              <a:rPr dirty="0" err="1"/>
              <a:t>letian</a:t>
            </a:r>
            <a:r>
              <a:rPr dirty="0"/>
              <a:t>.</a:t>
            </a:r>
          </a:p>
          <a:p>
            <a:pPr marL="521804" indent="-521804">
              <a:buClr>
                <a:srgbClr val="BEBEBE"/>
              </a:buClr>
              <a:buSzPct val="125000"/>
              <a:buChar char="•"/>
            </a:pPr>
            <a:r>
              <a:rPr dirty="0" err="1"/>
              <a:t>Begriff</a:t>
            </a:r>
            <a:r>
              <a:rPr dirty="0"/>
              <a:t> </a:t>
            </a:r>
            <a:r>
              <a:rPr dirty="0" err="1"/>
              <a:t>stammt</a:t>
            </a:r>
            <a:r>
              <a:rPr dirty="0"/>
              <a:t> </a:t>
            </a:r>
            <a:r>
              <a:rPr dirty="0" err="1"/>
              <a:t>aus</a:t>
            </a:r>
            <a:r>
              <a:rPr dirty="0"/>
              <a:t> </a:t>
            </a:r>
            <a:r>
              <a:rPr dirty="0" err="1"/>
              <a:t>Kunstgeschichte</a:t>
            </a:r>
            <a:r>
              <a:rPr dirty="0"/>
              <a:t>.  Alois </a:t>
            </a:r>
            <a:r>
              <a:rPr dirty="0" err="1"/>
              <a:t>Riegl</a:t>
            </a:r>
            <a:r>
              <a:rPr dirty="0"/>
              <a:t> (1858-1905), </a:t>
            </a:r>
            <a:r>
              <a:rPr dirty="0" err="1"/>
              <a:t>ein</a:t>
            </a:r>
            <a:r>
              <a:rPr dirty="0"/>
              <a:t> </a:t>
            </a:r>
            <a:r>
              <a:rPr dirty="0" err="1"/>
              <a:t>österreichischer</a:t>
            </a:r>
            <a:r>
              <a:rPr dirty="0"/>
              <a:t> </a:t>
            </a:r>
            <a:r>
              <a:rPr dirty="0" err="1"/>
              <a:t>Kunsthistoriker</a:t>
            </a:r>
            <a:r>
              <a:rPr dirty="0"/>
              <a:t>,  </a:t>
            </a:r>
            <a:r>
              <a:rPr dirty="0" err="1"/>
              <a:t>greift</a:t>
            </a:r>
            <a:r>
              <a:rPr dirty="0"/>
              <a:t> </a:t>
            </a:r>
            <a:r>
              <a:rPr dirty="0" err="1"/>
              <a:t>Formulierung</a:t>
            </a:r>
            <a:r>
              <a:rPr dirty="0"/>
              <a:t> Jacob </a:t>
            </a:r>
            <a:r>
              <a:rPr dirty="0" err="1"/>
              <a:t>Burkhardts</a:t>
            </a:r>
            <a:r>
              <a:rPr dirty="0"/>
              <a:t> (</a:t>
            </a:r>
            <a:r>
              <a:rPr i="1" dirty="0" err="1"/>
              <a:t>spätantike</a:t>
            </a:r>
            <a:r>
              <a:rPr i="1" dirty="0"/>
              <a:t> Zeit</a:t>
            </a:r>
            <a:r>
              <a:rPr dirty="0"/>
              <a:t>) </a:t>
            </a:r>
            <a:r>
              <a:rPr dirty="0" err="1"/>
              <a:t>aus</a:t>
            </a:r>
            <a:r>
              <a:rPr dirty="0"/>
              <a:t> dem Jahre 1901 auf und </a:t>
            </a:r>
            <a:r>
              <a:rPr dirty="0" err="1"/>
              <a:t>betont</a:t>
            </a:r>
            <a:r>
              <a:rPr dirty="0"/>
              <a:t> die </a:t>
            </a:r>
            <a:r>
              <a:rPr dirty="0" err="1"/>
              <a:t>Gestaltungskraft</a:t>
            </a:r>
            <a:r>
              <a:rPr dirty="0"/>
              <a:t> der Kunst von </a:t>
            </a:r>
            <a:r>
              <a:rPr dirty="0" err="1"/>
              <a:t>Dio</a:t>
            </a:r>
            <a:r>
              <a:rPr lang="de-DE" dirty="0"/>
              <a:t>c</a:t>
            </a:r>
            <a:r>
              <a:rPr dirty="0" err="1"/>
              <a:t>letian</a:t>
            </a:r>
            <a:r>
              <a:rPr dirty="0"/>
              <a:t> (284 n. Chr.) bis Justinian (565 n. Chr.)</a:t>
            </a:r>
          </a:p>
        </p:txBody>
      </p:sp>
      <p:sp>
        <p:nvSpPr>
          <p:cNvPr id="152" name="Alois Riegel; Aufnahme von ca. 1890"/>
          <p:cNvSpPr txBox="1"/>
          <p:nvPr/>
        </p:nvSpPr>
        <p:spPr>
          <a:xfrm>
            <a:off x="14952155" y="12377737"/>
            <a:ext cx="6671544"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solidFill>
                  <a:srgbClr val="000000"/>
                </a:solidFill>
              </a:defRPr>
            </a:lvl1pPr>
          </a:lstStyle>
          <a:p>
            <a:r>
              <a:t>Alois Riegel; Aufnahme von ca. 1890</a:t>
            </a:r>
          </a:p>
        </p:txBody>
      </p:sp>
      <p:pic>
        <p:nvPicPr>
          <p:cNvPr id="15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600365" y="843500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30" fill="hold"/>
                                        <p:tgtEl>
                                          <p:spTgt spid="1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5126864" y="4410075"/>
            <a:ext cx="6322126" cy="7772400"/>
          </a:xfrm>
          <a:prstGeom prst="rect">
            <a:avLst/>
          </a:prstGeom>
          <a:ln w="12700">
            <a:miter lim="400000"/>
          </a:ln>
        </p:spPr>
      </p:pic>
      <p:sp>
        <p:nvSpPr>
          <p:cNvPr id="156" name="1. Einführung: Definition der Epoche"/>
          <p:cNvSpPr txBox="1">
            <a:spLocks noGrp="1"/>
          </p:cNvSpPr>
          <p:nvPr>
            <p:ph type="title"/>
          </p:nvPr>
        </p:nvSpPr>
        <p:spPr>
          <a:xfrm>
            <a:off x="1121833" y="844550"/>
            <a:ext cx="22479001" cy="2679700"/>
          </a:xfrm>
          <a:prstGeom prst="rect">
            <a:avLst/>
          </a:prstGeom>
        </p:spPr>
        <p:txBody>
          <a:bodyPr/>
          <a:lstStyle>
            <a:lvl1pPr algn="ctr"/>
          </a:lstStyle>
          <a:p>
            <a:r>
              <a:t>1. Einführung: Definition der Epoche</a:t>
            </a:r>
          </a:p>
        </p:txBody>
      </p:sp>
      <p:sp>
        <p:nvSpPr>
          <p:cNvPr id="157" name="Epochenbezeichnung in der Forschung weist auf Zeit des Niedergangs und der Dekadenz: Spätantike, Late Antiquity,  Bas-Empire, Tardo Impero, Antigüedad Tardía.…"/>
          <p:cNvSpPr txBox="1">
            <a:spLocks noGrp="1"/>
          </p:cNvSpPr>
          <p:nvPr>
            <p:ph type="body" sz="half" idx="1"/>
          </p:nvPr>
        </p:nvSpPr>
        <p:spPr>
          <a:xfrm>
            <a:off x="1385129" y="4603167"/>
            <a:ext cx="10744201" cy="7950201"/>
          </a:xfrm>
          <a:prstGeom prst="rect">
            <a:avLst/>
          </a:prstGeom>
        </p:spPr>
        <p:txBody>
          <a:bodyPr>
            <a:normAutofit lnSpcReduction="10000"/>
          </a:bodyPr>
          <a:lstStyle/>
          <a:p>
            <a:pPr marL="443533" indent="-443533" defTabSz="701675">
              <a:spcBef>
                <a:spcPts val="3800"/>
              </a:spcBef>
              <a:buClr>
                <a:srgbClr val="BEBEBE"/>
              </a:buClr>
              <a:buSzPct val="125000"/>
              <a:buChar char="•"/>
              <a:defRPr sz="3570"/>
            </a:pPr>
            <a:r>
              <a:rPr dirty="0" err="1"/>
              <a:t>Epochenbezeichnung</a:t>
            </a:r>
            <a:r>
              <a:rPr dirty="0"/>
              <a:t> in der </a:t>
            </a:r>
            <a:r>
              <a:rPr dirty="0" err="1"/>
              <a:t>Forschung</a:t>
            </a:r>
            <a:r>
              <a:rPr dirty="0"/>
              <a:t> </a:t>
            </a:r>
            <a:r>
              <a:rPr dirty="0" err="1"/>
              <a:t>weist</a:t>
            </a:r>
            <a:r>
              <a:rPr dirty="0"/>
              <a:t> auf Zeit des </a:t>
            </a:r>
            <a:r>
              <a:rPr dirty="0" err="1"/>
              <a:t>Niedergangs</a:t>
            </a:r>
            <a:r>
              <a:rPr dirty="0"/>
              <a:t> und der </a:t>
            </a:r>
            <a:r>
              <a:rPr dirty="0" err="1"/>
              <a:t>Dekadenz</a:t>
            </a:r>
            <a:r>
              <a:rPr dirty="0"/>
              <a:t>: </a:t>
            </a:r>
            <a:r>
              <a:rPr i="1" dirty="0" err="1"/>
              <a:t>Spätantike</a:t>
            </a:r>
            <a:r>
              <a:rPr i="1" dirty="0"/>
              <a:t>, Late Antiquity,  Bas-Empire, Tardo </a:t>
            </a:r>
            <a:r>
              <a:rPr i="1" dirty="0" err="1"/>
              <a:t>Impero</a:t>
            </a:r>
            <a:r>
              <a:rPr i="1" dirty="0"/>
              <a:t>, </a:t>
            </a:r>
            <a:r>
              <a:rPr i="1" dirty="0" err="1"/>
              <a:t>Antigüedad</a:t>
            </a:r>
            <a:r>
              <a:rPr i="1" dirty="0"/>
              <a:t> </a:t>
            </a:r>
            <a:r>
              <a:rPr i="1" dirty="0" err="1"/>
              <a:t>Tardía</a:t>
            </a:r>
            <a:r>
              <a:rPr i="1" dirty="0"/>
              <a:t>.</a:t>
            </a:r>
          </a:p>
          <a:p>
            <a:pPr marL="443533" indent="-443533" defTabSz="701675">
              <a:spcBef>
                <a:spcPts val="3800"/>
              </a:spcBef>
              <a:buClr>
                <a:srgbClr val="BEBEBE"/>
              </a:buClr>
              <a:buSzPct val="125000"/>
              <a:buChar char="•"/>
              <a:defRPr sz="3570"/>
            </a:pPr>
            <a:r>
              <a:rPr dirty="0" err="1"/>
              <a:t>Auffassung</a:t>
            </a:r>
            <a:r>
              <a:rPr dirty="0"/>
              <a:t> </a:t>
            </a:r>
            <a:r>
              <a:rPr dirty="0" err="1"/>
              <a:t>auch</a:t>
            </a:r>
            <a:r>
              <a:rPr dirty="0"/>
              <a:t> </a:t>
            </a:r>
            <a:r>
              <a:rPr dirty="0" err="1"/>
              <a:t>bereits</a:t>
            </a:r>
            <a:r>
              <a:rPr dirty="0"/>
              <a:t> in </a:t>
            </a:r>
            <a:r>
              <a:rPr dirty="0" err="1"/>
              <a:t>antiker</a:t>
            </a:r>
            <a:r>
              <a:rPr dirty="0"/>
              <a:t> Zeit </a:t>
            </a:r>
            <a:r>
              <a:rPr dirty="0" err="1"/>
              <a:t>präsent</a:t>
            </a:r>
            <a:r>
              <a:rPr dirty="0"/>
              <a:t>: </a:t>
            </a:r>
            <a:r>
              <a:rPr dirty="0" err="1"/>
              <a:t>Salvian</a:t>
            </a:r>
            <a:r>
              <a:rPr dirty="0"/>
              <a:t>, </a:t>
            </a:r>
            <a:r>
              <a:rPr dirty="0" err="1"/>
              <a:t>Zosimos</a:t>
            </a:r>
            <a:r>
              <a:rPr dirty="0"/>
              <a:t>.</a:t>
            </a:r>
          </a:p>
          <a:p>
            <a:pPr marL="443533" indent="-443533" defTabSz="701675">
              <a:spcBef>
                <a:spcPts val="3800"/>
              </a:spcBef>
              <a:buClr>
                <a:srgbClr val="BEBEBE"/>
              </a:buClr>
              <a:buSzPct val="125000"/>
              <a:buChar char="•"/>
              <a:defRPr sz="3570"/>
            </a:pPr>
            <a:r>
              <a:rPr dirty="0"/>
              <a:t>Von </a:t>
            </a:r>
            <a:r>
              <a:rPr dirty="0" err="1"/>
              <a:t>Humanisten</a:t>
            </a:r>
            <a:r>
              <a:rPr dirty="0"/>
              <a:t> des 16. </a:t>
            </a:r>
            <a:r>
              <a:rPr dirty="0" err="1"/>
              <a:t>Jh</a:t>
            </a:r>
            <a:r>
              <a:rPr dirty="0"/>
              <a:t>. und </a:t>
            </a:r>
            <a:r>
              <a:rPr dirty="0" err="1"/>
              <a:t>Philosophen</a:t>
            </a:r>
            <a:r>
              <a:rPr dirty="0"/>
              <a:t> des  18. </a:t>
            </a:r>
            <a:r>
              <a:rPr dirty="0" err="1"/>
              <a:t>Jh</a:t>
            </a:r>
            <a:r>
              <a:rPr dirty="0"/>
              <a:t>. </a:t>
            </a:r>
            <a:r>
              <a:rPr dirty="0" err="1"/>
              <a:t>übernommen</a:t>
            </a:r>
            <a:r>
              <a:rPr dirty="0"/>
              <a:t>:</a:t>
            </a:r>
          </a:p>
          <a:p>
            <a:pPr marL="443533" indent="-443533" defTabSz="701675">
              <a:spcBef>
                <a:spcPts val="3800"/>
              </a:spcBef>
              <a:buClr>
                <a:srgbClr val="BEBEBE"/>
              </a:buClr>
              <a:buSzPct val="125000"/>
              <a:buChar char="•"/>
              <a:defRPr sz="3570"/>
            </a:pPr>
            <a:r>
              <a:rPr dirty="0"/>
              <a:t>Charles de Montesquieu: </a:t>
            </a:r>
            <a:r>
              <a:rPr dirty="0" err="1"/>
              <a:t>Considérations</a:t>
            </a:r>
            <a:r>
              <a:rPr dirty="0"/>
              <a:t> sur les causes de la grandeur des Romains </a:t>
            </a:r>
            <a:r>
              <a:rPr lang="de-DE" dirty="0"/>
              <a:t>et</a:t>
            </a:r>
            <a:r>
              <a:rPr dirty="0"/>
              <a:t> </a:t>
            </a:r>
            <a:r>
              <a:rPr dirty="0" err="1"/>
              <a:t>leur</a:t>
            </a:r>
            <a:r>
              <a:rPr dirty="0"/>
              <a:t> </a:t>
            </a:r>
            <a:r>
              <a:rPr dirty="0" err="1"/>
              <a:t>décadence</a:t>
            </a:r>
            <a:r>
              <a:rPr dirty="0"/>
              <a:t> (1734)</a:t>
            </a:r>
          </a:p>
          <a:p>
            <a:pPr marL="443533" indent="-443533" defTabSz="701675">
              <a:spcBef>
                <a:spcPts val="3800"/>
              </a:spcBef>
              <a:buClr>
                <a:srgbClr val="BEBEBE"/>
              </a:buClr>
              <a:buSzPct val="125000"/>
              <a:buChar char="•"/>
              <a:defRPr sz="3570"/>
            </a:pPr>
            <a:r>
              <a:rPr dirty="0"/>
              <a:t>Edward Gibbon: The History of the Decline and Fall of the Roman Empire (1776ff.)</a:t>
            </a:r>
          </a:p>
        </p:txBody>
      </p:sp>
      <p:sp>
        <p:nvSpPr>
          <p:cNvPr id="158" name="Jacques-Antoine Dassier: Charles de Montesquieu (1753-1794); das auf dem Gemälde bezeichnete Datum. 1728 bezeichnet die Aufnahme Montesquieu in die Akademie."/>
          <p:cNvSpPr txBox="1"/>
          <p:nvPr/>
        </p:nvSpPr>
        <p:spPr>
          <a:xfrm>
            <a:off x="12191946" y="12287272"/>
            <a:ext cx="12191962"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solidFill>
                  <a:srgbClr val="000000"/>
                </a:solidFill>
              </a:defRPr>
            </a:lvl1pPr>
          </a:lstStyle>
          <a:p>
            <a:r>
              <a:t>Jacques-Antoine Dassier: Charles de Montesquieu (1753-1794); das auf dem Gemälde bezeichnete Datum. 1728 bezeichnet die Aufnahme Montesquieu in die Akademie. </a:t>
            </a:r>
          </a:p>
        </p:txBody>
      </p:sp>
      <p:pic>
        <p:nvPicPr>
          <p:cNvPr id="15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215192" y="829627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63" fill="hold"/>
                                        <p:tgtEl>
                                          <p:spTgt spid="1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Bild" descr="Bild"/>
          <p:cNvPicPr>
            <a:picLocks noGrp="1" noChangeAspect="1"/>
          </p:cNvPicPr>
          <p:nvPr>
            <p:ph type="pic" idx="21"/>
          </p:nvPr>
        </p:nvPicPr>
        <p:blipFill>
          <a:blip r:embed="rId4"/>
          <a:srcRect/>
          <a:stretch>
            <a:fillRect/>
          </a:stretch>
        </p:blipFill>
        <p:spPr>
          <a:xfrm>
            <a:off x="2776233" y="4287044"/>
            <a:ext cx="7172934" cy="7772400"/>
          </a:xfrm>
          <a:prstGeom prst="rect">
            <a:avLst/>
          </a:prstGeom>
          <a:ln w="12700">
            <a:miter lim="400000"/>
          </a:ln>
        </p:spPr>
      </p:pic>
      <p:sp>
        <p:nvSpPr>
          <p:cNvPr id="168" name="1. Einführung: Definition der Epoche"/>
          <p:cNvSpPr txBox="1">
            <a:spLocks noGrp="1"/>
          </p:cNvSpPr>
          <p:nvPr>
            <p:ph type="title"/>
          </p:nvPr>
        </p:nvSpPr>
        <p:spPr>
          <a:xfrm>
            <a:off x="952500" y="844550"/>
            <a:ext cx="22479000" cy="2679700"/>
          </a:xfrm>
          <a:prstGeom prst="rect">
            <a:avLst/>
          </a:prstGeom>
        </p:spPr>
        <p:txBody>
          <a:bodyPr/>
          <a:lstStyle>
            <a:lvl1pPr algn="ctr"/>
          </a:lstStyle>
          <a:p>
            <a:r>
              <a:t>1. Einführung: Definition der Epoche</a:t>
            </a:r>
          </a:p>
        </p:txBody>
      </p:sp>
      <p:sp>
        <p:nvSpPr>
          <p:cNvPr id="169" name="Zeit des Übergangs: vielfältige Kontinuitätsphänomene.…"/>
          <p:cNvSpPr txBox="1">
            <a:spLocks noGrp="1"/>
          </p:cNvSpPr>
          <p:nvPr>
            <p:ph type="body" sz="half" idx="1"/>
          </p:nvPr>
        </p:nvSpPr>
        <p:spPr>
          <a:xfrm>
            <a:off x="12194835" y="4198143"/>
            <a:ext cx="10744201" cy="7950201"/>
          </a:xfrm>
          <a:prstGeom prst="rect">
            <a:avLst/>
          </a:prstGeom>
        </p:spPr>
        <p:txBody>
          <a:bodyPr>
            <a:normAutofit lnSpcReduction="10000"/>
          </a:bodyPr>
          <a:lstStyle/>
          <a:p>
            <a:pPr marL="448751" indent="-448751" defTabSz="709930">
              <a:spcBef>
                <a:spcPts val="3800"/>
              </a:spcBef>
              <a:buClr>
                <a:srgbClr val="BEBEBE"/>
              </a:buClr>
              <a:buSzPct val="125000"/>
              <a:buChar char="•"/>
              <a:defRPr sz="3612"/>
            </a:pPr>
            <a:r>
              <a:rPr dirty="0"/>
              <a:t>Zeit des </a:t>
            </a:r>
            <a:r>
              <a:rPr dirty="0" err="1"/>
              <a:t>Übergangs</a:t>
            </a:r>
            <a:r>
              <a:rPr dirty="0"/>
              <a:t>: </a:t>
            </a:r>
            <a:r>
              <a:rPr dirty="0" err="1"/>
              <a:t>vielfältige</a:t>
            </a:r>
            <a:r>
              <a:rPr dirty="0"/>
              <a:t> </a:t>
            </a:r>
            <a:r>
              <a:rPr dirty="0" err="1"/>
              <a:t>Kontinuitätsphänomene</a:t>
            </a:r>
            <a:r>
              <a:rPr dirty="0"/>
              <a:t>.</a:t>
            </a:r>
          </a:p>
          <a:p>
            <a:pPr marL="448751" indent="-448751" defTabSz="709930">
              <a:spcBef>
                <a:spcPts val="3800"/>
              </a:spcBef>
              <a:buClr>
                <a:srgbClr val="BEBEBE"/>
              </a:buClr>
              <a:buSzPct val="125000"/>
              <a:buChar char="•"/>
              <a:defRPr sz="3612"/>
            </a:pPr>
            <a:r>
              <a:rPr dirty="0" err="1"/>
              <a:t>Beginn</a:t>
            </a:r>
            <a:r>
              <a:rPr dirty="0"/>
              <a:t> der </a:t>
            </a:r>
            <a:r>
              <a:rPr dirty="0" err="1"/>
              <a:t>Epoche</a:t>
            </a:r>
            <a:r>
              <a:rPr dirty="0"/>
              <a:t> </a:t>
            </a:r>
            <a:r>
              <a:rPr dirty="0" err="1"/>
              <a:t>mit</a:t>
            </a:r>
            <a:r>
              <a:rPr dirty="0"/>
              <a:t> Diocletian und Constantin.</a:t>
            </a:r>
          </a:p>
          <a:p>
            <a:pPr marL="448751" indent="-448751" defTabSz="709930">
              <a:spcBef>
                <a:spcPts val="3800"/>
              </a:spcBef>
              <a:buClr>
                <a:srgbClr val="BEBEBE"/>
              </a:buClr>
              <a:buSzPct val="125000"/>
              <a:buChar char="•"/>
              <a:defRPr sz="3612"/>
            </a:pPr>
            <a:r>
              <a:rPr dirty="0" err="1"/>
              <a:t>Konsens</a:t>
            </a:r>
            <a:r>
              <a:rPr dirty="0"/>
              <a:t> </a:t>
            </a:r>
            <a:r>
              <a:rPr dirty="0" err="1"/>
              <a:t>über</a:t>
            </a:r>
            <a:r>
              <a:rPr dirty="0"/>
              <a:t> </a:t>
            </a:r>
            <a:r>
              <a:rPr dirty="0" err="1"/>
              <a:t>zeitliche</a:t>
            </a:r>
            <a:r>
              <a:rPr dirty="0"/>
              <a:t> </a:t>
            </a:r>
            <a:r>
              <a:rPr dirty="0" err="1"/>
              <a:t>Grenzen</a:t>
            </a:r>
            <a:r>
              <a:rPr dirty="0"/>
              <a:t> der </a:t>
            </a:r>
            <a:r>
              <a:rPr dirty="0" err="1"/>
              <a:t>Spätantike</a:t>
            </a:r>
            <a:r>
              <a:rPr dirty="0"/>
              <a:t> </a:t>
            </a:r>
            <a:r>
              <a:rPr dirty="0" err="1"/>
              <a:t>nicht</a:t>
            </a:r>
            <a:r>
              <a:rPr dirty="0"/>
              <a:t> </a:t>
            </a:r>
            <a:r>
              <a:rPr dirty="0" err="1"/>
              <a:t>vorhanden</a:t>
            </a:r>
            <a:r>
              <a:rPr dirty="0"/>
              <a:t>. </a:t>
            </a:r>
            <a:r>
              <a:rPr dirty="0" err="1"/>
              <a:t>Weströmisches</a:t>
            </a:r>
            <a:r>
              <a:rPr dirty="0"/>
              <a:t> Reich: </a:t>
            </a:r>
            <a:r>
              <a:rPr dirty="0" err="1"/>
              <a:t>Absetzung</a:t>
            </a:r>
            <a:r>
              <a:rPr dirty="0"/>
              <a:t> des Kaisers Romulus August</a:t>
            </a:r>
            <a:r>
              <a:rPr lang="de-DE" dirty="0" err="1"/>
              <a:t>ulus</a:t>
            </a:r>
            <a:r>
              <a:rPr dirty="0"/>
              <a:t> </a:t>
            </a:r>
            <a:r>
              <a:rPr dirty="0" err="1"/>
              <a:t>durch</a:t>
            </a:r>
            <a:r>
              <a:rPr dirty="0"/>
              <a:t> </a:t>
            </a:r>
            <a:r>
              <a:rPr dirty="0" err="1"/>
              <a:t>Odoaker</a:t>
            </a:r>
            <a:r>
              <a:rPr dirty="0"/>
              <a:t> (476 n. Chr.). </a:t>
            </a:r>
            <a:r>
              <a:rPr dirty="0" err="1"/>
              <a:t>Oströmisches</a:t>
            </a:r>
            <a:r>
              <a:rPr dirty="0"/>
              <a:t> Reich:  </a:t>
            </a:r>
            <a:r>
              <a:rPr dirty="0" err="1"/>
              <a:t>Herrschaft</a:t>
            </a:r>
            <a:r>
              <a:rPr dirty="0"/>
              <a:t> Justinians (527-565 n.  Chr.)</a:t>
            </a:r>
          </a:p>
          <a:p>
            <a:pPr marL="448751" indent="-448751" defTabSz="709930">
              <a:spcBef>
                <a:spcPts val="3800"/>
              </a:spcBef>
              <a:buClr>
                <a:srgbClr val="BEBEBE"/>
              </a:buClr>
              <a:buSzPct val="125000"/>
              <a:buChar char="•"/>
              <a:defRPr sz="3612"/>
            </a:pPr>
            <a:r>
              <a:rPr dirty="0" err="1"/>
              <a:t>Auflösung</a:t>
            </a:r>
            <a:r>
              <a:rPr dirty="0"/>
              <a:t> des </a:t>
            </a:r>
            <a:r>
              <a:rPr dirty="0" err="1"/>
              <a:t>Weströmischen</a:t>
            </a:r>
            <a:r>
              <a:rPr dirty="0"/>
              <a:t> </a:t>
            </a:r>
            <a:r>
              <a:rPr dirty="0" err="1"/>
              <a:t>Reiches</a:t>
            </a:r>
            <a:r>
              <a:rPr dirty="0"/>
              <a:t>: </a:t>
            </a:r>
            <a:r>
              <a:rPr dirty="0" err="1"/>
              <a:t>Folge</a:t>
            </a:r>
            <a:r>
              <a:rPr dirty="0"/>
              <a:t> der Völkerwanderung.</a:t>
            </a:r>
          </a:p>
          <a:p>
            <a:pPr marL="448751" indent="-448751" defTabSz="709930">
              <a:spcBef>
                <a:spcPts val="3800"/>
              </a:spcBef>
              <a:buClr>
                <a:srgbClr val="BEBEBE"/>
              </a:buClr>
              <a:buSzPct val="125000"/>
              <a:buChar char="•"/>
              <a:defRPr sz="3612"/>
            </a:pPr>
            <a:r>
              <a:rPr dirty="0"/>
              <a:t>Ostrom </a:t>
            </a:r>
            <a:r>
              <a:rPr dirty="0" err="1"/>
              <a:t>gewinnt</a:t>
            </a:r>
            <a:r>
              <a:rPr dirty="0"/>
              <a:t> </a:t>
            </a:r>
            <a:r>
              <a:rPr dirty="0" err="1"/>
              <a:t>unter</a:t>
            </a:r>
            <a:r>
              <a:rPr dirty="0"/>
              <a:t> Justinian </a:t>
            </a:r>
            <a:r>
              <a:rPr dirty="0" err="1"/>
              <a:t>große</a:t>
            </a:r>
            <a:r>
              <a:rPr dirty="0"/>
              <a:t> </a:t>
            </a:r>
            <a:r>
              <a:rPr dirty="0" err="1"/>
              <a:t>Teile</a:t>
            </a:r>
            <a:r>
              <a:rPr dirty="0"/>
              <a:t> des </a:t>
            </a:r>
            <a:r>
              <a:rPr dirty="0" err="1"/>
              <a:t>Römischen</a:t>
            </a:r>
            <a:r>
              <a:rPr dirty="0"/>
              <a:t> </a:t>
            </a:r>
            <a:r>
              <a:rPr dirty="0" err="1"/>
              <a:t>Reiches</a:t>
            </a:r>
            <a:r>
              <a:rPr dirty="0"/>
              <a:t> </a:t>
            </a:r>
            <a:r>
              <a:rPr dirty="0" err="1"/>
              <a:t>zurück</a:t>
            </a:r>
            <a:r>
              <a:rPr dirty="0"/>
              <a:t>. </a:t>
            </a:r>
          </a:p>
        </p:txBody>
      </p:sp>
      <p:sp>
        <p:nvSpPr>
          <p:cNvPr id="170" name="Charlotte Mary Yonge, Romulus Augustulus unterwirft sich Odoaker, aus: Young Folks’ History of Rome (1880)."/>
          <p:cNvSpPr txBox="1"/>
          <p:nvPr/>
        </p:nvSpPr>
        <p:spPr>
          <a:xfrm>
            <a:off x="3026928" y="12170172"/>
            <a:ext cx="6671544"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solidFill>
                  <a:srgbClr val="000000"/>
                </a:solidFill>
              </a:defRPr>
            </a:lvl1pPr>
          </a:lstStyle>
          <a:p>
            <a:r>
              <a:t>Charlotte Mary Yonge, Romulus Augustulus unterwirft sich Odoaker, aus: Young Folks’ History of Rome (1880).</a:t>
            </a:r>
          </a:p>
        </p:txBody>
      </p:sp>
      <p:pic>
        <p:nvPicPr>
          <p:cNvPr id="17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0786250" y="788749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268" fill="hold"/>
                                        <p:tgtEl>
                                          <p:spTgt spid="1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4806052" y="3653432"/>
            <a:ext cx="5305685" cy="7958526"/>
          </a:xfrm>
          <a:prstGeom prst="rect">
            <a:avLst/>
          </a:prstGeom>
          <a:ln w="12700">
            <a:miter lim="400000"/>
          </a:ln>
        </p:spPr>
      </p:pic>
      <p:sp>
        <p:nvSpPr>
          <p:cNvPr id="208" name="III. Die Spätantike - Ein Teil der Römischen Kaiserzeit?"/>
          <p:cNvSpPr txBox="1">
            <a:spLocks noGrp="1"/>
          </p:cNvSpPr>
          <p:nvPr>
            <p:ph type="title"/>
          </p:nvPr>
        </p:nvSpPr>
        <p:spPr>
          <a:xfrm>
            <a:off x="1079500" y="901700"/>
            <a:ext cx="22682200" cy="3057525"/>
          </a:xfrm>
          <a:prstGeom prst="rect">
            <a:avLst/>
          </a:prstGeom>
        </p:spPr>
        <p:txBody>
          <a:bodyPr/>
          <a:lstStyle/>
          <a:p>
            <a:pPr algn="ctr" defTabSz="652145">
              <a:defRPr sz="6873"/>
            </a:pPr>
            <a:endParaRPr dirty="0"/>
          </a:p>
          <a:p>
            <a:pPr defTabSz="652145">
              <a:defRPr sz="6873"/>
            </a:pPr>
            <a:r>
              <a:rPr dirty="0"/>
              <a:t>II. Die </a:t>
            </a:r>
            <a:r>
              <a:rPr dirty="0" err="1"/>
              <a:t>Spätantike</a:t>
            </a:r>
            <a:r>
              <a:rPr dirty="0"/>
              <a:t> - Ein Teil der </a:t>
            </a:r>
            <a:r>
              <a:rPr dirty="0" err="1"/>
              <a:t>Römischen</a:t>
            </a:r>
            <a:r>
              <a:rPr dirty="0"/>
              <a:t> </a:t>
            </a:r>
            <a:r>
              <a:rPr dirty="0" err="1"/>
              <a:t>Kaiserzeit</a:t>
            </a:r>
            <a:r>
              <a:rPr dirty="0"/>
              <a:t>?</a:t>
            </a:r>
          </a:p>
        </p:txBody>
      </p:sp>
      <p:sp>
        <p:nvSpPr>
          <p:cNvPr id="209" name="Ermordung Caesars führt zu einem Bürgerkrieg, aus dem Octavian. 31 v. Chr. als Sieger und damit als Alleinherrscher hervorgeht.…"/>
          <p:cNvSpPr txBox="1">
            <a:spLocks noGrp="1"/>
          </p:cNvSpPr>
          <p:nvPr>
            <p:ph type="body" sz="quarter" idx="1"/>
          </p:nvPr>
        </p:nvSpPr>
        <p:spPr>
          <a:xfrm>
            <a:off x="1201750" y="4605337"/>
            <a:ext cx="10934701" cy="6054726"/>
          </a:xfrm>
          <a:prstGeom prst="rect">
            <a:avLst/>
          </a:prstGeom>
        </p:spPr>
        <p:txBody>
          <a:bodyPr>
            <a:normAutofit lnSpcReduction="10000"/>
          </a:bodyPr>
          <a:lstStyle/>
          <a:p>
            <a:pPr marL="443533" indent="-443533" defTabSz="701675">
              <a:lnSpc>
                <a:spcPct val="100000"/>
              </a:lnSpc>
              <a:spcBef>
                <a:spcPts val="3800"/>
              </a:spcBef>
              <a:buClr>
                <a:srgbClr val="BEBEBE"/>
              </a:buClr>
              <a:buSzPct val="125000"/>
              <a:buChar char="•"/>
              <a:defRPr sz="3570"/>
            </a:pPr>
            <a:r>
              <a:t>Ermordung Caesars führt zu einem Bürgerkrieg, aus dem Octavian. 31 v. Chr. als Sieger und damit als Alleinherrscher hervorgeht. </a:t>
            </a:r>
          </a:p>
          <a:p>
            <a:pPr marL="443533" indent="-443533" defTabSz="701675">
              <a:lnSpc>
                <a:spcPct val="100000"/>
              </a:lnSpc>
              <a:spcBef>
                <a:spcPts val="3800"/>
              </a:spcBef>
              <a:buClr>
                <a:srgbClr val="BEBEBE"/>
              </a:buClr>
              <a:buSzPct val="125000"/>
              <a:buChar char="•"/>
              <a:defRPr sz="3570"/>
            </a:pPr>
            <a:r>
              <a:t>Als Augustus entwirft er ab 27 v. Chr.  den Prinzipat.</a:t>
            </a:r>
          </a:p>
          <a:p>
            <a:pPr marL="443533" indent="-443533" defTabSz="701675">
              <a:lnSpc>
                <a:spcPct val="100000"/>
              </a:lnSpc>
              <a:spcBef>
                <a:spcPts val="3800"/>
              </a:spcBef>
              <a:buClr>
                <a:srgbClr val="BEBEBE"/>
              </a:buClr>
              <a:buSzPct val="125000"/>
              <a:buChar char="•"/>
              <a:defRPr sz="3570"/>
            </a:pPr>
            <a:r>
              <a:t>Augustus kann die Herrschaftsabfolge in seiner Familie (iulisch-claudische Dynastie) sicherstellen.</a:t>
            </a:r>
          </a:p>
          <a:p>
            <a:pPr marL="443533" indent="-443533" defTabSz="701675">
              <a:lnSpc>
                <a:spcPct val="100000"/>
              </a:lnSpc>
              <a:spcBef>
                <a:spcPts val="3800"/>
              </a:spcBef>
              <a:buClr>
                <a:srgbClr val="BEBEBE"/>
              </a:buClr>
              <a:buSzPct val="125000"/>
              <a:buChar char="•"/>
              <a:defRPr sz="3570"/>
            </a:pPr>
            <a:r>
              <a:t>Die über 40 jährige Alleinherrschaft des Augustus trägt zur Akzeptanz der Prinzipatsherrschaft entscheidend bei. </a:t>
            </a:r>
          </a:p>
        </p:txBody>
      </p:sp>
      <p:sp>
        <p:nvSpPr>
          <p:cNvPr id="210" name="Augustus von Primaporta; Vatikanische Museen. Rom"/>
          <p:cNvSpPr txBox="1"/>
          <p:nvPr/>
        </p:nvSpPr>
        <p:spPr>
          <a:xfrm>
            <a:off x="12741088" y="12079783"/>
            <a:ext cx="9792344"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solidFill>
                  <a:srgbClr val="000000"/>
                </a:solidFill>
              </a:defRPr>
            </a:lvl1pPr>
          </a:lstStyle>
          <a:p>
            <a:r>
              <a:t>Augustus von Primaporta; Vatikanische Museen. Rom</a:t>
            </a:r>
          </a:p>
        </p:txBody>
      </p:sp>
      <p:pic>
        <p:nvPicPr>
          <p:cNvPr id="21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185501" y="863122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71" fill="hold"/>
                                        <p:tgtEl>
                                          <p:spTgt spid="2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Bild" descr="Bild"/>
          <p:cNvPicPr>
            <a:picLocks noGrp="1" noChangeAspect="1"/>
          </p:cNvPicPr>
          <p:nvPr>
            <p:ph type="pic" idx="21"/>
          </p:nvPr>
        </p:nvPicPr>
        <p:blipFill>
          <a:blip r:embed="rId4" cstate="screen">
            <a:extLst>
              <a:ext uri="{28A0092B-C50C-407E-A947-70E740481C1C}">
                <a14:useLocalDpi xmlns:a14="http://schemas.microsoft.com/office/drawing/2010/main"/>
              </a:ext>
            </a:extLst>
          </a:blip>
          <a:srcRect/>
          <a:stretch>
            <a:fillRect/>
          </a:stretch>
        </p:blipFill>
        <p:spPr>
          <a:xfrm>
            <a:off x="14730222" y="3972108"/>
            <a:ext cx="5216016" cy="7824023"/>
          </a:xfrm>
          <a:prstGeom prst="rect">
            <a:avLst/>
          </a:prstGeom>
          <a:ln w="12700">
            <a:miter lim="400000"/>
          </a:ln>
        </p:spPr>
      </p:pic>
      <p:sp>
        <p:nvSpPr>
          <p:cNvPr id="214" name="III. Die Spätantike - Ein Teil der Römischen Kaiserzeit? - Abfolge der Dynastien bis auf Justinian"/>
          <p:cNvSpPr txBox="1">
            <a:spLocks noGrp="1"/>
          </p:cNvSpPr>
          <p:nvPr>
            <p:ph type="title"/>
          </p:nvPr>
        </p:nvSpPr>
        <p:spPr>
          <a:xfrm>
            <a:off x="1079500" y="901700"/>
            <a:ext cx="22682200" cy="3057525"/>
          </a:xfrm>
          <a:prstGeom prst="rect">
            <a:avLst/>
          </a:prstGeom>
        </p:spPr>
        <p:txBody>
          <a:bodyPr/>
          <a:lstStyle/>
          <a:p>
            <a:pPr algn="ctr" defTabSz="520065">
              <a:defRPr sz="5481"/>
            </a:pPr>
            <a:endParaRPr dirty="0"/>
          </a:p>
          <a:p>
            <a:pPr algn="ctr" defTabSz="520065">
              <a:defRPr sz="5481"/>
            </a:pPr>
            <a:r>
              <a:rPr dirty="0"/>
              <a:t>II. Die </a:t>
            </a:r>
            <a:r>
              <a:rPr dirty="0" err="1"/>
              <a:t>Spätantike</a:t>
            </a:r>
            <a:r>
              <a:rPr dirty="0"/>
              <a:t> - Ein Teil der </a:t>
            </a:r>
            <a:r>
              <a:rPr dirty="0" err="1"/>
              <a:t>Römischen</a:t>
            </a:r>
            <a:r>
              <a:rPr dirty="0"/>
              <a:t> </a:t>
            </a:r>
            <a:r>
              <a:rPr dirty="0" err="1"/>
              <a:t>Kaiserzeit</a:t>
            </a:r>
            <a:r>
              <a:rPr dirty="0"/>
              <a:t>? - </a:t>
            </a:r>
            <a:r>
              <a:rPr dirty="0" err="1"/>
              <a:t>Abfolge</a:t>
            </a:r>
            <a:r>
              <a:rPr dirty="0"/>
              <a:t> der </a:t>
            </a:r>
            <a:r>
              <a:rPr dirty="0" err="1"/>
              <a:t>Dynastien</a:t>
            </a:r>
            <a:r>
              <a:rPr dirty="0"/>
              <a:t> bis auf Justinian</a:t>
            </a:r>
          </a:p>
        </p:txBody>
      </p:sp>
      <p:sp>
        <p:nvSpPr>
          <p:cNvPr id="215" name="Julisch-claudische Dynastie (27 v.- 68 n. Chr.)…"/>
          <p:cNvSpPr txBox="1">
            <a:spLocks noGrp="1"/>
          </p:cNvSpPr>
          <p:nvPr>
            <p:ph type="body" sz="quarter" idx="1"/>
          </p:nvPr>
        </p:nvSpPr>
        <p:spPr>
          <a:xfrm>
            <a:off x="1257171" y="5683824"/>
            <a:ext cx="10934701" cy="6054726"/>
          </a:xfrm>
          <a:prstGeom prst="rect">
            <a:avLst/>
          </a:prstGeom>
        </p:spPr>
        <p:txBody>
          <a:bodyPr>
            <a:normAutofit lnSpcReduction="10000"/>
          </a:bodyPr>
          <a:lstStyle/>
          <a:p>
            <a:pPr marL="474841" indent="-474841" defTabSz="751205">
              <a:lnSpc>
                <a:spcPct val="100000"/>
              </a:lnSpc>
              <a:spcBef>
                <a:spcPts val="4000"/>
              </a:spcBef>
              <a:buClr>
                <a:srgbClr val="BEBEBE"/>
              </a:buClr>
              <a:buSzPct val="125000"/>
              <a:buChar char="•"/>
              <a:defRPr sz="3822"/>
            </a:pPr>
            <a:r>
              <a:rPr dirty="0" err="1"/>
              <a:t>Julisch-claudische</a:t>
            </a:r>
            <a:r>
              <a:rPr dirty="0"/>
              <a:t> </a:t>
            </a:r>
            <a:r>
              <a:rPr dirty="0" err="1"/>
              <a:t>Dynastie</a:t>
            </a:r>
            <a:r>
              <a:rPr dirty="0"/>
              <a:t> (27 v.- 68 n. Chr.)</a:t>
            </a:r>
          </a:p>
          <a:p>
            <a:pPr marL="474841" indent="-474841" defTabSz="751205">
              <a:lnSpc>
                <a:spcPct val="100000"/>
              </a:lnSpc>
              <a:spcBef>
                <a:spcPts val="4000"/>
              </a:spcBef>
              <a:buClr>
                <a:srgbClr val="BEBEBE"/>
              </a:buClr>
              <a:buSzPct val="125000"/>
              <a:buChar char="•"/>
              <a:defRPr sz="3822"/>
            </a:pPr>
            <a:r>
              <a:rPr dirty="0"/>
              <a:t>68/69 n. Chr.: </a:t>
            </a:r>
            <a:r>
              <a:rPr dirty="0" err="1"/>
              <a:t>Vier</a:t>
            </a:r>
            <a:r>
              <a:rPr dirty="0"/>
              <a:t>-Kaiser-</a:t>
            </a:r>
            <a:r>
              <a:rPr dirty="0" err="1"/>
              <a:t>Jahr</a:t>
            </a:r>
            <a:endParaRPr dirty="0"/>
          </a:p>
          <a:p>
            <a:pPr marL="474841" indent="-474841" defTabSz="751205">
              <a:lnSpc>
                <a:spcPct val="100000"/>
              </a:lnSpc>
              <a:spcBef>
                <a:spcPts val="4000"/>
              </a:spcBef>
              <a:buClr>
                <a:srgbClr val="BEBEBE"/>
              </a:buClr>
              <a:buSzPct val="125000"/>
              <a:buChar char="•"/>
              <a:defRPr sz="3822"/>
            </a:pPr>
            <a:r>
              <a:rPr dirty="0" err="1"/>
              <a:t>Flavische</a:t>
            </a:r>
            <a:r>
              <a:rPr dirty="0"/>
              <a:t> </a:t>
            </a:r>
            <a:r>
              <a:rPr dirty="0" err="1"/>
              <a:t>Dynastie</a:t>
            </a:r>
            <a:r>
              <a:rPr dirty="0"/>
              <a:t> (69-98 n. Chr.)</a:t>
            </a:r>
          </a:p>
          <a:p>
            <a:pPr marL="474841" indent="-474841" defTabSz="751205">
              <a:lnSpc>
                <a:spcPct val="100000"/>
              </a:lnSpc>
              <a:spcBef>
                <a:spcPts val="4000"/>
              </a:spcBef>
              <a:buClr>
                <a:srgbClr val="BEBEBE"/>
              </a:buClr>
              <a:buSzPct val="125000"/>
              <a:buChar char="•"/>
              <a:defRPr sz="3822"/>
            </a:pPr>
            <a:r>
              <a:rPr dirty="0" err="1"/>
              <a:t>Adoptivkaisertum</a:t>
            </a:r>
            <a:r>
              <a:rPr dirty="0"/>
              <a:t> (98-192</a:t>
            </a:r>
            <a:r>
              <a:rPr lang="de-DE"/>
              <a:t> </a:t>
            </a:r>
            <a:r>
              <a:t>n. </a:t>
            </a:r>
            <a:r>
              <a:rPr dirty="0"/>
              <a:t>Chr.)</a:t>
            </a:r>
          </a:p>
          <a:p>
            <a:pPr marL="474841" indent="-474841" defTabSz="751205">
              <a:lnSpc>
                <a:spcPct val="100000"/>
              </a:lnSpc>
              <a:spcBef>
                <a:spcPts val="4000"/>
              </a:spcBef>
              <a:buClr>
                <a:srgbClr val="BEBEBE"/>
              </a:buClr>
              <a:buSzPct val="125000"/>
              <a:buChar char="•"/>
              <a:defRPr sz="3822"/>
            </a:pPr>
            <a:r>
              <a:rPr dirty="0" err="1"/>
              <a:t>Severische</a:t>
            </a:r>
            <a:r>
              <a:rPr dirty="0"/>
              <a:t> </a:t>
            </a:r>
            <a:r>
              <a:rPr dirty="0" err="1"/>
              <a:t>Dynastie</a:t>
            </a:r>
            <a:r>
              <a:rPr dirty="0"/>
              <a:t> (193-235 n. Chr.)</a:t>
            </a:r>
          </a:p>
          <a:p>
            <a:pPr marL="474841" indent="-474841" defTabSz="751205">
              <a:lnSpc>
                <a:spcPct val="100000"/>
              </a:lnSpc>
              <a:spcBef>
                <a:spcPts val="4000"/>
              </a:spcBef>
              <a:buClr>
                <a:srgbClr val="BEBEBE"/>
              </a:buClr>
              <a:buSzPct val="125000"/>
              <a:buChar char="•"/>
              <a:defRPr sz="3822"/>
            </a:pPr>
            <a:r>
              <a:rPr dirty="0" err="1"/>
              <a:t>Soldatenkaiserzeit</a:t>
            </a:r>
            <a:r>
              <a:rPr dirty="0"/>
              <a:t> (235-284 n. Chr.)</a:t>
            </a:r>
          </a:p>
        </p:txBody>
      </p:sp>
      <p:sp>
        <p:nvSpPr>
          <p:cNvPr id="216" name="Büste Domitians; Kapitolinische Museen, Rom"/>
          <p:cNvSpPr txBox="1"/>
          <p:nvPr/>
        </p:nvSpPr>
        <p:spPr>
          <a:xfrm>
            <a:off x="14239808" y="12171850"/>
            <a:ext cx="6196968"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Büste Domitians; Kapitolinische Museen, Rom</a:t>
            </a:r>
          </a:p>
        </p:txBody>
      </p:sp>
      <p:pic>
        <p:nvPicPr>
          <p:cNvPr id="21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175296" y="842543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948" fill="hold"/>
                                        <p:tgtEl>
                                          <p:spTgt spid="2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1509</Words>
  <Application>Microsoft Macintosh PowerPoint</Application>
  <PresentationFormat>Benutzerdefiniert</PresentationFormat>
  <Paragraphs>111</Paragraphs>
  <Slides>18</Slides>
  <Notes>0</Notes>
  <HiddenSlides>0</HiddenSlides>
  <MMClips>18</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18</vt:i4>
      </vt:variant>
    </vt:vector>
  </HeadingPairs>
  <TitlesOfParts>
    <vt:vector size="23" baseType="lpstr">
      <vt:lpstr>Gill Sans</vt:lpstr>
      <vt:lpstr>Gill Sans Light</vt:lpstr>
      <vt:lpstr>Helvetica</vt:lpstr>
      <vt:lpstr>Helvetica Neue</vt:lpstr>
      <vt:lpstr>New_Template3</vt:lpstr>
      <vt:lpstr>Die Spätantike</vt:lpstr>
      <vt:lpstr>1. Einführung: Die Epoche der Spätantike </vt:lpstr>
      <vt:lpstr>1. Einführung: Definition der Epoche</vt:lpstr>
      <vt:lpstr>1. Einführung: Definition der Epoche</vt:lpstr>
      <vt:lpstr>1. Einführung: Definition der Epoche</vt:lpstr>
      <vt:lpstr>1. Einführung: Definition der Epoche</vt:lpstr>
      <vt:lpstr>1. Einführung: Definition der Epoche</vt:lpstr>
      <vt:lpstr> II. Die Spätantike - Ein Teil der Römischen Kaiserzeit?</vt:lpstr>
      <vt:lpstr> II. Die Spätantike - Ein Teil der Römischen Kaiserzeit? - Abfolge der Dynastien bis auf Justinian</vt:lpstr>
      <vt:lpstr> II. Die Spätantike - Ein Teil der Römischen Kaiserzeit? - Abfolge der Dynastien bis auf Justinian</vt:lpstr>
      <vt:lpstr> III. Kontinuitäten und Transformationen - I. Kaiser und ihre Herrschaft</vt:lpstr>
      <vt:lpstr> III. Kontinuitäten und Transformationen - I. Kaiser und ihre Herrschaft</vt:lpstr>
      <vt:lpstr> III. Kontinuitäten und Transformationen - II. Religionspolitik</vt:lpstr>
      <vt:lpstr> III. Kontinuitäten und Transformationen - II. Religionspolitik</vt:lpstr>
      <vt:lpstr> III. Kontinuitäten und Transformationen - III. Verwaltung</vt:lpstr>
      <vt:lpstr> III. Kontinuitäten und Transformationen - IV. Senatorenstand</vt:lpstr>
      <vt:lpstr> III. Kontinuitäten und Transformationen - IV. Rechtsprechung</vt:lpstr>
      <vt:lpstr> III. Kontinuitäten und Transformationen - IV. Wirtschaftskraft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Vorlesung: Die Spätantike</dc:title>
  <cp:lastModifiedBy>Timo Klär</cp:lastModifiedBy>
  <cp:revision>7</cp:revision>
  <dcterms:modified xsi:type="dcterms:W3CDTF">2021-10-22T19:48:51Z</dcterms:modified>
</cp:coreProperties>
</file>