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753" r:id="rId3"/>
    <p:sldId id="812" r:id="rId4"/>
    <p:sldId id="826" r:id="rId5"/>
    <p:sldId id="813" r:id="rId6"/>
    <p:sldId id="814" r:id="rId7"/>
    <p:sldId id="815" r:id="rId8"/>
    <p:sldId id="816" r:id="rId9"/>
    <p:sldId id="817" r:id="rId10"/>
    <p:sldId id="818" r:id="rId11"/>
    <p:sldId id="819" r:id="rId12"/>
    <p:sldId id="820" r:id="rId13"/>
    <p:sldId id="827" r:id="rId14"/>
    <p:sldId id="821" r:id="rId15"/>
    <p:sldId id="828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4" autoAdjust="0"/>
    <p:restoredTop sz="95261" autoAdjust="0"/>
  </p:normalViewPr>
  <p:slideViewPr>
    <p:cSldViewPr>
      <p:cViewPr varScale="1">
        <p:scale>
          <a:sx n="85" d="100"/>
          <a:sy n="85" d="100"/>
        </p:scale>
        <p:origin x="13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364290-2B7A-4482-A80F-D34E163A70DB}" type="datetimeFigureOut">
              <a:rPr lang="de-DE"/>
              <a:pPr>
                <a:defRPr/>
              </a:pPr>
              <a:t>14.03.2021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91CEA9-84A6-4094-A427-C22E139A5C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19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AE17-9AC8-437C-B19D-DDE9BDA49176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87E4-7497-413A-9C3B-48D7CC9450B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AC21-6387-4A98-BE3B-3B3EDF8F79C0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56948-8AAF-4A94-91FB-0C026BB1662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F18E-598D-4601-A2EC-B4A52889BECB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95C3-D7D3-49D4-96DC-772D6E2621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ACD36-D86D-46AB-A433-357A1629F4DC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162A-3BF9-49D2-99F0-B6A66100403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F029D-25E4-40D0-A087-91C938E3E0D9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42F61-FA16-4A29-A37E-6469B811B83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F4A7-E01A-462F-BB45-815CD85FCD26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7AF8-81E9-4589-B381-FDB2A3DFD2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B8A2B-5439-42D5-BEAB-614152EF421D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1996-1431-47A2-8ED2-A96E3F9A94C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BE1BB-1E74-427B-9F17-63EF269CCE49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EF1E-3361-4DBF-8B23-241F6ED6B8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FD04-50B7-4084-8D9A-CFFF8C1D07F0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4F1C4-0B67-435B-AA43-8B9C7A72B89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3ACB-278C-4AC6-A4E5-1175C62863B4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17CB-DFFC-4B7E-974F-5303941C956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CF12-3A66-4840-B7BB-226A9327C94B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3D7A-BA9B-409D-94CD-74183AA779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81F3E5-2F87-4620-BB7A-3E8D61637D83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DEF020-99A5-4005-8C49-691732D90D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107950" y="260648"/>
            <a:ext cx="8928100" cy="1223963"/>
          </a:xfrm>
        </p:spPr>
        <p:txBody>
          <a:bodyPr/>
          <a:lstStyle/>
          <a:p>
            <a:pPr eaLnBrk="1" hangingPunct="1"/>
            <a:r>
              <a:rPr lang="de-DE" sz="6000" b="1" u="sng" dirty="0">
                <a:solidFill>
                  <a:srgbClr val="948A54"/>
                </a:solidFill>
                <a:latin typeface="Footlight MT Light" pitchFamily="18" charset="0"/>
              </a:rPr>
              <a:t>Europa im Mittelalter</a:t>
            </a:r>
            <a:r>
              <a:rPr lang="de-DE" sz="6000" b="1" dirty="0">
                <a:solidFill>
                  <a:srgbClr val="948A54"/>
                </a:solidFill>
                <a:latin typeface="Footlight MT Light" pitchFamily="18" charset="0"/>
              </a:rPr>
              <a:t/>
            </a:r>
            <a:br>
              <a:rPr lang="de-DE" sz="6000" b="1" dirty="0">
                <a:solidFill>
                  <a:srgbClr val="948A54"/>
                </a:solidFill>
                <a:latin typeface="Footlight MT Light" pitchFamily="18" charset="0"/>
              </a:rPr>
            </a:br>
            <a:r>
              <a:rPr lang="de-DE" sz="2200" b="1" dirty="0">
                <a:solidFill>
                  <a:srgbClr val="948A54"/>
                </a:solidFill>
                <a:latin typeface="Footlight MT Light" pitchFamily="18" charset="0"/>
              </a:rPr>
              <a:t>Grundzüge der mittelalterlichen Geschichte vom vorläufigen Ende des weströmischen Kaisertums 476 bis zur Entdeckung Amerikas 1492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9701" y="6199506"/>
            <a:ext cx="8856663" cy="6715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06B] Die Ottonen</a:t>
            </a:r>
            <a:endParaRPr lang="de-DE" b="1" dirty="0">
              <a:solidFill>
                <a:schemeClr val="bg2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1A2DB057-FFBB-4451-AED5-2418D8F9C499}"/>
              </a:ext>
            </a:extLst>
          </p:cNvPr>
          <p:cNvSpPr txBox="1"/>
          <p:nvPr/>
        </p:nvSpPr>
        <p:spPr>
          <a:xfrm>
            <a:off x="5292080" y="5988168"/>
            <a:ext cx="2441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https://commons.wikimedia.org/wiki/File:CORDOBA(Mezquita).jpg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700808"/>
            <a:ext cx="6184900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436639" y="6165884"/>
            <a:ext cx="42707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/>
              <a:t>https://commons.wikimedia.org/wiki/File:Otto_I_Manuscriptum_Mediolanense_c_1200.jpg</a:t>
            </a:r>
            <a:endParaRPr lang="de-DE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Die Ottonen und Italien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Otto II. und Theophanu</a:t>
            </a:r>
            <a:endParaRPr lang="de-DE" sz="2800">
              <a:latin typeface="Eurostile"/>
            </a:endParaRPr>
          </a:p>
        </p:txBody>
      </p:sp>
      <p:sp>
        <p:nvSpPr>
          <p:cNvPr id="4710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Otto II.</a:t>
            </a:r>
          </a:p>
          <a:p>
            <a:pPr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961 Mitkönig, 967 Mitkaiser, 972 Nachfolger seines </a:t>
            </a:r>
          </a:p>
          <a:p>
            <a:pPr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Vaters</a:t>
            </a:r>
          </a:p>
          <a:p>
            <a:pPr>
              <a:buFont typeface="Arial" charset="0"/>
              <a:buNone/>
            </a:pPr>
            <a:endParaRPr lang="de-DE" sz="1800" b="1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Die Heirat mit der zweiten Wahl</a:t>
            </a:r>
          </a:p>
          <a:p>
            <a:pPr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Nur eine Nichte, keine Porphyrogenneta</a:t>
            </a:r>
          </a:p>
          <a:p>
            <a:pPr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Theophanu</a:t>
            </a:r>
          </a:p>
          <a:p>
            <a:pPr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*960 †991</a:t>
            </a:r>
          </a:p>
          <a:p>
            <a:pPr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Consors regni und coimperatrix</a:t>
            </a:r>
          </a:p>
          <a:p>
            <a:pPr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Benevent und Capua als Morgengabe?</a:t>
            </a:r>
          </a:p>
          <a:p>
            <a:endParaRPr lang="de-DE" sz="2800" b="1">
              <a:latin typeface="Footlight MT Light" pitchFamily="18" charset="0"/>
            </a:endParaRPr>
          </a:p>
          <a:p>
            <a:endParaRPr lang="de-DE" sz="280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7550" y="1052513"/>
            <a:ext cx="3167063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feld 1"/>
          <p:cNvSpPr txBox="1">
            <a:spLocks noChangeArrowheads="1"/>
          </p:cNvSpPr>
          <p:nvPr/>
        </p:nvSpPr>
        <p:spPr bwMode="auto">
          <a:xfrm>
            <a:off x="6156176" y="6525397"/>
            <a:ext cx="25923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>
                <a:latin typeface="Footlight MT Light" pitchFamily="18" charset="0"/>
              </a:rPr>
              <a:t>Otto II. und Theophanu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87DAC391-83AB-437E-A68B-AABC2CF0B055}"/>
              </a:ext>
            </a:extLst>
          </p:cNvPr>
          <p:cNvSpPr txBox="1"/>
          <p:nvPr/>
        </p:nvSpPr>
        <p:spPr>
          <a:xfrm>
            <a:off x="6236530" y="6423153"/>
            <a:ext cx="2836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https://commons.wikimedia.org/wiki/File:Otton_II_et_Th%C3%A9ophano.JPG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Die Ottonen und Italien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Ambitionen im Süden</a:t>
            </a:r>
            <a:endParaRPr lang="de-DE" sz="2800">
              <a:latin typeface="Eurostile"/>
            </a:endParaRPr>
          </a:p>
        </p:txBody>
      </p:sp>
      <p:sp>
        <p:nvSpPr>
          <p:cNvPr id="4813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Situation in Unteritalien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Ganz Italien als Teil des Kaiserreiches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Gegen die Griechen oder gegen die Sarazenen?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Die Schalcht bei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Cotrone (Capo Colonne)</a:t>
            </a:r>
            <a:endParaRPr lang="de-DE" sz="2800" b="1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13. Juli 982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Kaiser muss fliehen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Ansehensverlust</a:t>
            </a:r>
          </a:p>
          <a:p>
            <a:pPr>
              <a:lnSpc>
                <a:spcPct val="90000"/>
              </a:lnSpc>
            </a:pPr>
            <a:endParaRPr lang="de-DE" sz="1800" b="1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2800" b="1">
              <a:latin typeface="Footlight MT Light" pitchFamily="18" charset="0"/>
            </a:endParaRPr>
          </a:p>
          <a:p>
            <a:pPr>
              <a:lnSpc>
                <a:spcPct val="90000"/>
              </a:lnSpc>
            </a:pPr>
            <a:endParaRPr lang="de-DE" sz="280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859C1A3E-338D-4210-8FEA-9449E4403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05680"/>
            <a:ext cx="4005421" cy="573568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1F423F82-3F3E-4FA8-B77C-989177CB8B8C}"/>
              </a:ext>
            </a:extLst>
          </p:cNvPr>
          <p:cNvSpPr txBox="1"/>
          <p:nvPr/>
        </p:nvSpPr>
        <p:spPr>
          <a:xfrm>
            <a:off x="6876256" y="6673334"/>
            <a:ext cx="2323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https://commons.wikimedia.org/wiki/File:Italy_1000_AD-de.svg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Die Ottonen und Italien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Otto III. und Rom</a:t>
            </a:r>
            <a:endParaRPr lang="de-DE" sz="2800">
              <a:latin typeface="Eurostile"/>
            </a:endParaRPr>
          </a:p>
        </p:txBody>
      </p:sp>
      <p:sp>
        <p:nvSpPr>
          <p:cNvPr id="49154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Kindkönig Otto III.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7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Mutter Theophanu und Großmutter Adelheid übernehmen Vormundschaft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und Regentschaft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Otto III. und Silvester II.</a:t>
            </a:r>
            <a:endParaRPr lang="de-DE" sz="20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7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Gerbert d‘Aurillac (Silvester II.)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Otto III. und Rom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Die </a:t>
            </a:r>
            <a:r>
              <a:rPr lang="de-DE" sz="2400" i="1">
                <a:latin typeface="Footlight MT Light" pitchFamily="18" charset="0"/>
              </a:rPr>
              <a:t>Renovatio Imperii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8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Altrömische Vorstellungen und karolingische Tradition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Kaiserliche Pfalz auf dem Palatin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Wiederbelebung der Patricius-Würde</a:t>
            </a:r>
          </a:p>
          <a:p>
            <a:pPr>
              <a:lnSpc>
                <a:spcPct val="90000"/>
              </a:lnSpc>
            </a:pPr>
            <a:endParaRPr lang="de-DE" sz="1800" b="1">
              <a:latin typeface="Footlight MT Light" pitchFamily="18" charset="0"/>
            </a:endParaRPr>
          </a:p>
          <a:p>
            <a:pPr>
              <a:lnSpc>
                <a:spcPct val="90000"/>
              </a:lnSpc>
            </a:pPr>
            <a:endParaRPr lang="de-DE" sz="2400" b="1">
              <a:latin typeface="Footlight MT Light" pitchFamily="18" charset="0"/>
            </a:endParaRPr>
          </a:p>
          <a:p>
            <a:pPr>
              <a:lnSpc>
                <a:spcPct val="90000"/>
              </a:lnSpc>
            </a:pPr>
            <a:endParaRPr lang="de-DE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Die Ottonen und Italien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Polen und Ungarn</a:t>
            </a:r>
            <a:endParaRPr lang="de-DE" sz="2800">
              <a:latin typeface="Eurostile"/>
            </a:endParaRPr>
          </a:p>
        </p:txBody>
      </p:sp>
      <p:sp>
        <p:nvSpPr>
          <p:cNvPr id="52227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1000 Pilgerfahrt zum Grab des hl. Adalbert von Genesen</a:t>
            </a:r>
          </a:p>
          <a:p>
            <a:pPr>
              <a:buFont typeface="Arial" charset="0"/>
              <a:buNone/>
            </a:pPr>
            <a:endParaRPr lang="de-DE" sz="8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Gnesen: Erzbistum für Polen</a:t>
            </a: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Gran: Erzbistum für Ungarn</a:t>
            </a:r>
          </a:p>
          <a:p>
            <a:endParaRPr lang="de-DE" sz="20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1000 Annahme des Christentums durch Stephan d. Hl. </a:t>
            </a:r>
          </a:p>
          <a:p>
            <a:pPr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(vormals Vajk) 997-1038,</a:t>
            </a:r>
          </a:p>
          <a:p>
            <a:pPr>
              <a:buFont typeface="Arial" charset="0"/>
              <a:buNone/>
            </a:pPr>
            <a:endParaRPr lang="de-DE" sz="22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Königliche Verwaltung, Kirchenverfassung, Gesetzgebung</a:t>
            </a: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Ungarn als Durchgangsland für Pilger und Kaufleute</a:t>
            </a: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Zuwanderung von Klerikern, Rittern und Bauern</a:t>
            </a: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&gt;&gt; Ungarn wird Teil Europas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Die Ottonen und Italien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Zum Schluss: Heinrich II., ein heiliger Kaiser</a:t>
            </a:r>
            <a:endParaRPr lang="de-DE" sz="2800">
              <a:latin typeface="Eurostile"/>
            </a:endParaRPr>
          </a:p>
        </p:txBody>
      </p:sp>
      <p:sp>
        <p:nvSpPr>
          <p:cNvPr id="5017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r>
              <a:rPr lang="de-DE" sz="2800" dirty="0">
                <a:latin typeface="Footlight MT Light" pitchFamily="18" charset="0"/>
              </a:rPr>
              <a:t>Thronfolge</a:t>
            </a:r>
          </a:p>
          <a:p>
            <a:endParaRPr lang="de-DE" sz="2800" b="1" dirty="0">
              <a:latin typeface="Footlight MT Light" pitchFamily="18" charset="0"/>
            </a:endParaRPr>
          </a:p>
          <a:p>
            <a:r>
              <a:rPr lang="de-DE" sz="2800" dirty="0">
                <a:latin typeface="Footlight MT Light" pitchFamily="18" charset="0"/>
              </a:rPr>
              <a:t>Meilensteine der Herrschaft</a:t>
            </a:r>
          </a:p>
          <a:p>
            <a:endParaRPr lang="de-DE" sz="2800" b="1" dirty="0">
              <a:latin typeface="Footlight MT Light" pitchFamily="18" charset="0"/>
            </a:endParaRPr>
          </a:p>
          <a:p>
            <a:r>
              <a:rPr lang="de-DE" sz="2800" dirty="0">
                <a:latin typeface="Footlight MT Light" pitchFamily="18" charset="0"/>
              </a:rPr>
              <a:t>Das Bistum Bamberg</a:t>
            </a:r>
          </a:p>
          <a:p>
            <a:endParaRPr lang="de-DE" sz="2800" b="1" dirty="0">
              <a:latin typeface="Footlight MT Light" pitchFamily="18" charset="0"/>
            </a:endParaRPr>
          </a:p>
          <a:p>
            <a:r>
              <a:rPr lang="de-DE" sz="2800" dirty="0">
                <a:latin typeface="Footlight MT Light" pitchFamily="18" charset="0"/>
              </a:rPr>
              <a:t>Heilige Könige</a:t>
            </a:r>
            <a:endParaRPr lang="de-DE" sz="2800" b="1" dirty="0">
              <a:latin typeface="Footlight MT Light" pitchFamily="18" charset="0"/>
            </a:endParaRPr>
          </a:p>
          <a:p>
            <a:endParaRPr lang="de-DE" sz="2800" b="1" dirty="0">
              <a:latin typeface="Footlight MT Light" pitchFamily="18" charset="0"/>
            </a:endParaRPr>
          </a:p>
          <a:p>
            <a:endParaRPr lang="de-DE" sz="2800" b="1" dirty="0">
              <a:latin typeface="Footlight MT Light" pitchFamily="18" charset="0"/>
            </a:endParaRPr>
          </a:p>
          <a:p>
            <a:endParaRPr lang="de-DE" sz="2800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125538"/>
            <a:ext cx="3979863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feld 1"/>
          <p:cNvSpPr txBox="1">
            <a:spLocks noChangeArrowheads="1"/>
          </p:cNvSpPr>
          <p:nvPr/>
        </p:nvSpPr>
        <p:spPr bwMode="auto">
          <a:xfrm>
            <a:off x="5364163" y="6165850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Krönungsbild aus dem Regensburger Sakramentar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7784E1E9-FD8D-4009-8C32-E8353130C8B1}"/>
              </a:ext>
            </a:extLst>
          </p:cNvPr>
          <p:cNvSpPr txBox="1"/>
          <p:nvPr/>
        </p:nvSpPr>
        <p:spPr>
          <a:xfrm>
            <a:off x="6750396" y="6115002"/>
            <a:ext cx="23936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https://commons.wikimedia.org/wiki/File:Kronung_Heinrich_II.jpg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Bildnachweise</a:t>
            </a:r>
            <a:endParaRPr lang="de-DE" sz="2800" dirty="0">
              <a:latin typeface="Eurostile"/>
            </a:endParaRPr>
          </a:p>
        </p:txBody>
      </p:sp>
      <p:sp>
        <p:nvSpPr>
          <p:cNvPr id="52227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endParaRPr lang="de-DE" sz="1200" dirty="0">
              <a:latin typeface="Footlight MT Light" pitchFamily="18" charset="0"/>
            </a:endParaRPr>
          </a:p>
          <a:p>
            <a:pPr marL="0" indent="0">
              <a:buNone/>
            </a:pPr>
            <a:r>
              <a:rPr lang="de-DE" sz="1200" b="1" dirty="0">
                <a:latin typeface="Footlight MT Light" pitchFamily="18" charset="0"/>
              </a:rPr>
              <a:t>VL 6b</a:t>
            </a:r>
          </a:p>
          <a:p>
            <a:r>
              <a:rPr lang="de-DE" sz="1200" dirty="0">
                <a:latin typeface="Footlight MT Light" pitchFamily="18" charset="0"/>
              </a:rPr>
              <a:t>https://commons.wikimedia.org/wiki/File:Otto_I_Manuscriptum_Mediolanense_c_1200.jpg</a:t>
            </a:r>
          </a:p>
          <a:p>
            <a:r>
              <a:rPr lang="de-DE" sz="1200" dirty="0">
                <a:latin typeface="Footlight MT Light" pitchFamily="18" charset="0"/>
              </a:rPr>
              <a:t>https://commons.wikimedia.org/wiki/File:KonradSiegel.jpg</a:t>
            </a:r>
          </a:p>
          <a:p>
            <a:r>
              <a:rPr lang="de-DE" sz="1200" dirty="0">
                <a:latin typeface="Footlight MT Light" pitchFamily="18" charset="0"/>
              </a:rPr>
              <a:t>https://commons.wikimedia.org/wiki/File:StammtafelOttonen0002.jpg</a:t>
            </a:r>
          </a:p>
          <a:p>
            <a:r>
              <a:rPr lang="de-DE" sz="1200" dirty="0">
                <a:latin typeface="Footlight MT Light" pitchFamily="18" charset="0"/>
              </a:rPr>
              <a:t>https://commons.wikimedia.org/wiki/File:Lechfeldschlacht_in_der_S%C3%A4chsischen_Weltchronik_002.jpg</a:t>
            </a:r>
          </a:p>
          <a:p>
            <a:r>
              <a:rPr lang="de-DE" sz="1200" dirty="0">
                <a:latin typeface="Footlight MT Light" pitchFamily="18" charset="0"/>
              </a:rPr>
              <a:t>https://commons.wikimedia.org/wiki/File:Italy_1000_AD-de.svg</a:t>
            </a:r>
          </a:p>
          <a:p>
            <a:r>
              <a:rPr lang="de-DE" sz="1200" dirty="0">
                <a:latin typeface="Footlight MT Light" pitchFamily="18" charset="0"/>
              </a:rPr>
              <a:t>https://commons.wikimedia.org/wiki/File:Otton_II_et_Th%C3%A9ophano.JPG</a:t>
            </a:r>
          </a:p>
          <a:p>
            <a:r>
              <a:rPr lang="de-DE" sz="1200" dirty="0">
                <a:latin typeface="Footlight MT Light" pitchFamily="18" charset="0"/>
              </a:rPr>
              <a:t>https://commons.wikimedia.org/wiki/File:Kronung_Heinrich_II.jpg</a:t>
            </a:r>
          </a:p>
          <a:p>
            <a:pPr>
              <a:buFont typeface="Arial" charset="0"/>
              <a:buNone/>
            </a:pPr>
            <a:endParaRPr lang="de-DE" sz="2000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3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</a:t>
            </a:r>
            <a:r>
              <a:rPr lang="de-DE" sz="2800" dirty="0" smtClean="0">
                <a:latin typeface="Footlight MT Light" pitchFamily="18" charset="0"/>
              </a:rPr>
              <a:t>Sachsenkaiser</a:t>
            </a:r>
            <a:r>
              <a:rPr lang="de-DE" sz="2800" dirty="0">
                <a:latin typeface="Footlight MT Light" pitchFamily="18" charset="0"/>
              </a:rPr>
              <a:t/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Die Probleme Konrads I.</a:t>
            </a:r>
            <a:endParaRPr lang="de-DE" sz="2800" dirty="0">
              <a:latin typeface="Eurostile"/>
            </a:endParaRPr>
          </a:p>
        </p:txBody>
      </p:sp>
      <p:sp>
        <p:nvSpPr>
          <p:cNvPr id="3993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Die Herrschaftsstruktur des Ostfrankenreiches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- Starke Herzogtümer</a:t>
            </a:r>
          </a:p>
          <a:p>
            <a:pPr>
              <a:lnSpc>
                <a:spcPct val="90000"/>
              </a:lnSpc>
            </a:pPr>
            <a:endParaRPr lang="de-DE" sz="24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Gesellschaft und Wirtschaft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>
                <a:latin typeface="Footlight MT Light" pitchFamily="18" charset="0"/>
              </a:rPr>
              <a:t>- Fronhof, Renten, Gutshof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de-DE" sz="24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Ereignisgeschichtlicher Überblick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>
                <a:latin typeface="Footlight MT Light" pitchFamily="18" charset="0"/>
              </a:rPr>
              <a:t>- 907 Schlacht bei Preßburg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>
                <a:latin typeface="Footlight MT Light" pitchFamily="18" charset="0"/>
              </a:rPr>
              <a:t>- 911 Tod Ludwigs d. Kindes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>
                <a:latin typeface="Footlight MT Light" pitchFamily="18" charset="0"/>
              </a:rPr>
              <a:t>- 918 Tod Konrads I.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240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420938"/>
            <a:ext cx="25812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feld 2"/>
          <p:cNvSpPr txBox="1">
            <a:spLocks noChangeArrowheads="1"/>
          </p:cNvSpPr>
          <p:nvPr/>
        </p:nvSpPr>
        <p:spPr bwMode="auto">
          <a:xfrm>
            <a:off x="6588125" y="5157788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Footlight MT Light" pitchFamily="18" charset="0"/>
              </a:rPr>
              <a:t>Siegel Konrads I.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A219445A-7D0E-4DA9-B79C-911F2F79926A}"/>
              </a:ext>
            </a:extLst>
          </p:cNvPr>
          <p:cNvSpPr txBox="1"/>
          <p:nvPr/>
        </p:nvSpPr>
        <p:spPr>
          <a:xfrm>
            <a:off x="6655884" y="4973122"/>
            <a:ext cx="21531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https://commons.wikimedia.org/wiki/File:KonradSiegel.jpg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Sachsenkaiser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Heinrich I. und das Ostfrankenreich</a:t>
            </a:r>
            <a:endParaRPr lang="de-DE" sz="2800" dirty="0">
              <a:latin typeface="Eurostile"/>
            </a:endParaRPr>
          </a:p>
        </p:txBody>
      </p:sp>
      <p:sp>
        <p:nvSpPr>
          <p:cNvPr id="2970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r>
              <a:rPr lang="de-DE" sz="2800">
                <a:latin typeface="Footlight MT Light" pitchFamily="18" charset="0"/>
              </a:rPr>
              <a:t>Die Liudolfinger</a:t>
            </a:r>
          </a:p>
          <a:p>
            <a:endParaRPr lang="de-DE" sz="2800" b="1">
              <a:latin typeface="Footlight MT Light" pitchFamily="18" charset="0"/>
            </a:endParaRPr>
          </a:p>
          <a:p>
            <a:r>
              <a:rPr lang="de-DE" sz="2800">
                <a:latin typeface="Footlight MT Light" pitchFamily="18" charset="0"/>
              </a:rPr>
              <a:t>Die Legende von </a:t>
            </a:r>
          </a:p>
          <a:p>
            <a:pPr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Heinrich dem Vogler</a:t>
            </a:r>
          </a:p>
          <a:p>
            <a:endParaRPr lang="de-DE" sz="2800" b="1">
              <a:latin typeface="Footlight MT Light" pitchFamily="18" charset="0"/>
            </a:endParaRPr>
          </a:p>
          <a:p>
            <a:r>
              <a:rPr lang="de-DE" sz="2800">
                <a:latin typeface="Footlight MT Light" pitchFamily="18" charset="0"/>
              </a:rPr>
              <a:t>Die </a:t>
            </a:r>
            <a:r>
              <a:rPr lang="de-DE" sz="2800" i="1">
                <a:latin typeface="Footlight MT Light" pitchFamily="18" charset="0"/>
              </a:rPr>
              <a:t>amicitia</a:t>
            </a:r>
            <a:r>
              <a:rPr lang="de-DE" sz="2800">
                <a:latin typeface="Footlight MT Light" pitchFamily="18" charset="0"/>
              </a:rPr>
              <a:t> als Mittel der Politik</a:t>
            </a:r>
          </a:p>
          <a:p>
            <a:endParaRPr lang="de-DE" sz="2800" b="1">
              <a:latin typeface="Footlight MT Light" pitchFamily="18" charset="0"/>
            </a:endParaRPr>
          </a:p>
          <a:p>
            <a:endParaRPr lang="de-DE" sz="280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268413"/>
            <a:ext cx="310356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feld 1"/>
          <p:cNvSpPr txBox="1">
            <a:spLocks noChangeArrowheads="1"/>
          </p:cNvSpPr>
          <p:nvPr/>
        </p:nvSpPr>
        <p:spPr bwMode="auto">
          <a:xfrm>
            <a:off x="6238875" y="6272770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i="1" dirty="0">
                <a:latin typeface="Footlight MT Light" pitchFamily="18" charset="0"/>
              </a:rPr>
              <a:t>Stemma </a:t>
            </a:r>
            <a:r>
              <a:rPr lang="de-DE" i="1" dirty="0" err="1">
                <a:latin typeface="Footlight MT Light" pitchFamily="18" charset="0"/>
              </a:rPr>
              <a:t>Ottoni</a:t>
            </a:r>
            <a:endParaRPr lang="de-DE" i="1" dirty="0">
              <a:latin typeface="Footlight MT Light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2C7AEC26-0901-4602-9F7F-6F60E71ED80B}"/>
              </a:ext>
            </a:extLst>
          </p:cNvPr>
          <p:cNvSpPr txBox="1"/>
          <p:nvPr/>
        </p:nvSpPr>
        <p:spPr>
          <a:xfrm>
            <a:off x="6660232" y="6073517"/>
            <a:ext cx="25234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https://commons.wikimedia.org/wiki/File:StammtafelOttonen0002.jpg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Sachsenkaiser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Heinrich I. und das Ostfrankenreich</a:t>
            </a:r>
            <a:endParaRPr lang="de-DE" sz="2800" dirty="0">
              <a:latin typeface="Eurostile"/>
            </a:endParaRPr>
          </a:p>
        </p:txBody>
      </p:sp>
      <p:sp>
        <p:nvSpPr>
          <p:cNvPr id="2970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Die Ungarn</a:t>
            </a:r>
            <a:endParaRPr lang="de-DE" sz="1200">
              <a:latin typeface="Footlight MT Light" pitchFamily="18" charset="0"/>
            </a:endParaRPr>
          </a:p>
          <a:p>
            <a:endParaRPr lang="de-DE" sz="12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ca. 894/900 „Landnahme“: Eroberung des Karpatenbeckens</a:t>
            </a:r>
          </a:p>
          <a:p>
            <a:pPr>
              <a:buFont typeface="Arial" charset="0"/>
              <a:buNone/>
            </a:pPr>
            <a:endParaRPr lang="de-DE" sz="22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900-955 Raubzüge nach Westen</a:t>
            </a:r>
          </a:p>
          <a:p>
            <a:pPr>
              <a:buFont typeface="Arial" charset="0"/>
              <a:buNone/>
            </a:pPr>
            <a:endParaRPr lang="de-DE" sz="22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972-997 Staatsgründung (Großfürst Géza)</a:t>
            </a:r>
          </a:p>
          <a:p>
            <a:pPr>
              <a:buFont typeface="Arial" charset="0"/>
              <a:buNone/>
            </a:pPr>
            <a:endParaRPr lang="de-DE" sz="20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Mittelalterliches Ungarn: gesamtes Karpatenbecken einschl. Siebenbürgen</a:t>
            </a: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Ab 12. Jh: einschl. Kroatien, Dalmatien und Slavonien</a:t>
            </a:r>
          </a:p>
          <a:p>
            <a:pPr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13.-15. Jh. Oberhhoheit über Banaten, Wallachei, Teile von Bulgarien</a:t>
            </a:r>
            <a:r>
              <a:rPr lang="de-DE" sz="2200">
                <a:latin typeface="Footlight MT Light" pitchFamily="18" charset="0"/>
              </a:rPr>
              <a:t> </a:t>
            </a:r>
          </a:p>
        </p:txBody>
      </p:sp>
      <p:sp>
        <p:nvSpPr>
          <p:cNvPr id="51205" name="Textfeld 1"/>
          <p:cNvSpPr txBox="1">
            <a:spLocks noChangeArrowheads="1"/>
          </p:cNvSpPr>
          <p:nvPr/>
        </p:nvSpPr>
        <p:spPr bwMode="auto">
          <a:xfrm>
            <a:off x="6227763" y="61563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i="1">
                <a:latin typeface="Footlight MT Light" pitchFamily="18" charset="0"/>
              </a:rPr>
              <a:t>Stemma Ottoni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Sachsenkaiser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Otto I. und seine Familie</a:t>
            </a:r>
            <a:endParaRPr lang="de-DE" sz="2800" dirty="0">
              <a:latin typeface="Eurostile"/>
            </a:endParaRPr>
          </a:p>
        </p:txBody>
      </p:sp>
      <p:sp>
        <p:nvSpPr>
          <p:cNvPr id="4198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052513"/>
            <a:ext cx="8218488" cy="554513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Verwandte als Herrschaftsträger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12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Wilhelm, Erzbischof von Mainz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Brun, Erzbischof von Köln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Heinrich, Herzog von Bayern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Liudolf, Herzog von Sachsen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12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Aufstände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Halbbruder Thangmar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Bruder Heinrich (mit Mutter Mathilde)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Thangmar mit Eberhard (Franken)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Heinrich, Eberhard und Giselbert (Lothringen)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Sohn Liudolf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20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Heiratspolitik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1. Frau: Edgith (929); 2. Frau: Adelheid (951)</a:t>
            </a:r>
          </a:p>
          <a:p>
            <a:pPr>
              <a:lnSpc>
                <a:spcPct val="90000"/>
              </a:lnSpc>
            </a:pPr>
            <a:endParaRPr lang="de-DE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Erneuerung des Westkaisertums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Die Lechfeldschlacht</a:t>
            </a:r>
            <a:endParaRPr lang="de-DE" sz="2800">
              <a:latin typeface="Eurostile"/>
            </a:endParaRPr>
          </a:p>
        </p:txBody>
      </p:sp>
      <p:sp>
        <p:nvSpPr>
          <p:cNvPr id="430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8313" y="1052513"/>
            <a:ext cx="8218487" cy="452596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933 Sieg bei Riade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22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955 endgültiger Sieg über die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Ungarn bei Augsburg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(Bischof Ulrich als Verteidiger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seiner Stadt)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22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Widukind: Ausrufung Ottos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zum Kaiser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22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Folgen für die Ungarn: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Sesshaftwerdung und Christianisierung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052513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feld 1"/>
          <p:cNvSpPr txBox="1">
            <a:spLocks noChangeArrowheads="1"/>
          </p:cNvSpPr>
          <p:nvPr/>
        </p:nvSpPr>
        <p:spPr bwMode="auto">
          <a:xfrm>
            <a:off x="4156869" y="4198144"/>
            <a:ext cx="4681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Footlight MT Light" pitchFamily="18" charset="0"/>
              </a:rPr>
              <a:t>Die </a:t>
            </a:r>
            <a:r>
              <a:rPr lang="de-DE" dirty="0" err="1">
                <a:latin typeface="Footlight MT Light" pitchFamily="18" charset="0"/>
              </a:rPr>
              <a:t>Lechfeldschlacht</a:t>
            </a:r>
            <a:r>
              <a:rPr lang="de-DE" dirty="0">
                <a:latin typeface="Footlight MT Light" pitchFamily="18" charset="0"/>
              </a:rPr>
              <a:t> in der Sächsischen Weltchronik, Buchmalerei, um 1270.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B17CAE4C-57F4-4E9F-8699-7F274CD29B3F}"/>
              </a:ext>
            </a:extLst>
          </p:cNvPr>
          <p:cNvSpPr txBox="1"/>
          <p:nvPr/>
        </p:nvSpPr>
        <p:spPr>
          <a:xfrm>
            <a:off x="5076056" y="4056996"/>
            <a:ext cx="39148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https://commons.wikimedia.org/wiki/File:Lechfeldschlacht_in_der_S%C3%A4chsischen_Weltchronik_002.jpg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Erneuerung des Westkaisertums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Der erste Italienzug</a:t>
            </a:r>
            <a:endParaRPr lang="de-DE" sz="2800">
              <a:latin typeface="Eurostile"/>
            </a:endParaRPr>
          </a:p>
        </p:txBody>
      </p:sp>
      <p:sp>
        <p:nvSpPr>
          <p:cNvPr id="44034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Situation in Italien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- König: Berengar von Ivrea</a:t>
            </a:r>
          </a:p>
          <a:p>
            <a:pPr>
              <a:lnSpc>
                <a:spcPct val="80000"/>
              </a:lnSpc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Adelheid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1800">
                <a:latin typeface="Footlight MT Light" pitchFamily="18" charset="0"/>
              </a:rPr>
              <a:t>- Tochter König Rudolfs von Burgund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1800">
                <a:latin typeface="Footlight MT Light" pitchFamily="18" charset="0"/>
              </a:rPr>
              <a:t>- Witwe König Lothars von Italien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1800">
                <a:latin typeface="Footlight MT Light" pitchFamily="18" charset="0"/>
              </a:rPr>
              <a:t>- Gefangene König Berengars 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>
                <a:latin typeface="Footlight MT Light" pitchFamily="18" charset="0"/>
              </a:rPr>
              <a:t>Erfolg </a:t>
            </a:r>
            <a:endParaRPr lang="de-DE" sz="1800">
              <a:latin typeface="Footlight MT Ligh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1800">
                <a:latin typeface="Footlight MT Light" pitchFamily="18" charset="0"/>
              </a:rPr>
              <a:t>- Otto heiratet Adelheid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1800">
                <a:latin typeface="Footlight MT Light" pitchFamily="18" charset="0"/>
              </a:rPr>
              <a:t>- Otto wird König von Italien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>
              <a:latin typeface="Footlight MT Light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2000">
                <a:latin typeface="Footlight MT Light" pitchFamily="18" charset="0"/>
              </a:rPr>
              <a:t>Rom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- Alberich verweigert Otto den Zutritt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Erneuerung des Westkaisertums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Der zweite Italienzug</a:t>
            </a:r>
            <a:endParaRPr lang="de-DE" sz="2800">
              <a:latin typeface="Eurostile"/>
            </a:endParaRPr>
          </a:p>
        </p:txBody>
      </p:sp>
      <p:sp>
        <p:nvSpPr>
          <p:cNvPr id="4505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Der Ruf des Papstes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22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Johannes XII., das enfant terrible</a:t>
            </a:r>
          </a:p>
          <a:p>
            <a:pPr>
              <a:lnSpc>
                <a:spcPct val="90000"/>
              </a:lnSpc>
            </a:pPr>
            <a:endParaRPr lang="de-DE" sz="2200">
              <a:latin typeface="Footlight MT Light" pitchFamily="18" charset="0"/>
            </a:endParaRPr>
          </a:p>
          <a:p>
            <a:pPr>
              <a:lnSpc>
                <a:spcPct val="90000"/>
              </a:lnSpc>
            </a:pPr>
            <a:endParaRPr lang="de-DE" sz="22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Die Krönung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2200">
              <a:latin typeface="Footlight MT Light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Anknüpfung an Karl d. Gr.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Anspruch auf Kaiserkrone (ital., jetzt: röm.-dt. Kgt.)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Immer noch: Imperator Romanorum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Heiratsbündnis mit Byzanz?</a:t>
            </a:r>
          </a:p>
          <a:p>
            <a:pPr>
              <a:lnSpc>
                <a:spcPct val="90000"/>
              </a:lnSpc>
            </a:pPr>
            <a:endParaRPr lang="de-DE"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Erneuerung des Westkaisertums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Der dritte Italienzug Ottos des Großen</a:t>
            </a:r>
            <a:endParaRPr lang="de-DE" sz="2800">
              <a:latin typeface="Eurostile"/>
            </a:endParaRPr>
          </a:p>
        </p:txBody>
      </p:sp>
      <p:sp>
        <p:nvSpPr>
          <p:cNvPr id="4608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DE" sz="2800" dirty="0">
                <a:latin typeface="Footlight MT Light" pitchFamily="18" charset="0"/>
              </a:rPr>
              <a:t>Der Ruf des Papstes</a:t>
            </a:r>
          </a:p>
          <a:p>
            <a:pPr>
              <a:buFont typeface="Arial" charset="0"/>
              <a:buNone/>
            </a:pPr>
            <a:r>
              <a:rPr lang="de-DE" sz="2200" dirty="0">
                <a:latin typeface="Footlight MT Light" pitchFamily="18" charset="0"/>
              </a:rPr>
              <a:t>Der Papst und der Stadtadel</a:t>
            </a:r>
          </a:p>
          <a:p>
            <a:pPr>
              <a:buFont typeface="Arial" charset="0"/>
              <a:buNone/>
            </a:pPr>
            <a:endParaRPr lang="de-DE" sz="2200" dirty="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800" dirty="0">
                <a:latin typeface="Footlight MT Light" pitchFamily="18" charset="0"/>
              </a:rPr>
              <a:t>Die Krönung Ottos II.</a:t>
            </a:r>
          </a:p>
          <a:p>
            <a:pPr>
              <a:buFont typeface="Arial" charset="0"/>
              <a:buNone/>
            </a:pPr>
            <a:r>
              <a:rPr lang="de-DE" sz="2200" dirty="0">
                <a:latin typeface="Footlight MT Light" pitchFamily="18" charset="0"/>
              </a:rPr>
              <a:t>Mitkaisertum</a:t>
            </a:r>
          </a:p>
          <a:p>
            <a:pPr>
              <a:buFont typeface="Arial" charset="0"/>
              <a:buNone/>
            </a:pPr>
            <a:endParaRPr lang="de-DE" sz="2200" dirty="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800" dirty="0">
                <a:latin typeface="Footlight MT Light" pitchFamily="18" charset="0"/>
              </a:rPr>
              <a:t>Ostmission und Magdeburg</a:t>
            </a:r>
          </a:p>
          <a:p>
            <a:pPr>
              <a:buFont typeface="Arial" charset="0"/>
              <a:buNone/>
            </a:pPr>
            <a:r>
              <a:rPr lang="de-DE" sz="2200" dirty="0">
                <a:latin typeface="Footlight MT Light" pitchFamily="18" charset="0"/>
              </a:rPr>
              <a:t>Ein neues Erzbistum</a:t>
            </a:r>
          </a:p>
          <a:p>
            <a:endParaRPr lang="de-DE" sz="2200" dirty="0"/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46057340-15BA-4114-BD0A-4319C4029B80}"/>
              </a:ext>
            </a:extLst>
          </p:cNvPr>
          <p:cNvSpPr txBox="1"/>
          <p:nvPr/>
        </p:nvSpPr>
        <p:spPr>
          <a:xfrm>
            <a:off x="6784954" y="6610350"/>
            <a:ext cx="2323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https://commons.wikimedia.org/wiki/File:Italy_1000_AD-de.svg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E81C2410-C324-4CD1-9346-148B59513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005681"/>
            <a:ext cx="3960440" cy="56712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Microsoft Office PowerPoint</Application>
  <PresentationFormat>Bildschirmpräsentation (4:3)</PresentationFormat>
  <Paragraphs>190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Eurostile</vt:lpstr>
      <vt:lpstr>Footlight MT Light</vt:lpstr>
      <vt:lpstr>Larissa</vt:lpstr>
      <vt:lpstr>Europa im Mittelalter Grundzüge der mittelalterlichen Geschichte vom vorläufigen Ende des weströmischen Kaisertums 476 bis zur Entdeckung Amerikas 1492</vt:lpstr>
      <vt:lpstr>I.) Die Sachsenkaiser 1.) Die Probleme Konrads I.</vt:lpstr>
      <vt:lpstr>I.) Die Sachsenkaiser 2.) Heinrich I. und das Ostfrankenreich</vt:lpstr>
      <vt:lpstr>I.) Die Sachsenkaiser 2.) Heinrich I. und das Ostfrankenreich</vt:lpstr>
      <vt:lpstr>I.) Die Sachsenkaiser 3.) Otto I. und seine Familie</vt:lpstr>
      <vt:lpstr>II.) Die Erneuerung des Westkaisertums 1.) Die Lechfeldschlacht</vt:lpstr>
      <vt:lpstr>II.) Die Erneuerung des Westkaisertums 2.) Der erste Italienzug</vt:lpstr>
      <vt:lpstr>II.) Die Erneuerung des Westkaisertums 3.) Der zweite Italienzug</vt:lpstr>
      <vt:lpstr>II.) Die Erneuerung des Westkaisertums 4.) Der dritte Italienzug Ottos des Großen</vt:lpstr>
      <vt:lpstr>III.) Die Ottonen und Italien 1.) Otto II. und Theophanu</vt:lpstr>
      <vt:lpstr>III.) Die Ottonen und Italien 2.) Ambitionen im Süden</vt:lpstr>
      <vt:lpstr>III.) Die Ottonen und Italien 3.) Otto III. und Rom</vt:lpstr>
      <vt:lpstr>III.) Die Ottonen und Italien 3.) Polen und Ungarn</vt:lpstr>
      <vt:lpstr>III.) Die Ottonen und Italien 4.) Zum Schluss: Heinrich II., ein heiliger Kaiser</vt:lpstr>
      <vt:lpstr>Bildnachweise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369</cp:revision>
  <dcterms:created xsi:type="dcterms:W3CDTF">2017-04-18T11:03:37Z</dcterms:created>
  <dcterms:modified xsi:type="dcterms:W3CDTF">2021-03-14T16:36:25Z</dcterms:modified>
</cp:coreProperties>
</file>