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81" r:id="rId8"/>
    <p:sldId id="270" r:id="rId9"/>
    <p:sldId id="269" r:id="rId10"/>
    <p:sldId id="271" r:id="rId11"/>
    <p:sldId id="272" r:id="rId12"/>
    <p:sldId id="273" r:id="rId13"/>
    <p:sldId id="274" r:id="rId14"/>
    <p:sldId id="275" r:id="rId15"/>
    <p:sldId id="276" r:id="rId16"/>
    <p:sldId id="279" r:id="rId17"/>
    <p:sldId id="277" r:id="rId18"/>
    <p:sldId id="282" r:id="rId19"/>
    <p:sldId id="278" r:id="rId20"/>
    <p:sldId id="280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7" y="6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947551-1B69-43A1-BFE9-4E345D1CE4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A33A7EE-D66A-4D9F-A302-E31CC3E04F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DCAD0B-577C-446E-93DA-E69A16220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FBC2-D2E8-4F91-97C4-8361D8BCCE40}" type="datetimeFigureOut">
              <a:rPr lang="de-DE" smtClean="0"/>
              <a:t>06.01.2025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ABFA71-DA8C-4078-BC9B-F88DCF1EF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BE0306-C7E0-46A3-A416-7B5B375C8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6217-5A8F-4BDF-9A38-237577AE2D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535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6E22DF-73F8-43B1-80B2-5EE8CC4D7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8F0BDA7-E127-444C-8E4F-1FF113E34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08EDD7-62F7-44FE-AA57-377155FFF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FBC2-D2E8-4F91-97C4-8361D8BCCE40}" type="datetimeFigureOut">
              <a:rPr lang="de-DE" smtClean="0"/>
              <a:t>06.01.2025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9AB091-092D-4B10-8948-1EE8A337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CB35C2-8071-422A-B056-B8A4E8B8C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6217-5A8F-4BDF-9A38-237577AE2D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8947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2B078C7-51F4-44F5-9BB7-A3B5960D1E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4F7A204-93FD-4156-945D-00AAF6526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C18A49-CD67-48E1-BA8B-1EE3D87B5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FBC2-D2E8-4F91-97C4-8361D8BCCE40}" type="datetimeFigureOut">
              <a:rPr lang="de-DE" smtClean="0"/>
              <a:t>06.01.2025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942DF7-C6E5-4890-AECB-33D2C2207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989F3F-1A8E-48E1-9A12-561EC9FB5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6217-5A8F-4BDF-9A38-237577AE2D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8032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B01547-D651-4123-AC81-4D0D2F3F8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DA2291-6924-4718-9F06-55F114DDC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FA28F0-FE41-4717-A9BD-88DCA5393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FBC2-D2E8-4F91-97C4-8361D8BCCE40}" type="datetimeFigureOut">
              <a:rPr lang="de-DE" smtClean="0"/>
              <a:t>06.01.2025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2F9E1A-7616-4BA6-A5A2-706E2CD1C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B0DD9A-39AB-4558-B8FC-3F6A28421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6217-5A8F-4BDF-9A38-237577AE2D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7353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095683-FD4B-4927-B8E4-C7EB43A84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A942C07-74E8-4A53-92C5-1FBC4952A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6D6DBA-3371-4E72-97D5-1B85FEAD2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FBC2-D2E8-4F91-97C4-8361D8BCCE40}" type="datetimeFigureOut">
              <a:rPr lang="de-DE" smtClean="0"/>
              <a:t>06.01.2025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166F5B-8944-4734-A231-0BD7E9835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53077D-CE9C-48A6-8A06-0701BFF15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6217-5A8F-4BDF-9A38-237577AE2D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794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110F92-9B24-4628-91D2-7FCFD09AB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7E2D90-E214-4F83-8711-7633B657EC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4831ADC-3EE1-4EA2-9247-788D6F1D6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56866A-B7B9-4B9C-AFAF-12BBF5FAD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FBC2-D2E8-4F91-97C4-8361D8BCCE40}" type="datetimeFigureOut">
              <a:rPr lang="de-DE" smtClean="0"/>
              <a:t>06.01.2025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50E66BC-C0F1-402E-87F4-A7DC950A5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E65BC5-38BC-4ECB-8373-86580060A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6217-5A8F-4BDF-9A38-237577AE2D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28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75E1B8-68B2-44B1-82F7-C24E8D86C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74DB800-4861-4DF0-BE56-3434AD8C9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DBB6B87-1524-4A3F-AD85-AB6CA9D8B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3F38D8A-3DC6-4E5F-AC01-9A09C0B3B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3A7749-6EF0-47FA-B88B-3B9E419D11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D427EFD-F40D-4F15-8CAB-4FECECA8D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FBC2-D2E8-4F91-97C4-8361D8BCCE40}" type="datetimeFigureOut">
              <a:rPr lang="de-DE" smtClean="0"/>
              <a:t>06.01.2025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92C69A9-69E4-44A6-88CD-501F1689A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73AF487-69BD-4A28-BCCD-55059C1C9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6217-5A8F-4BDF-9A38-237577AE2D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9099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FE63BF-C4F8-4C68-B2C6-AF030A085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EDC734D-06E6-4EFF-B93E-10B4D792C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FBC2-D2E8-4F91-97C4-8361D8BCCE40}" type="datetimeFigureOut">
              <a:rPr lang="de-DE" smtClean="0"/>
              <a:t>06.01.2025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EA45EF-378C-478C-944E-C4B74FA82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EF49A0C-3993-4DFF-BB0D-34F0344F0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6217-5A8F-4BDF-9A38-237577AE2D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0814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891EA63-F0E0-4032-BA38-DF082A0CE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FBC2-D2E8-4F91-97C4-8361D8BCCE40}" type="datetimeFigureOut">
              <a:rPr lang="de-DE" smtClean="0"/>
              <a:t>06.01.2025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7B80DA7-E1AC-4447-A38E-97E9E6960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ABE2C9F-CA2B-4592-A513-36C9070C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6217-5A8F-4BDF-9A38-237577AE2D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9939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E8D8A2-6A7B-4FE7-BB15-DBC981780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688ECA-3615-4CCC-B0BA-08D756772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E0F3934-1997-452D-83B7-913A357470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DBC57BB-1212-4FF0-B5F7-D1A5687AB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FBC2-D2E8-4F91-97C4-8361D8BCCE40}" type="datetimeFigureOut">
              <a:rPr lang="de-DE" smtClean="0"/>
              <a:t>06.01.2025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4307703-B177-4656-B8C9-51C704163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41FC1BC-9C48-4F5F-9E34-C009E2BAE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6217-5A8F-4BDF-9A38-237577AE2D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4369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36830B-1886-4D46-8F00-1035B91AC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EE15661-B252-4820-9268-D5471A2105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D09785C-A450-4A7B-AAE3-53CA6E1CB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B0CF91B-B4E7-4A53-B368-85FC83BAC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FBC2-D2E8-4F91-97C4-8361D8BCCE40}" type="datetimeFigureOut">
              <a:rPr lang="de-DE" smtClean="0"/>
              <a:t>06.01.2025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4FD79B3-CF59-4AF6-9E1D-6789D4480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FA141C-C2CD-45F8-8C1B-AA21A8E9F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6217-5A8F-4BDF-9A38-237577AE2D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551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4DFBCD6-2780-479F-B711-E3ECE89D4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096026-81B2-41BB-9151-336196454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CD87E1-B9BA-4F3E-9FD3-9A8975A024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7FBC2-D2E8-4F91-97C4-8361D8BCCE40}" type="datetimeFigureOut">
              <a:rPr lang="de-DE" smtClean="0"/>
              <a:t>06.01.2025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1B2CE8-EE69-4BCD-9EFD-57F51DDB5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5AA766-0893-41D7-867B-A172F65B7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96217-5A8F-4BDF-9A38-237577AE2D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020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34DAEADF-69F2-4C6F-B2DB-9596A67A76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220" name="Picture 4" descr="Lateranbasilika – Hauptfassade">
            <a:extLst>
              <a:ext uri="{FF2B5EF4-FFF2-40B4-BE49-F238E27FC236}">
                <a16:creationId xmlns:a16="http://schemas.microsoft.com/office/drawing/2014/main" id="{FE496528-AE18-41EB-8BA0-80A95CE99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" y="139210"/>
            <a:ext cx="8454044" cy="632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1520C8A-091B-4572-9025-A6C75C98C6E8}"/>
              </a:ext>
            </a:extLst>
          </p:cNvPr>
          <p:cNvSpPr txBox="1"/>
          <p:nvPr/>
        </p:nvSpPr>
        <p:spPr>
          <a:xfrm>
            <a:off x="74814" y="6462836"/>
            <a:ext cx="119952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/>
              <a:t>https://upload.wikimedia.org/wikipedia/commons/thumb/5/5f/San_Giovanni_in_Laterano_2021.jpg/375px-San_Giovanni_in_Laterano_2021.jpg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8FBA620-02B6-400C-9034-E4C60EBCEABD}"/>
              </a:ext>
            </a:extLst>
          </p:cNvPr>
          <p:cNvSpPr txBox="1"/>
          <p:nvPr/>
        </p:nvSpPr>
        <p:spPr>
          <a:xfrm>
            <a:off x="8653548" y="274320"/>
            <a:ext cx="34636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Footlight MT Light" panose="0204060206030A020304" pitchFamily="18" charset="0"/>
              </a:rPr>
              <a:t>Gegenpäpste </a:t>
            </a:r>
          </a:p>
          <a:p>
            <a:r>
              <a:rPr lang="de-DE" sz="4800" dirty="0">
                <a:latin typeface="Footlight MT Light" panose="0204060206030A020304" pitchFamily="18" charset="0"/>
              </a:rPr>
              <a:t>im Porträt</a:t>
            </a:r>
          </a:p>
          <a:p>
            <a:endParaRPr lang="de-DE" sz="4800" dirty="0">
              <a:latin typeface="Footlight MT Light" panose="0204060206030A020304" pitchFamily="18" charset="0"/>
            </a:endParaRPr>
          </a:p>
          <a:p>
            <a:r>
              <a:rPr lang="de-DE" sz="2400" dirty="0">
                <a:latin typeface="Footlight MT Light" panose="0204060206030A020304" pitchFamily="18" charset="0"/>
              </a:rPr>
              <a:t>von </a:t>
            </a:r>
          </a:p>
          <a:p>
            <a:r>
              <a:rPr lang="de-DE" sz="2400" dirty="0">
                <a:latin typeface="Footlight MT Light" panose="0204060206030A020304" pitchFamily="18" charset="0"/>
              </a:rPr>
              <a:t>Anastasius </a:t>
            </a:r>
            <a:r>
              <a:rPr lang="de-DE" sz="2400" dirty="0" err="1">
                <a:latin typeface="Footlight MT Light" panose="0204060206030A020304" pitchFamily="18" charset="0"/>
              </a:rPr>
              <a:t>Bibliothecarius</a:t>
            </a:r>
            <a:r>
              <a:rPr lang="de-DE" sz="2400" dirty="0">
                <a:latin typeface="Footlight MT Light" panose="0204060206030A020304" pitchFamily="18" charset="0"/>
              </a:rPr>
              <a:t> </a:t>
            </a:r>
          </a:p>
          <a:p>
            <a:r>
              <a:rPr lang="de-DE" sz="2400" dirty="0">
                <a:latin typeface="Footlight MT Light" panose="0204060206030A020304" pitchFamily="18" charset="0"/>
              </a:rPr>
              <a:t>bis </a:t>
            </a:r>
          </a:p>
          <a:p>
            <a:r>
              <a:rPr lang="de-DE" sz="2400" dirty="0">
                <a:latin typeface="Footlight MT Light" panose="0204060206030A020304" pitchFamily="18" charset="0"/>
              </a:rPr>
              <a:t>Amadeus von Savoyen</a:t>
            </a:r>
          </a:p>
        </p:txBody>
      </p:sp>
    </p:spTree>
    <p:extLst>
      <p:ext uri="{BB962C8B-B14F-4D97-AF65-F5344CB8AC3E}">
        <p14:creationId xmlns:p14="http://schemas.microsoft.com/office/powerpoint/2010/main" val="3476176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3060" y="260648"/>
            <a:ext cx="666702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100" dirty="0"/>
              <a:t> </a:t>
            </a:r>
            <a:br>
              <a:rPr lang="de-DE" sz="3100" dirty="0"/>
            </a:br>
            <a:br>
              <a:rPr lang="de-DE" sz="3100" dirty="0"/>
            </a:br>
            <a:r>
              <a:rPr lang="de-DE" sz="3100" dirty="0"/>
              <a:t>Das Papsttum im 9. Jahrhundert</a:t>
            </a:r>
            <a:br>
              <a:rPr lang="de-DE" sz="3100" dirty="0"/>
            </a:br>
            <a:r>
              <a:rPr lang="de-DE" sz="3100" dirty="0"/>
              <a:t>- der Papst und Rom -</a:t>
            </a:r>
            <a:br>
              <a:rPr lang="de-DE" sz="3100" dirty="0"/>
            </a:b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91544" y="1628801"/>
            <a:ext cx="8229600" cy="4525963"/>
          </a:xfrm>
        </p:spPr>
        <p:txBody>
          <a:bodyPr>
            <a:normAutofit/>
          </a:bodyPr>
          <a:lstStyle/>
          <a:p>
            <a:endParaRPr lang="de-DE" sz="2400" dirty="0"/>
          </a:p>
          <a:p>
            <a:pPr>
              <a:buFontTx/>
              <a:buChar char="-"/>
            </a:pPr>
            <a:r>
              <a:rPr lang="de-DE" sz="2000" dirty="0"/>
              <a:t>Der Papst als Stadtherr</a:t>
            </a:r>
          </a:p>
          <a:p>
            <a:pPr>
              <a:buFontTx/>
              <a:buChar char="-"/>
            </a:pPr>
            <a:r>
              <a:rPr lang="de-DE" sz="2000" dirty="0"/>
              <a:t>Bautätigkeit: Sakralbauten, Befestigungen </a:t>
            </a:r>
          </a:p>
          <a:p>
            <a:pPr>
              <a:buFontTx/>
              <a:buChar char="-"/>
            </a:pPr>
            <a:r>
              <a:rPr lang="de-DE" sz="2000" dirty="0"/>
              <a:t>Leoninische Mauer</a:t>
            </a:r>
          </a:p>
          <a:p>
            <a:pPr>
              <a:buFontTx/>
              <a:buChar char="-"/>
            </a:pPr>
            <a:r>
              <a:rPr lang="de-DE" sz="2000" dirty="0"/>
              <a:t>Päpstliche Verwaltung</a:t>
            </a:r>
          </a:p>
          <a:p>
            <a:pPr>
              <a:buFontTx/>
              <a:buChar char="-"/>
            </a:pPr>
            <a:r>
              <a:rPr lang="de-DE" sz="2000" dirty="0" err="1"/>
              <a:t>Primicerius</a:t>
            </a:r>
            <a:endParaRPr lang="de-DE" sz="2000" dirty="0"/>
          </a:p>
          <a:p>
            <a:pPr>
              <a:buFontTx/>
              <a:buChar char="-"/>
            </a:pPr>
            <a:r>
              <a:rPr lang="de-DE" sz="2000" dirty="0" err="1"/>
              <a:t>Vestararius</a:t>
            </a:r>
            <a:endParaRPr lang="de-DE" sz="2000" dirty="0"/>
          </a:p>
          <a:p>
            <a:pPr>
              <a:buFontTx/>
              <a:buChar char="-"/>
            </a:pPr>
            <a:r>
              <a:rPr lang="de-DE" sz="2000" dirty="0" err="1"/>
              <a:t>Bibliothecarius</a:t>
            </a:r>
            <a:endParaRPr lang="de-DE" sz="2000" dirty="0"/>
          </a:p>
          <a:p>
            <a:pPr>
              <a:buFontTx/>
              <a:buChar char="-"/>
            </a:pPr>
            <a:r>
              <a:rPr lang="de-DE" sz="2000" dirty="0"/>
              <a:t>Klerus, Adel und Volk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A0F44C66-28C6-4151-9E38-4BA691DBC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087" y="0"/>
            <a:ext cx="5141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59A93BA-62F1-49DE-A9DF-619629478CA5}"/>
              </a:ext>
            </a:extLst>
          </p:cNvPr>
          <p:cNvSpPr txBox="1"/>
          <p:nvPr/>
        </p:nvSpPr>
        <p:spPr>
          <a:xfrm>
            <a:off x="725948" y="6180105"/>
            <a:ext cx="60980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/>
              <a:t>https://upload.wikimedia.org/wikipedia/commons/thumb/5/51/Mura_vaticane_-_Porta_Pertusa_00400.JPG/330px-Mura_vaticane_-_Porta_Pertusa_00400.JPG</a:t>
            </a:r>
          </a:p>
        </p:txBody>
      </p:sp>
    </p:spTree>
    <p:extLst>
      <p:ext uri="{BB962C8B-B14F-4D97-AF65-F5344CB8AC3E}">
        <p14:creationId xmlns:p14="http://schemas.microsoft.com/office/powerpoint/2010/main" val="1625621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31893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100" dirty="0"/>
              <a:t> </a:t>
            </a:r>
            <a:br>
              <a:rPr lang="de-DE" sz="3100" dirty="0"/>
            </a:br>
            <a:br>
              <a:rPr lang="de-DE" sz="3100" dirty="0"/>
            </a:br>
            <a:r>
              <a:rPr lang="de-DE" sz="3100" dirty="0"/>
              <a:t>Die Päpste des 9. Jahrhundert</a:t>
            </a:r>
            <a:br>
              <a:rPr lang="de-DE" sz="3100" dirty="0"/>
            </a:br>
            <a:r>
              <a:rPr lang="de-DE" sz="3100" dirty="0"/>
              <a:t>- Sergius II. und Leo IV. -</a:t>
            </a:r>
            <a:br>
              <a:rPr lang="de-DE" sz="3100" dirty="0"/>
            </a:b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69367" y="1403649"/>
            <a:ext cx="8229600" cy="4751116"/>
          </a:xfrm>
        </p:spPr>
        <p:txBody>
          <a:bodyPr>
            <a:normAutofit/>
          </a:bodyPr>
          <a:lstStyle/>
          <a:p>
            <a:endParaRPr lang="de-DE" sz="2400" dirty="0"/>
          </a:p>
          <a:p>
            <a:pPr>
              <a:buFontTx/>
              <a:buChar char="-"/>
            </a:pPr>
            <a:r>
              <a:rPr lang="de-DE" sz="2000" dirty="0"/>
              <a:t>Sergius II. (ca. 790 – 847) pp. 844 – 847</a:t>
            </a:r>
          </a:p>
          <a:p>
            <a:pPr>
              <a:buFontTx/>
              <a:buChar char="-"/>
            </a:pPr>
            <a:r>
              <a:rPr lang="de-DE" sz="2000" dirty="0"/>
              <a:t>(Papstfamilie, erzogen in der </a:t>
            </a:r>
            <a:r>
              <a:rPr lang="de-DE" sz="2000" i="1" dirty="0" err="1"/>
              <a:t>schola</a:t>
            </a:r>
            <a:r>
              <a:rPr lang="de-DE" sz="2000" i="1" dirty="0"/>
              <a:t> cantorum</a:t>
            </a:r>
            <a:r>
              <a:rPr lang="de-DE" sz="2000" dirty="0"/>
              <a:t>)</a:t>
            </a:r>
          </a:p>
          <a:p>
            <a:pPr>
              <a:buFontTx/>
              <a:buChar char="-"/>
            </a:pPr>
            <a:r>
              <a:rPr lang="de-DE" sz="2000" dirty="0"/>
              <a:t>820er: Kardinalpriester</a:t>
            </a:r>
          </a:p>
          <a:p>
            <a:pPr>
              <a:buFontTx/>
              <a:buChar char="-"/>
            </a:pPr>
            <a:r>
              <a:rPr lang="de-DE" sz="2000" dirty="0"/>
              <a:t>844 schismatische Wahl, Kandidat des Adels</a:t>
            </a:r>
          </a:p>
          <a:p>
            <a:pPr>
              <a:buFontTx/>
              <a:buChar char="-"/>
            </a:pPr>
            <a:r>
              <a:rPr lang="de-DE" sz="2000" dirty="0"/>
              <a:t>Die zweite Vita</a:t>
            </a:r>
          </a:p>
          <a:p>
            <a:pPr marL="0" indent="0">
              <a:buNone/>
            </a:pPr>
            <a:endParaRPr lang="de-DE" sz="2000" dirty="0"/>
          </a:p>
          <a:p>
            <a:pPr>
              <a:buFontTx/>
              <a:buChar char="-"/>
            </a:pPr>
            <a:r>
              <a:rPr lang="de-DE" sz="2000" dirty="0"/>
              <a:t>Leo IV. (ca. 790 – 855) pp. 847 – 855</a:t>
            </a:r>
          </a:p>
          <a:p>
            <a:pPr>
              <a:buFontTx/>
              <a:buChar char="-"/>
            </a:pPr>
            <a:r>
              <a:rPr lang="de-DE" sz="2000" dirty="0"/>
              <a:t>Römer, Bürgersohn</a:t>
            </a:r>
          </a:p>
          <a:p>
            <a:pPr>
              <a:buFontTx/>
              <a:buChar char="-"/>
            </a:pPr>
            <a:r>
              <a:rPr lang="de-DE" sz="2000" dirty="0"/>
              <a:t>Kardinalpriester</a:t>
            </a:r>
          </a:p>
          <a:p>
            <a:pPr>
              <a:buFontTx/>
              <a:buChar char="-"/>
            </a:pPr>
            <a:r>
              <a:rPr lang="de-DE" sz="2000" dirty="0"/>
              <a:t>849 Seeschlacht von Ostia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CA45D09-F9EF-4FD9-BB3F-B32087D69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357" y="1403648"/>
            <a:ext cx="20955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3D45B6D-3CD5-4698-A6CD-4395DF3BA0EF}"/>
              </a:ext>
            </a:extLst>
          </p:cNvPr>
          <p:cNvSpPr txBox="1"/>
          <p:nvPr/>
        </p:nvSpPr>
        <p:spPr>
          <a:xfrm>
            <a:off x="9212356" y="4514506"/>
            <a:ext cx="241535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Leo IV. (Freske 9. Jh.)</a:t>
            </a:r>
          </a:p>
          <a:p>
            <a:endParaRPr lang="de-DE" dirty="0"/>
          </a:p>
          <a:p>
            <a:r>
              <a:rPr lang="de-DE" dirty="0"/>
              <a:t>https://upload.wikimedia.org/wikipedia/commons/thumb/5/5b/Pope_St._Leo_IV.jpg/330px-Pope_St._Leo_IV.jpg</a:t>
            </a:r>
          </a:p>
        </p:txBody>
      </p:sp>
    </p:spTree>
    <p:extLst>
      <p:ext uri="{BB962C8B-B14F-4D97-AF65-F5344CB8AC3E}">
        <p14:creationId xmlns:p14="http://schemas.microsoft.com/office/powerpoint/2010/main" val="1411707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536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100" dirty="0"/>
              <a:t> </a:t>
            </a:r>
            <a:br>
              <a:rPr lang="de-DE" sz="3100" dirty="0"/>
            </a:br>
            <a:r>
              <a:rPr lang="de-DE" sz="3100" dirty="0"/>
              <a:t>Die Päpste des 9. Jahrhundert</a:t>
            </a:r>
            <a:br>
              <a:rPr lang="de-DE" sz="3100" dirty="0"/>
            </a:br>
            <a:r>
              <a:rPr lang="de-DE" sz="3100" dirty="0"/>
              <a:t>- Anastasius </a:t>
            </a:r>
            <a:r>
              <a:rPr lang="de-DE" sz="3100" dirty="0" err="1"/>
              <a:t>Bibliothecarius</a:t>
            </a:r>
            <a:r>
              <a:rPr lang="de-DE" sz="3100" dirty="0"/>
              <a:t> -</a:t>
            </a:r>
            <a:br>
              <a:rPr lang="de-DE" sz="3100" dirty="0"/>
            </a:b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91544" y="1628801"/>
            <a:ext cx="8229600" cy="4525963"/>
          </a:xfrm>
        </p:spPr>
        <p:txBody>
          <a:bodyPr>
            <a:normAutofit/>
          </a:bodyPr>
          <a:lstStyle/>
          <a:p>
            <a:endParaRPr lang="de-DE" sz="2400" dirty="0"/>
          </a:p>
          <a:p>
            <a:pPr>
              <a:buFontTx/>
              <a:buChar char="-"/>
            </a:pPr>
            <a:r>
              <a:rPr lang="de-DE" sz="2000" dirty="0"/>
              <a:t>Geb. vor 817</a:t>
            </a:r>
          </a:p>
          <a:p>
            <a:pPr>
              <a:buFontTx/>
              <a:buChar char="-"/>
            </a:pPr>
            <a:r>
              <a:rPr lang="de-DE" sz="2000" dirty="0"/>
              <a:t>Neffe des Bischofs </a:t>
            </a:r>
            <a:r>
              <a:rPr lang="de-DE" sz="2000" dirty="0" err="1"/>
              <a:t>Arsenius</a:t>
            </a:r>
            <a:r>
              <a:rPr lang="de-DE" sz="2000" dirty="0"/>
              <a:t> von Orte</a:t>
            </a:r>
          </a:p>
          <a:p>
            <a:pPr>
              <a:buFontTx/>
              <a:buChar char="-"/>
            </a:pPr>
            <a:r>
              <a:rPr lang="de-DE" sz="2000" dirty="0"/>
              <a:t>847 Kardinalpriester</a:t>
            </a:r>
          </a:p>
          <a:p>
            <a:pPr>
              <a:buFontTx/>
              <a:buChar char="-"/>
            </a:pPr>
            <a:r>
              <a:rPr lang="de-DE" sz="2000" dirty="0"/>
              <a:t>Zerwürfnis mit Papst Leo IV.</a:t>
            </a:r>
          </a:p>
          <a:p>
            <a:pPr>
              <a:buFontTx/>
              <a:buChar char="-"/>
            </a:pPr>
            <a:r>
              <a:rPr lang="de-DE" sz="2000" dirty="0"/>
              <a:t>Kirchenbann 850 und 853</a:t>
            </a:r>
          </a:p>
          <a:p>
            <a:pPr>
              <a:buFontTx/>
              <a:buChar char="-"/>
            </a:pPr>
            <a:r>
              <a:rPr lang="de-DE" sz="2000" dirty="0"/>
              <a:t>Exil in </a:t>
            </a:r>
            <a:r>
              <a:rPr lang="de-DE" sz="2000" dirty="0" err="1"/>
              <a:t>Aquileja</a:t>
            </a:r>
            <a:endParaRPr lang="de-DE" sz="2000" dirty="0"/>
          </a:p>
          <a:p>
            <a:pPr>
              <a:buFontTx/>
              <a:buChar char="-"/>
            </a:pPr>
            <a:r>
              <a:rPr lang="de-DE" sz="2000" dirty="0"/>
              <a:t>855 Gegenpapst</a:t>
            </a:r>
          </a:p>
          <a:p>
            <a:pPr marL="0" indent="0">
              <a:buNone/>
            </a:pPr>
            <a:r>
              <a:rPr lang="de-DE" sz="2000" dirty="0"/>
              <a:t>Unterstützer: </a:t>
            </a:r>
            <a:r>
              <a:rPr lang="de-DE" sz="2000" dirty="0" err="1"/>
              <a:t>Arsenius</a:t>
            </a:r>
            <a:r>
              <a:rPr lang="de-DE" sz="2000" dirty="0"/>
              <a:t>, Gesandte des Kaisers</a:t>
            </a:r>
          </a:p>
          <a:p>
            <a:pPr marL="0" indent="0">
              <a:buNone/>
            </a:pPr>
            <a:endParaRPr lang="de-DE" sz="2000" dirty="0"/>
          </a:p>
          <a:p>
            <a:pPr>
              <a:buFontTx/>
              <a:buChar char="-"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46483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536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100" dirty="0"/>
              <a:t> </a:t>
            </a:r>
            <a:br>
              <a:rPr lang="de-DE" sz="3100" dirty="0"/>
            </a:br>
            <a:r>
              <a:rPr lang="de-DE" sz="3100" dirty="0"/>
              <a:t>Die Päpste des 9. Jahrhundert</a:t>
            </a:r>
            <a:br>
              <a:rPr lang="de-DE" sz="3100" dirty="0"/>
            </a:br>
            <a:r>
              <a:rPr lang="de-DE" sz="3100" dirty="0"/>
              <a:t>- Benedikt III. -</a:t>
            </a:r>
            <a:br>
              <a:rPr lang="de-DE" sz="3100" dirty="0"/>
            </a:b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91544" y="1628801"/>
            <a:ext cx="8229600" cy="4525963"/>
          </a:xfrm>
        </p:spPr>
        <p:txBody>
          <a:bodyPr>
            <a:normAutofit/>
          </a:bodyPr>
          <a:lstStyle/>
          <a:p>
            <a:r>
              <a:rPr lang="de-DE" sz="2400" dirty="0"/>
              <a:t>Römer, sogleich nach dem Tode Leos IV. gewählt</a:t>
            </a:r>
          </a:p>
          <a:p>
            <a:pPr marL="0" indent="0">
              <a:buNone/>
            </a:pPr>
            <a:endParaRPr lang="de-DE" sz="2400" dirty="0"/>
          </a:p>
          <a:p>
            <a:r>
              <a:rPr lang="de-DE" sz="2400" dirty="0"/>
              <a:t>Papst 855-858</a:t>
            </a:r>
          </a:p>
          <a:p>
            <a:endParaRPr lang="de-DE" sz="2400" dirty="0"/>
          </a:p>
          <a:p>
            <a:r>
              <a:rPr lang="de-DE" sz="2400" dirty="0"/>
              <a:t>Vertreter päpstlicher Autorität (Byzanz, England, Adel, Erzbischöfe)</a:t>
            </a:r>
          </a:p>
          <a:p>
            <a:endParaRPr lang="de-DE" sz="2400" dirty="0"/>
          </a:p>
          <a:p>
            <a:r>
              <a:rPr lang="de-DE" sz="2400" dirty="0"/>
              <a:t>Ausgleich unter den Karolingern</a:t>
            </a:r>
          </a:p>
          <a:p>
            <a:endParaRPr lang="de-DE" sz="2400" dirty="0"/>
          </a:p>
          <a:p>
            <a:pPr>
              <a:buFontTx/>
              <a:buChar char="-"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269011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536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100" dirty="0"/>
              <a:t> </a:t>
            </a:r>
            <a:br>
              <a:rPr lang="de-DE" sz="3100" dirty="0"/>
            </a:br>
            <a:r>
              <a:rPr lang="de-DE" sz="3100" dirty="0"/>
              <a:t>Die Päpste des 9. Jahrhundert</a:t>
            </a:r>
            <a:br>
              <a:rPr lang="de-DE" sz="3100" dirty="0"/>
            </a:br>
            <a:r>
              <a:rPr lang="de-DE" sz="3100" dirty="0"/>
              <a:t>-  Johanna? -</a:t>
            </a:r>
            <a:br>
              <a:rPr lang="de-DE" sz="3100" dirty="0"/>
            </a:b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91544" y="1628801"/>
            <a:ext cx="8229600" cy="4525963"/>
          </a:xfrm>
        </p:spPr>
        <p:txBody>
          <a:bodyPr>
            <a:normAutofit/>
          </a:bodyPr>
          <a:lstStyle/>
          <a:p>
            <a:endParaRPr lang="de-DE" sz="2400" dirty="0"/>
          </a:p>
          <a:p>
            <a:pPr>
              <a:buFontTx/>
              <a:buChar char="-"/>
            </a:pPr>
            <a:endParaRPr lang="de-DE" sz="20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406F9A8-40FD-4E35-9BD7-C86FB7F7D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4" y="891540"/>
            <a:ext cx="10807129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A6FD414-B913-45F4-B922-889F54EDE5D0}"/>
              </a:ext>
            </a:extLst>
          </p:cNvPr>
          <p:cNvSpPr txBox="1"/>
          <p:nvPr/>
        </p:nvSpPr>
        <p:spPr>
          <a:xfrm>
            <a:off x="10888573" y="2207240"/>
            <a:ext cx="124151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https://upload.wikimedia.org/wikipedia/commons/thumb/8/8a/Boccacio_De_Ioanne_Anglica_Papa.png/495px-Boccacio_De_Ioanne_Anglica_Papa.png</a:t>
            </a:r>
          </a:p>
        </p:txBody>
      </p:sp>
    </p:spTree>
    <p:extLst>
      <p:ext uri="{BB962C8B-B14F-4D97-AF65-F5344CB8AC3E}">
        <p14:creationId xmlns:p14="http://schemas.microsoft.com/office/powerpoint/2010/main" val="4108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536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100" dirty="0"/>
              <a:t> </a:t>
            </a:r>
            <a:br>
              <a:rPr lang="de-DE" sz="3100" dirty="0"/>
            </a:br>
            <a:r>
              <a:rPr lang="de-DE" sz="3100" dirty="0"/>
              <a:t>Anastasius in päpstlichen Diensten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91544" y="1628801"/>
            <a:ext cx="8229600" cy="4525963"/>
          </a:xfrm>
        </p:spPr>
        <p:txBody>
          <a:bodyPr>
            <a:normAutofit/>
          </a:bodyPr>
          <a:lstStyle/>
          <a:p>
            <a:endParaRPr lang="de-DE" sz="2400" dirty="0"/>
          </a:p>
          <a:p>
            <a:pPr marL="0" indent="0">
              <a:buNone/>
            </a:pPr>
            <a:r>
              <a:rPr lang="de-DE" sz="2000" dirty="0"/>
              <a:t>855 – 858</a:t>
            </a:r>
          </a:p>
          <a:p>
            <a:pPr marL="0" indent="0">
              <a:buNone/>
            </a:pPr>
            <a:r>
              <a:rPr lang="de-DE" sz="2000" dirty="0"/>
              <a:t>Nach Putschversuch mit Benedikt III. versöhnt. (wieder als Laie)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858 – 867</a:t>
            </a:r>
          </a:p>
          <a:p>
            <a:pPr marL="0" indent="0">
              <a:buNone/>
            </a:pPr>
            <a:r>
              <a:rPr lang="de-DE" sz="2000" dirty="0"/>
              <a:t>Enger Mitarbeiter Papst Nikolaus‘ I.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869</a:t>
            </a:r>
          </a:p>
          <a:p>
            <a:pPr marL="0" indent="0">
              <a:buNone/>
            </a:pPr>
            <a:r>
              <a:rPr lang="de-DE" sz="2000" dirty="0"/>
              <a:t>Von Hadrian II. abgesetzt.</a:t>
            </a:r>
          </a:p>
          <a:p>
            <a:pPr marL="0" indent="0">
              <a:buNone/>
            </a:pPr>
            <a:r>
              <a:rPr lang="de-DE" sz="2000" dirty="0"/>
              <a:t>Gesandter Kaiser Ludwigs II. in Konstantinopel</a:t>
            </a:r>
          </a:p>
          <a:p>
            <a:pPr marL="0" indent="0">
              <a:buNone/>
            </a:pPr>
            <a:r>
              <a:rPr lang="de-DE" sz="2000" dirty="0" err="1"/>
              <a:t>Bibliothecarius</a:t>
            </a:r>
            <a:r>
              <a:rPr lang="de-DE" sz="2000" dirty="0"/>
              <a:t> unter Hadrian II.</a:t>
            </a:r>
          </a:p>
        </p:txBody>
      </p:sp>
    </p:spTree>
    <p:extLst>
      <p:ext uri="{BB962C8B-B14F-4D97-AF65-F5344CB8AC3E}">
        <p14:creationId xmlns:p14="http://schemas.microsoft.com/office/powerpoint/2010/main" val="1567683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536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de-DE" sz="3100" dirty="0"/>
              <a:t> </a:t>
            </a:r>
            <a:br>
              <a:rPr lang="de-DE" sz="3100" dirty="0"/>
            </a:br>
            <a:r>
              <a:rPr lang="de-DE" sz="3100" dirty="0"/>
              <a:t>Die Tragödie um Papst Hadrian II.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91544" y="1628801"/>
            <a:ext cx="8229600" cy="4525963"/>
          </a:xfrm>
        </p:spPr>
        <p:txBody>
          <a:bodyPr>
            <a:normAutofit/>
          </a:bodyPr>
          <a:lstStyle/>
          <a:p>
            <a:r>
              <a:rPr lang="de-DE" sz="2400" dirty="0"/>
              <a:t>Päpstin </a:t>
            </a:r>
            <a:r>
              <a:rPr lang="de-DE" sz="2400" dirty="0" err="1"/>
              <a:t>Stephania</a:t>
            </a:r>
            <a:endParaRPr lang="de-DE" sz="2400" dirty="0"/>
          </a:p>
          <a:p>
            <a:endParaRPr lang="de-DE" sz="2400" dirty="0"/>
          </a:p>
          <a:p>
            <a:r>
              <a:rPr lang="de-DE" sz="2400" dirty="0" err="1"/>
              <a:t>Eleutherius</a:t>
            </a:r>
            <a:r>
              <a:rPr lang="de-DE" sz="2400" dirty="0"/>
              <a:t> und die Entführung</a:t>
            </a:r>
          </a:p>
          <a:p>
            <a:endParaRPr lang="de-DE" sz="2400" dirty="0"/>
          </a:p>
          <a:p>
            <a:r>
              <a:rPr lang="de-DE" sz="2400" dirty="0"/>
              <a:t>Die Folgen: </a:t>
            </a:r>
          </a:p>
          <a:p>
            <a:pPr marL="0" indent="0">
              <a:buNone/>
            </a:pPr>
            <a:r>
              <a:rPr lang="de-DE" sz="2400" dirty="0"/>
              <a:t>Hinrichtung des </a:t>
            </a:r>
            <a:r>
              <a:rPr lang="de-DE" sz="2400" dirty="0" err="1"/>
              <a:t>Eleutherius</a:t>
            </a:r>
            <a:r>
              <a:rPr lang="de-DE" sz="2400" dirty="0"/>
              <a:t>,</a:t>
            </a:r>
          </a:p>
          <a:p>
            <a:pPr marL="0" indent="0">
              <a:buNone/>
            </a:pPr>
            <a:r>
              <a:rPr lang="de-DE" sz="2400" dirty="0"/>
              <a:t>Flucht des </a:t>
            </a:r>
            <a:r>
              <a:rPr lang="de-DE" sz="2400" dirty="0" err="1"/>
              <a:t>Arsenius</a:t>
            </a:r>
            <a:endParaRPr lang="de-DE" sz="2400" dirty="0"/>
          </a:p>
          <a:p>
            <a:pPr marL="0" indent="0">
              <a:buNone/>
            </a:pPr>
            <a:r>
              <a:rPr lang="de-DE" sz="2400" dirty="0"/>
              <a:t>Absetzung des Anastasius</a:t>
            </a:r>
          </a:p>
          <a:p>
            <a:pPr>
              <a:buFontTx/>
              <a:buChar char="-"/>
            </a:pPr>
            <a:endParaRPr lang="de-DE" sz="2000" dirty="0"/>
          </a:p>
        </p:txBody>
      </p:sp>
      <p:pic>
        <p:nvPicPr>
          <p:cNvPr id="3078" name="Picture 6" descr="Adrian II | Byzantine Emperor, Roman Pontiff, Ecumenical Patriarch |  Britannica">
            <a:extLst>
              <a:ext uri="{FF2B5EF4-FFF2-40B4-BE49-F238E27FC236}">
                <a16:creationId xmlns:a16="http://schemas.microsoft.com/office/drawing/2014/main" id="{F8334991-5D16-4806-9E86-5ADB7DD99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195" y="1403648"/>
            <a:ext cx="25336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DC0A9658-0F54-4956-9C0F-8C2FF2FD1763}"/>
              </a:ext>
            </a:extLst>
          </p:cNvPr>
          <p:cNvSpPr txBox="1"/>
          <p:nvPr/>
        </p:nvSpPr>
        <p:spPr>
          <a:xfrm>
            <a:off x="6146483" y="6146215"/>
            <a:ext cx="6097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https://cdn.britannica.com/27/5327-004-D8B1C23C/Adrian-II-detail-San-Clemente-basilica-Rome.jpg</a:t>
            </a:r>
          </a:p>
        </p:txBody>
      </p:sp>
    </p:spTree>
    <p:extLst>
      <p:ext uri="{BB962C8B-B14F-4D97-AF65-F5344CB8AC3E}">
        <p14:creationId xmlns:p14="http://schemas.microsoft.com/office/powerpoint/2010/main" val="3377791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536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100" dirty="0"/>
              <a:t> </a:t>
            </a:r>
            <a:br>
              <a:rPr lang="de-DE" sz="3100" dirty="0"/>
            </a:br>
            <a:r>
              <a:rPr lang="de-DE" sz="3100" dirty="0"/>
              <a:t>Anastasius in päpstlichen Diensten</a:t>
            </a:r>
            <a:br>
              <a:rPr lang="de-DE" sz="3100" dirty="0"/>
            </a:br>
            <a:r>
              <a:rPr lang="de-DE" sz="3100" dirty="0"/>
              <a:t>- Legat in Konstantinopel -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91544" y="1628801"/>
            <a:ext cx="8229600" cy="4525963"/>
          </a:xfrm>
        </p:spPr>
        <p:txBody>
          <a:bodyPr>
            <a:normAutofit/>
          </a:bodyPr>
          <a:lstStyle/>
          <a:p>
            <a:endParaRPr lang="de-DE" sz="2400" dirty="0"/>
          </a:p>
          <a:p>
            <a:pPr>
              <a:buFontTx/>
              <a:buChar char="-"/>
            </a:pPr>
            <a:r>
              <a:rPr lang="de-DE" sz="2000" dirty="0"/>
              <a:t>869 Gesandter in kaiserlichen Diensten</a:t>
            </a:r>
          </a:p>
          <a:p>
            <a:pPr>
              <a:buFontTx/>
              <a:buChar char="-"/>
            </a:pPr>
            <a:endParaRPr lang="de-DE" sz="2000" dirty="0"/>
          </a:p>
          <a:p>
            <a:pPr>
              <a:buFontTx/>
              <a:buChar char="-"/>
            </a:pPr>
            <a:r>
              <a:rPr lang="de-DE" sz="2000" dirty="0"/>
              <a:t>Übersetzungshilfe für die dort anwesenden päpstlichen Legaten</a:t>
            </a:r>
          </a:p>
          <a:p>
            <a:pPr>
              <a:buFontTx/>
              <a:buChar char="-"/>
            </a:pPr>
            <a:endParaRPr lang="de-DE" sz="2000" dirty="0"/>
          </a:p>
          <a:p>
            <a:pPr>
              <a:buFontTx/>
              <a:buChar char="-"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900847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60648"/>
            <a:ext cx="541782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100" dirty="0"/>
              <a:t> </a:t>
            </a:r>
            <a:br>
              <a:rPr lang="de-DE" sz="3100" dirty="0"/>
            </a:br>
            <a:r>
              <a:rPr lang="de-DE" sz="3100" dirty="0"/>
              <a:t>Anastasius in päpstlichen Diensten</a:t>
            </a:r>
            <a:br>
              <a:rPr lang="de-DE" sz="3100" dirty="0"/>
            </a:br>
            <a:r>
              <a:rPr lang="de-DE" sz="3100" dirty="0"/>
              <a:t>- Legat in Konstantinopel -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8590" y="1628801"/>
            <a:ext cx="5053647" cy="4525963"/>
          </a:xfrm>
        </p:spPr>
        <p:txBody>
          <a:bodyPr>
            <a:normAutofit fontScale="92500" lnSpcReduction="20000"/>
          </a:bodyPr>
          <a:lstStyle/>
          <a:p>
            <a:endParaRPr lang="de-DE" sz="2400" dirty="0"/>
          </a:p>
          <a:p>
            <a:pPr>
              <a:buFontTx/>
              <a:buChar char="-"/>
            </a:pPr>
            <a:r>
              <a:rPr lang="de-DE" sz="2000" dirty="0"/>
              <a:t>869 Gesandter in kaiserlichen Diensten</a:t>
            </a:r>
          </a:p>
          <a:p>
            <a:pPr>
              <a:buFontTx/>
              <a:buChar char="-"/>
            </a:pPr>
            <a:endParaRPr lang="de-DE" sz="2000" dirty="0"/>
          </a:p>
          <a:p>
            <a:pPr>
              <a:buFontTx/>
              <a:buChar char="-"/>
            </a:pPr>
            <a:r>
              <a:rPr lang="de-DE" sz="2000" dirty="0"/>
              <a:t>Übersetzungshilfe für die dort anwesenden päpstlichen Legaten</a:t>
            </a:r>
          </a:p>
          <a:p>
            <a:pPr>
              <a:buFontTx/>
              <a:buChar char="-"/>
            </a:pPr>
            <a:endParaRPr lang="de-DE" sz="2000" dirty="0"/>
          </a:p>
          <a:p>
            <a:pPr>
              <a:buFontTx/>
              <a:buChar char="-"/>
            </a:pPr>
            <a:endParaRPr lang="de-DE" sz="2000" dirty="0"/>
          </a:p>
          <a:p>
            <a:pPr>
              <a:buFontTx/>
              <a:buChar char="-"/>
            </a:pPr>
            <a:endParaRPr lang="de-DE" sz="2000" dirty="0"/>
          </a:p>
          <a:p>
            <a:pPr>
              <a:buFontTx/>
              <a:buChar char="-"/>
            </a:pPr>
            <a:endParaRPr lang="de-DE" sz="2000" dirty="0"/>
          </a:p>
          <a:p>
            <a:pPr>
              <a:buFontTx/>
              <a:buChar char="-"/>
            </a:pPr>
            <a:r>
              <a:rPr lang="de-DE" sz="2000" dirty="0"/>
              <a:t>https://upload.wikimedia.org/wikipedia/commons/thumb/5/50/Cesare_Nebbia_%E2%80%93_Fourth_Council_of_Constantinople.jpg/800px-Cesare_Nebbia_%E2%80%93_Fourth_Council_of_Constantinople.jpg</a:t>
            </a:r>
          </a:p>
        </p:txBody>
      </p:sp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FBD482AD-BEC7-4A60-93B2-5B8D1DBB2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37" y="0"/>
            <a:ext cx="6989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083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260648"/>
            <a:ext cx="9806236" cy="1143000"/>
          </a:xfrm>
        </p:spPr>
        <p:txBody>
          <a:bodyPr>
            <a:normAutofit/>
          </a:bodyPr>
          <a:lstStyle/>
          <a:p>
            <a:pPr algn="ctr"/>
            <a:r>
              <a:rPr lang="de-DE" sz="3100" dirty="0"/>
              <a:t> </a:t>
            </a:r>
            <a:br>
              <a:rPr lang="de-DE" sz="3100" dirty="0"/>
            </a:br>
            <a:r>
              <a:rPr lang="de-DE" sz="3100" dirty="0"/>
              <a:t>Exkurs: das </a:t>
            </a:r>
            <a:r>
              <a:rPr lang="de-DE" sz="3100" dirty="0" err="1"/>
              <a:t>photianische</a:t>
            </a:r>
            <a:r>
              <a:rPr lang="de-DE" sz="3100" dirty="0"/>
              <a:t> Schisma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1450" y="1403649"/>
            <a:ext cx="7946003" cy="4334211"/>
          </a:xfrm>
        </p:spPr>
        <p:txBody>
          <a:bodyPr>
            <a:normAutofit/>
          </a:bodyPr>
          <a:lstStyle/>
          <a:p>
            <a:endParaRPr lang="de-DE" sz="2400" dirty="0"/>
          </a:p>
          <a:p>
            <a:pPr>
              <a:buFontTx/>
              <a:buChar char="-"/>
            </a:pPr>
            <a:r>
              <a:rPr lang="de-DE" sz="2000" dirty="0"/>
              <a:t>858 Absetzung des Ignatios </a:t>
            </a:r>
          </a:p>
          <a:p>
            <a:pPr>
              <a:buFontTx/>
              <a:buChar char="-"/>
            </a:pPr>
            <a:r>
              <a:rPr lang="de-DE" sz="2000" dirty="0"/>
              <a:t>867 Absetzung des Photios, Wiedereinsetzung des Ignatios</a:t>
            </a:r>
          </a:p>
          <a:p>
            <a:pPr>
              <a:buFontTx/>
              <a:buChar char="-"/>
            </a:pPr>
            <a:r>
              <a:rPr lang="de-DE" sz="2000" dirty="0"/>
              <a:t>877 Tod des Ignatios, Wiedereinsetzung des Photios</a:t>
            </a:r>
          </a:p>
          <a:p>
            <a:pPr>
              <a:buFontTx/>
              <a:buChar char="-"/>
            </a:pPr>
            <a:r>
              <a:rPr lang="de-DE" sz="2000" dirty="0"/>
              <a:t>886 Rücktritt bzw. Absetzung des Photios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EA854AA-3DB3-4B95-9236-E06540359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453" y="-84617"/>
            <a:ext cx="4063366" cy="702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0C17F7F-422C-485B-8035-16A606509DB8}"/>
              </a:ext>
            </a:extLst>
          </p:cNvPr>
          <p:cNvSpPr txBox="1"/>
          <p:nvPr/>
        </p:nvSpPr>
        <p:spPr>
          <a:xfrm>
            <a:off x="31869" y="5820817"/>
            <a:ext cx="80855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/>
              <a:t>https://upload.wikimedia.org/wikipedia/commons/thumb/4/4e/%D0%9F%D0%B0%D1%82%D1%80%D0%B8%D0%B0%D1%80%D1%85_%D1%84%D0%BE%D1%82%D0%B8%D0%B9.png/255px-%D0%9F%D0%B0%D1%82%D1%80%D0%B8%D0%B0%D1%80%D1%85_%D1%84%D0%BE%D1%82%D0%B8%D0%B9.png</a:t>
            </a:r>
          </a:p>
        </p:txBody>
      </p:sp>
    </p:spTree>
    <p:extLst>
      <p:ext uri="{BB962C8B-B14F-4D97-AF65-F5344CB8AC3E}">
        <p14:creationId xmlns:p14="http://schemas.microsoft.com/office/powerpoint/2010/main" val="3612493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60232" y="0"/>
            <a:ext cx="8188904" cy="1965959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100" dirty="0"/>
              <a:t> </a:t>
            </a:r>
            <a:br>
              <a:rPr lang="de-DE" sz="3100" dirty="0"/>
            </a:br>
            <a:br>
              <a:rPr lang="de-DE" sz="3100" dirty="0"/>
            </a:br>
            <a:r>
              <a:rPr lang="de-DE" sz="3100" dirty="0"/>
              <a:t>Das Papsttum in Spätantike und Frühmittelalter</a:t>
            </a:r>
            <a:br>
              <a:rPr lang="de-DE" sz="3100" dirty="0"/>
            </a:br>
            <a:r>
              <a:rPr lang="de-DE" sz="3100" dirty="0"/>
              <a:t>- die byzantinische Zeit -</a:t>
            </a:r>
            <a:br>
              <a:rPr lang="de-DE" sz="3100" dirty="0"/>
            </a:b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91544" y="1628801"/>
            <a:ext cx="8229600" cy="4525963"/>
          </a:xfrm>
        </p:spPr>
        <p:txBody>
          <a:bodyPr>
            <a:normAutofit/>
          </a:bodyPr>
          <a:lstStyle/>
          <a:p>
            <a:endParaRPr lang="de-DE" sz="2400" dirty="0"/>
          </a:p>
          <a:p>
            <a:pPr>
              <a:buFontTx/>
              <a:buChar char="-"/>
            </a:pPr>
            <a:endParaRPr lang="de-DE" sz="2000" dirty="0"/>
          </a:p>
        </p:txBody>
      </p:sp>
      <p:pic>
        <p:nvPicPr>
          <p:cNvPr id="4098" name="Picture 2" descr="Hauptkarte von Europa im Jahre 600">
            <a:extLst>
              <a:ext uri="{FF2B5EF4-FFF2-40B4-BE49-F238E27FC236}">
                <a16:creationId xmlns:a16="http://schemas.microsoft.com/office/drawing/2014/main" id="{B6D0EC11-A776-420D-A024-ED228039C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190" y="1195081"/>
            <a:ext cx="6899910" cy="562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7A05953-A773-45F3-B81E-A54B2B0D3980}"/>
              </a:ext>
            </a:extLst>
          </p:cNvPr>
          <p:cNvSpPr txBox="1"/>
          <p:nvPr/>
        </p:nvSpPr>
        <p:spPr>
          <a:xfrm>
            <a:off x="9658350" y="3105835"/>
            <a:ext cx="23545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https://www.euratlas.net/history/europe/600/600_ganz_Europa.jpg</a:t>
            </a:r>
          </a:p>
        </p:txBody>
      </p:sp>
    </p:spTree>
    <p:extLst>
      <p:ext uri="{BB962C8B-B14F-4D97-AF65-F5344CB8AC3E}">
        <p14:creationId xmlns:p14="http://schemas.microsoft.com/office/powerpoint/2010/main" val="1044482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536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de-DE" sz="3100" dirty="0"/>
              <a:t> </a:t>
            </a:r>
            <a:br>
              <a:rPr lang="de-DE" sz="3100" dirty="0"/>
            </a:br>
            <a:r>
              <a:rPr lang="de-DE" sz="3100" dirty="0"/>
              <a:t>Anastasius als Gelehrter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91544" y="1628801"/>
            <a:ext cx="8229600" cy="4525963"/>
          </a:xfrm>
        </p:spPr>
        <p:txBody>
          <a:bodyPr>
            <a:normAutofit/>
          </a:bodyPr>
          <a:lstStyle/>
          <a:p>
            <a:endParaRPr lang="de-DE" sz="2400" dirty="0"/>
          </a:p>
          <a:p>
            <a:pPr>
              <a:buFontTx/>
              <a:buChar char="-"/>
            </a:pPr>
            <a:r>
              <a:rPr lang="de-DE" sz="2000" dirty="0"/>
              <a:t>Übersetzer von Konzilsakten aus dem Griechischen</a:t>
            </a:r>
          </a:p>
          <a:p>
            <a:pPr>
              <a:buFontTx/>
              <a:buChar char="-"/>
            </a:pPr>
            <a:endParaRPr lang="de-DE" sz="2000" dirty="0"/>
          </a:p>
          <a:p>
            <a:pPr>
              <a:buFontTx/>
              <a:buChar char="-"/>
            </a:pPr>
            <a:r>
              <a:rPr lang="de-DE" sz="2000" dirty="0"/>
              <a:t>Übersetzer weiterer theologischer Schriften</a:t>
            </a:r>
          </a:p>
          <a:p>
            <a:pPr>
              <a:buFontTx/>
              <a:buChar char="-"/>
            </a:pPr>
            <a:endParaRPr lang="de-DE" sz="2000" dirty="0"/>
          </a:p>
          <a:p>
            <a:pPr>
              <a:buFontTx/>
              <a:buChar char="-"/>
            </a:pPr>
            <a:r>
              <a:rPr lang="de-DE" sz="2000" dirty="0"/>
              <a:t>Päpstlicher „</a:t>
            </a:r>
            <a:r>
              <a:rPr lang="de-DE" sz="2000" dirty="0" err="1"/>
              <a:t>Bibliothecarius</a:t>
            </a:r>
            <a:r>
              <a:rPr lang="de-DE" sz="2000" dirty="0"/>
              <a:t>“ (Archiv, Bibliothek, Kanzlei)</a:t>
            </a:r>
          </a:p>
          <a:p>
            <a:pPr>
              <a:buFontTx/>
              <a:buChar char="-"/>
            </a:pPr>
            <a:endParaRPr lang="de-DE" sz="2000" dirty="0"/>
          </a:p>
          <a:p>
            <a:pPr>
              <a:buFontTx/>
              <a:buChar char="-"/>
            </a:pPr>
            <a:r>
              <a:rPr lang="de-DE" sz="2000" dirty="0"/>
              <a:t>Gegner des Photios</a:t>
            </a:r>
          </a:p>
          <a:p>
            <a:pPr>
              <a:buFontTx/>
              <a:buChar char="-"/>
            </a:pPr>
            <a:endParaRPr lang="de-DE" sz="2000" dirty="0"/>
          </a:p>
          <a:p>
            <a:pPr>
              <a:buFontTx/>
              <a:buChar char="-"/>
            </a:pPr>
            <a:r>
              <a:rPr lang="de-DE" sz="2000" dirty="0"/>
              <a:t>Förderer von Method und Konstantin</a:t>
            </a:r>
          </a:p>
        </p:txBody>
      </p:sp>
    </p:spTree>
    <p:extLst>
      <p:ext uri="{BB962C8B-B14F-4D97-AF65-F5344CB8AC3E}">
        <p14:creationId xmlns:p14="http://schemas.microsoft.com/office/powerpoint/2010/main" val="2184685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536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100" dirty="0"/>
              <a:t> </a:t>
            </a:r>
            <a:br>
              <a:rPr lang="de-DE" sz="3100" dirty="0"/>
            </a:br>
            <a:br>
              <a:rPr lang="de-DE" sz="3100" dirty="0"/>
            </a:br>
            <a:r>
              <a:rPr lang="de-DE" sz="3100" dirty="0"/>
              <a:t>Das Papsttum in Spätantike und Frühmittelalter</a:t>
            </a:r>
            <a:br>
              <a:rPr lang="de-DE" sz="3100" dirty="0"/>
            </a:br>
            <a:r>
              <a:rPr lang="de-DE" sz="3100" dirty="0"/>
              <a:t>- die ersten Schismen -</a:t>
            </a:r>
            <a:br>
              <a:rPr lang="de-DE" sz="3100" dirty="0"/>
            </a:b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91544" y="1628801"/>
            <a:ext cx="8229600" cy="4525963"/>
          </a:xfrm>
        </p:spPr>
        <p:txBody>
          <a:bodyPr>
            <a:normAutofit/>
          </a:bodyPr>
          <a:lstStyle/>
          <a:p>
            <a:endParaRPr lang="de-DE" sz="2400" dirty="0"/>
          </a:p>
          <a:p>
            <a:pPr>
              <a:buFontTx/>
              <a:buChar char="-"/>
            </a:pPr>
            <a:r>
              <a:rPr lang="de-DE" sz="2000" dirty="0" err="1"/>
              <a:t>Novatian</a:t>
            </a:r>
            <a:r>
              <a:rPr lang="de-DE" sz="2000" dirty="0"/>
              <a:t> (†ca.258): erster sicher belegter Gegenpapst</a:t>
            </a:r>
          </a:p>
          <a:p>
            <a:pPr>
              <a:buFontTx/>
              <a:buChar char="-"/>
            </a:pPr>
            <a:r>
              <a:rPr lang="de-DE" sz="2000" dirty="0"/>
              <a:t>Doppelwahlen während der arianischen Streitigkeiten</a:t>
            </a:r>
          </a:p>
          <a:p>
            <a:pPr>
              <a:buFontTx/>
              <a:buChar char="-"/>
            </a:pPr>
            <a:r>
              <a:rPr lang="de-DE" sz="2000" dirty="0"/>
              <a:t>Doppelwahlen während der ostgotischen Herrschaft</a:t>
            </a:r>
          </a:p>
          <a:p>
            <a:pPr>
              <a:buFontTx/>
              <a:buChar char="-"/>
            </a:pPr>
            <a:r>
              <a:rPr lang="de-DE" sz="2000" dirty="0"/>
              <a:t>Theodor II. 686 und 687</a:t>
            </a:r>
          </a:p>
          <a:p>
            <a:pPr>
              <a:buFontTx/>
              <a:buChar char="-"/>
            </a:pPr>
            <a:r>
              <a:rPr lang="de-DE" sz="2000" dirty="0" err="1"/>
              <a:t>Langobardenzeit</a:t>
            </a:r>
            <a:r>
              <a:rPr lang="de-DE" sz="2000" dirty="0"/>
              <a:t>: Konstantin II. 767-768 und Philipp 768</a:t>
            </a:r>
          </a:p>
        </p:txBody>
      </p:sp>
    </p:spTree>
    <p:extLst>
      <p:ext uri="{BB962C8B-B14F-4D97-AF65-F5344CB8AC3E}">
        <p14:creationId xmlns:p14="http://schemas.microsoft.com/office/powerpoint/2010/main" val="1853308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536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100" dirty="0"/>
              <a:t> </a:t>
            </a:r>
            <a:br>
              <a:rPr lang="de-DE" sz="3100" dirty="0"/>
            </a:br>
            <a:br>
              <a:rPr lang="de-DE" sz="3100" dirty="0"/>
            </a:br>
            <a:r>
              <a:rPr lang="de-DE" sz="3100" dirty="0"/>
              <a:t>Das Papsttum in Spätantike und Frühmittelalter</a:t>
            </a:r>
            <a:br>
              <a:rPr lang="de-DE" sz="3100" dirty="0"/>
            </a:br>
            <a:r>
              <a:rPr lang="de-DE" sz="3100" dirty="0"/>
              <a:t>- die fränkische Zeit -</a:t>
            </a:r>
            <a:br>
              <a:rPr lang="de-DE" sz="3100" dirty="0"/>
            </a:b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6392507"/>
            <a:ext cx="15164972" cy="97254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/>
              <a:t>https://upload.wikimedia.org/wikipedia/commons/thumb/2/23/Franks_expansion.gif/330px-Franks_expansion.gif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24F4C98-2972-43F0-8FE0-3FFEF97531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7" y="1144292"/>
            <a:ext cx="7969799" cy="510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114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536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100" dirty="0"/>
              <a:t> </a:t>
            </a:r>
            <a:br>
              <a:rPr lang="de-DE" sz="3100" dirty="0"/>
            </a:br>
            <a:br>
              <a:rPr lang="de-DE" sz="3100" dirty="0"/>
            </a:br>
            <a:r>
              <a:rPr lang="de-DE" sz="3100" dirty="0"/>
              <a:t>Das Papsttum in Spätantike und Frühmittelalter</a:t>
            </a:r>
            <a:br>
              <a:rPr lang="de-DE" sz="3100" dirty="0"/>
            </a:br>
            <a:r>
              <a:rPr lang="de-DE" sz="3100" dirty="0"/>
              <a:t>- Papsterhebungen der fränkischen Zeit -</a:t>
            </a:r>
            <a:br>
              <a:rPr lang="de-DE" sz="3100" dirty="0"/>
            </a:b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91544" y="1628801"/>
            <a:ext cx="8229600" cy="4525963"/>
          </a:xfrm>
        </p:spPr>
        <p:txBody>
          <a:bodyPr>
            <a:normAutofit/>
          </a:bodyPr>
          <a:lstStyle/>
          <a:p>
            <a:endParaRPr lang="de-DE" sz="2400" dirty="0"/>
          </a:p>
          <a:p>
            <a:pPr>
              <a:buFontTx/>
              <a:buChar char="-"/>
            </a:pPr>
            <a:r>
              <a:rPr lang="de-DE" sz="2000" dirty="0"/>
              <a:t>Wahl durch Klerus und Volk</a:t>
            </a:r>
          </a:p>
          <a:p>
            <a:pPr>
              <a:buFontTx/>
              <a:buChar char="-"/>
            </a:pPr>
            <a:r>
              <a:rPr lang="de-DE" sz="2000" dirty="0"/>
              <a:t>Lateransynode 769: nur der Klerus</a:t>
            </a:r>
          </a:p>
          <a:p>
            <a:pPr>
              <a:buFontTx/>
              <a:buChar char="-"/>
            </a:pPr>
            <a:r>
              <a:rPr lang="de-DE" sz="2000" i="1" dirty="0"/>
              <a:t>Pactum </a:t>
            </a:r>
            <a:r>
              <a:rPr lang="de-DE" sz="2000" i="1" dirty="0" err="1"/>
              <a:t>Ludovicinum</a:t>
            </a:r>
            <a:r>
              <a:rPr lang="de-DE" sz="2000" dirty="0"/>
              <a:t>: Adel und Klerus</a:t>
            </a:r>
          </a:p>
          <a:p>
            <a:pPr>
              <a:buFontTx/>
              <a:buChar char="-"/>
            </a:pPr>
            <a:r>
              <a:rPr lang="de-DE" sz="2000" dirty="0"/>
              <a:t>Die </a:t>
            </a:r>
            <a:r>
              <a:rPr lang="de-DE" sz="2000" i="1" dirty="0" err="1"/>
              <a:t>constitutio</a:t>
            </a:r>
            <a:r>
              <a:rPr lang="de-DE" sz="2000" i="1" dirty="0"/>
              <a:t> Romana </a:t>
            </a:r>
            <a:r>
              <a:rPr lang="de-DE" sz="2000" dirty="0"/>
              <a:t>824: Adel und Klerus, Bestätigung durch den Kaiser</a:t>
            </a:r>
          </a:p>
          <a:p>
            <a:pPr>
              <a:buFontTx/>
              <a:buChar char="-"/>
            </a:pPr>
            <a:r>
              <a:rPr lang="de-DE" sz="2000" dirty="0"/>
              <a:t>Eine einstimmige Wahl: Valentin (827)</a:t>
            </a:r>
          </a:p>
          <a:p>
            <a:pPr>
              <a:buFontTx/>
              <a:buChar char="-"/>
            </a:pPr>
            <a:r>
              <a:rPr lang="de-DE" sz="2000" dirty="0"/>
              <a:t>Sergius gegen Johannes (Adel gegen Volk) 844 … und der Kaiser?</a:t>
            </a:r>
          </a:p>
          <a:p>
            <a:pPr>
              <a:buFontTx/>
              <a:buChar char="-"/>
            </a:pPr>
            <a:endParaRPr lang="de-DE" sz="2000" dirty="0"/>
          </a:p>
          <a:p>
            <a:pPr>
              <a:buFontTx/>
              <a:buChar char="-"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728866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536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100" dirty="0"/>
              <a:t> </a:t>
            </a:r>
            <a:br>
              <a:rPr lang="de-DE" sz="3100" dirty="0"/>
            </a:br>
            <a:br>
              <a:rPr lang="de-DE" sz="3100" dirty="0"/>
            </a:br>
            <a:r>
              <a:rPr lang="de-DE" sz="3100" dirty="0"/>
              <a:t>Das Papsttum im 9. Jahrhundert</a:t>
            </a:r>
            <a:br>
              <a:rPr lang="de-DE" sz="3100" dirty="0"/>
            </a:br>
            <a:r>
              <a:rPr lang="de-DE" sz="3100" dirty="0"/>
              <a:t>- die politische Verhältnisse in Europa -</a:t>
            </a:r>
            <a:br>
              <a:rPr lang="de-DE" sz="3100" dirty="0"/>
            </a:b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246870" y="1628801"/>
            <a:ext cx="2823210" cy="4525963"/>
          </a:xfrm>
        </p:spPr>
        <p:txBody>
          <a:bodyPr>
            <a:normAutofit/>
          </a:bodyPr>
          <a:lstStyle/>
          <a:p>
            <a:r>
              <a:rPr lang="de-DE" sz="1600" dirty="0"/>
              <a:t>https://upload.wikimedia.org/wikipedia/commons/3/39/Europe_in_900_AD.png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BFB968E-A045-4934-B42E-447EF173D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1168782"/>
            <a:ext cx="6492557" cy="568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684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536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100" dirty="0"/>
              <a:t> </a:t>
            </a:r>
            <a:br>
              <a:rPr lang="de-DE" sz="3100" dirty="0"/>
            </a:br>
            <a:br>
              <a:rPr lang="de-DE" sz="3100" dirty="0"/>
            </a:br>
            <a:r>
              <a:rPr lang="de-DE" sz="3100" dirty="0"/>
              <a:t>Das Papsttum im 9. Jahrhundert</a:t>
            </a:r>
            <a:br>
              <a:rPr lang="de-DE" sz="3100" dirty="0"/>
            </a:br>
            <a:r>
              <a:rPr lang="de-DE" sz="3100" dirty="0"/>
              <a:t>- die politische Verhältnisse in Europa -</a:t>
            </a:r>
            <a:br>
              <a:rPr lang="de-DE" sz="3100" dirty="0"/>
            </a:b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246870" y="1628801"/>
            <a:ext cx="282321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600" dirty="0"/>
              <a:t>https://upload.wikimedia.org/wikipedia/commons/thumb/b/be/Vertrag_von_Pr%C3%BCm.svg/495px-Vertrag_von_Pr%C3%BCm.svg.png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CAB2E71-5DE5-41C0-9BE8-15845848B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211" y="986657"/>
            <a:ext cx="5810250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248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536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100" dirty="0"/>
              <a:t> </a:t>
            </a:r>
            <a:br>
              <a:rPr lang="de-DE" sz="3100" dirty="0"/>
            </a:br>
            <a:br>
              <a:rPr lang="de-DE" sz="3100" dirty="0"/>
            </a:br>
            <a:r>
              <a:rPr lang="de-DE" sz="3100" dirty="0"/>
              <a:t>Das Papsttum im 9. Jahrhundert</a:t>
            </a:r>
            <a:br>
              <a:rPr lang="de-DE" sz="3100" dirty="0"/>
            </a:br>
            <a:r>
              <a:rPr lang="de-DE" sz="3100" dirty="0"/>
              <a:t>- Italien -</a:t>
            </a:r>
            <a:br>
              <a:rPr lang="de-DE" sz="3100" dirty="0"/>
            </a:b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91544" y="1628801"/>
            <a:ext cx="8229600" cy="4525963"/>
          </a:xfrm>
        </p:spPr>
        <p:txBody>
          <a:bodyPr>
            <a:normAutofit/>
          </a:bodyPr>
          <a:lstStyle/>
          <a:p>
            <a:endParaRPr lang="de-DE" sz="2400" dirty="0"/>
          </a:p>
          <a:p>
            <a:pPr>
              <a:buFontTx/>
              <a:buChar char="-"/>
            </a:pPr>
            <a:endParaRPr lang="de-DE" sz="2000" dirty="0"/>
          </a:p>
        </p:txBody>
      </p:sp>
      <p:pic>
        <p:nvPicPr>
          <p:cNvPr id="3076" name="Picture 4" descr="Karte der Apenninhalbinsel im Jahr 800">
            <a:extLst>
              <a:ext uri="{FF2B5EF4-FFF2-40B4-BE49-F238E27FC236}">
                <a16:creationId xmlns:a16="http://schemas.microsoft.com/office/drawing/2014/main" id="{9824160E-1640-4DBF-AC1A-BFFD1C946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80" y="1062990"/>
            <a:ext cx="5886694" cy="570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49F534D-FA94-4685-B692-22690B8279B3}"/>
              </a:ext>
            </a:extLst>
          </p:cNvPr>
          <p:cNvSpPr txBox="1"/>
          <p:nvPr/>
        </p:nvSpPr>
        <p:spPr>
          <a:xfrm>
            <a:off x="8812773" y="3105835"/>
            <a:ext cx="32715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https://www.euratlas.net/history/europe/apenninica/apenninica_800.jpg</a:t>
            </a:r>
          </a:p>
        </p:txBody>
      </p:sp>
    </p:spTree>
    <p:extLst>
      <p:ext uri="{BB962C8B-B14F-4D97-AF65-F5344CB8AC3E}">
        <p14:creationId xmlns:p14="http://schemas.microsoft.com/office/powerpoint/2010/main" val="2201454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536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br>
              <a:rPr lang="de-DE" sz="3100" dirty="0"/>
            </a:br>
            <a:br>
              <a:rPr lang="de-DE" sz="3100" dirty="0"/>
            </a:br>
            <a:r>
              <a:rPr lang="de-DE" sz="3100" dirty="0"/>
              <a:t> Das Papsttum im 9. Jahrhundert</a:t>
            </a:r>
            <a:br>
              <a:rPr lang="de-DE" sz="3100" dirty="0"/>
            </a:br>
            <a:r>
              <a:rPr lang="de-DE" sz="3100" dirty="0"/>
              <a:t>- die kirchliche Hierarchie -</a:t>
            </a:r>
            <a:br>
              <a:rPr lang="de-DE" sz="3100" dirty="0"/>
            </a:b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91544" y="1628801"/>
            <a:ext cx="8229600" cy="4525963"/>
          </a:xfrm>
        </p:spPr>
        <p:txBody>
          <a:bodyPr>
            <a:normAutofit fontScale="85000" lnSpcReduction="20000"/>
          </a:bodyPr>
          <a:lstStyle/>
          <a:p>
            <a:endParaRPr lang="de-DE" sz="2400" dirty="0"/>
          </a:p>
          <a:p>
            <a:pPr>
              <a:buFontTx/>
              <a:buChar char="-"/>
            </a:pPr>
            <a:r>
              <a:rPr lang="de-DE" sz="2000" dirty="0"/>
              <a:t>Patriarch (Pentarchie: 5 Patriarchen von Rom , Konstantinopel, Antiochia, Alexandria und Jerusalem)</a:t>
            </a:r>
          </a:p>
          <a:p>
            <a:pPr>
              <a:buFontTx/>
              <a:buChar char="-"/>
            </a:pPr>
            <a:endParaRPr lang="de-DE" sz="2000" dirty="0"/>
          </a:p>
          <a:p>
            <a:pPr>
              <a:buFontTx/>
              <a:buChar char="-"/>
            </a:pPr>
            <a:r>
              <a:rPr lang="de-DE" sz="2000" dirty="0"/>
              <a:t>Erzbischof</a:t>
            </a:r>
          </a:p>
          <a:p>
            <a:pPr>
              <a:buFontTx/>
              <a:buChar char="-"/>
            </a:pPr>
            <a:endParaRPr lang="de-DE" sz="2000" dirty="0"/>
          </a:p>
          <a:p>
            <a:pPr>
              <a:buFontTx/>
              <a:buChar char="-"/>
            </a:pPr>
            <a:r>
              <a:rPr lang="de-DE" sz="2000" dirty="0"/>
              <a:t>Bischof</a:t>
            </a:r>
          </a:p>
          <a:p>
            <a:pPr>
              <a:buFontTx/>
              <a:buChar char="-"/>
            </a:pPr>
            <a:endParaRPr lang="de-DE" sz="2000" dirty="0"/>
          </a:p>
          <a:p>
            <a:pPr>
              <a:buFontTx/>
              <a:buChar char="-"/>
            </a:pPr>
            <a:r>
              <a:rPr lang="de-DE" sz="2000" dirty="0"/>
              <a:t>Priester </a:t>
            </a:r>
          </a:p>
          <a:p>
            <a:pPr>
              <a:buFontTx/>
              <a:buChar char="-"/>
            </a:pPr>
            <a:endParaRPr lang="de-DE" sz="2000" dirty="0"/>
          </a:p>
          <a:p>
            <a:pPr>
              <a:buFontTx/>
              <a:buChar char="-"/>
            </a:pPr>
            <a:r>
              <a:rPr lang="de-DE" sz="2000" dirty="0"/>
              <a:t>Diakon, Subdiakon</a:t>
            </a:r>
          </a:p>
          <a:p>
            <a:pPr>
              <a:buFontTx/>
              <a:buChar char="-"/>
            </a:pPr>
            <a:endParaRPr lang="de-DE" sz="2000" dirty="0"/>
          </a:p>
          <a:p>
            <a:pPr>
              <a:buFontTx/>
              <a:buChar char="-"/>
            </a:pPr>
            <a:r>
              <a:rPr lang="de-DE" sz="2000" dirty="0"/>
              <a:t>Niederer Klerus</a:t>
            </a:r>
          </a:p>
          <a:p>
            <a:pPr>
              <a:buFontTx/>
              <a:buChar char="-"/>
            </a:pPr>
            <a:endParaRPr lang="de-DE" sz="2000" dirty="0"/>
          </a:p>
          <a:p>
            <a:pPr>
              <a:buFontTx/>
              <a:buChar char="-"/>
            </a:pPr>
            <a:r>
              <a:rPr lang="de-DE" sz="2000" dirty="0"/>
              <a:t>Erziehung und Ausbildung der Päpste</a:t>
            </a:r>
          </a:p>
        </p:txBody>
      </p:sp>
    </p:spTree>
    <p:extLst>
      <p:ext uri="{BB962C8B-B14F-4D97-AF65-F5344CB8AC3E}">
        <p14:creationId xmlns:p14="http://schemas.microsoft.com/office/powerpoint/2010/main" val="2617415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1141</Words>
  <Application>Microsoft Office PowerPoint</Application>
  <PresentationFormat>Breitbild</PresentationFormat>
  <Paragraphs>149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Footlight MT Light</vt:lpstr>
      <vt:lpstr>Office</vt:lpstr>
      <vt:lpstr>PowerPoint-Präsentation</vt:lpstr>
      <vt:lpstr>   Das Papsttum in Spätantike und Frühmittelalter - die byzantinische Zeit -  </vt:lpstr>
      <vt:lpstr>   Das Papsttum in Spätantike und Frühmittelalter - die ersten Schismen -  </vt:lpstr>
      <vt:lpstr>   Das Papsttum in Spätantike und Frühmittelalter - die fränkische Zeit -  </vt:lpstr>
      <vt:lpstr>   Das Papsttum in Spätantike und Frühmittelalter - Papsterhebungen der fränkischen Zeit -  </vt:lpstr>
      <vt:lpstr>   Das Papsttum im 9. Jahrhundert - die politische Verhältnisse in Europa -  </vt:lpstr>
      <vt:lpstr>   Das Papsttum im 9. Jahrhundert - die politische Verhältnisse in Europa -  </vt:lpstr>
      <vt:lpstr>   Das Papsttum im 9. Jahrhundert - Italien -  </vt:lpstr>
      <vt:lpstr>   Das Papsttum im 9. Jahrhundert - die kirchliche Hierarchie -  </vt:lpstr>
      <vt:lpstr>   Das Papsttum im 9. Jahrhundert - der Papst und Rom -  </vt:lpstr>
      <vt:lpstr>   Die Päpste des 9. Jahrhundert - Sergius II. und Leo IV. -  </vt:lpstr>
      <vt:lpstr>  Die Päpste des 9. Jahrhundert - Anastasius Bibliothecarius -  </vt:lpstr>
      <vt:lpstr>  Die Päpste des 9. Jahrhundert - Benedikt III. -  </vt:lpstr>
      <vt:lpstr>  Die Päpste des 9. Jahrhundert -  Johanna? -  </vt:lpstr>
      <vt:lpstr>  Anastasius in päpstlichen Diensten </vt:lpstr>
      <vt:lpstr>  Die Tragödie um Papst Hadrian II.</vt:lpstr>
      <vt:lpstr>  Anastasius in päpstlichen Diensten - Legat in Konstantinopel - </vt:lpstr>
      <vt:lpstr>  Anastasius in päpstlichen Diensten - Legat in Konstantinopel - </vt:lpstr>
      <vt:lpstr>  Exkurs: das photianische Schisma</vt:lpstr>
      <vt:lpstr>  Anastasius als Gelehrter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Vogel</dc:creator>
  <cp:lastModifiedBy>Christian Vogel</cp:lastModifiedBy>
  <cp:revision>36</cp:revision>
  <dcterms:created xsi:type="dcterms:W3CDTF">2024-06-09T16:31:02Z</dcterms:created>
  <dcterms:modified xsi:type="dcterms:W3CDTF">2025-01-06T15:39:01Z</dcterms:modified>
</cp:coreProperties>
</file>