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49F"/>
    <a:srgbClr val="006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77" autoAdjust="0"/>
    <p:restoredTop sz="83435" autoAdjust="0"/>
  </p:normalViewPr>
  <p:slideViewPr>
    <p:cSldViewPr>
      <p:cViewPr varScale="1">
        <p:scale>
          <a:sx n="50" d="100"/>
          <a:sy n="50" d="100"/>
        </p:scale>
        <p:origin x="58" y="5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71434-2B87-4324-A8E9-44E24D291806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DD7F5-2E18-45D2-BF73-761BA67F4C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45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89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918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39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577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90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030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88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8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29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77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5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F2D7-C3E8-4C90-B465-0FAB9E3FD07F}" type="datetimeFigureOut">
              <a:rPr lang="de-DE" smtClean="0"/>
              <a:t>31.05.2021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257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928992" cy="1224136"/>
          </a:xfrm>
        </p:spPr>
        <p:txBody>
          <a:bodyPr>
            <a:noAutofit/>
          </a:bodyPr>
          <a:lstStyle/>
          <a:p>
            <a:r>
              <a:rPr lang="de-DE" sz="6000" b="1" u="sng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Europa im Mittelalter</a:t>
            </a:r>
            <a: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/>
            </a:r>
            <a:b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</a:br>
            <a:r>
              <a:rPr lang="de-DE" sz="24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Grundzüge der mittelalterlichen Geschichte vom vorläufigen Ende des weströmischen Kaisertums 476 bis zur Entdeckung Amerikas 1492</a:t>
            </a:r>
            <a:endParaRPr lang="de-DE" sz="2000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6284912"/>
            <a:ext cx="7920880" cy="672480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Synopse </a:t>
            </a:r>
            <a:r>
              <a:rPr lang="de-DE" b="1" dirty="0" smtClean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(Epochal)</a:t>
            </a:r>
          </a:p>
          <a:p>
            <a:endParaRPr lang="de-DE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154" y="2035587"/>
            <a:ext cx="3823692" cy="4319034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483846" y="5729481"/>
            <a:ext cx="25526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dirty="0">
                <a:latin typeface="Footlight MT Light" panose="0204060206030A020304" pitchFamily="18" charset="0"/>
              </a:rPr>
              <a:t>https://upload.wikimedia.org/wikipedia/commons/thumb/1/17/Hereford_Mappa_Mundi_1300.jpg/440px-Hereford_Mappa_Mundi_1300.jpg</a:t>
            </a:r>
          </a:p>
        </p:txBody>
      </p:sp>
    </p:spTree>
    <p:extLst>
      <p:ext uri="{BB962C8B-B14F-4D97-AF65-F5344CB8AC3E}">
        <p14:creationId xmlns:p14="http://schemas.microsoft.com/office/powerpoint/2010/main" val="26791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000">
              <a:schemeClr val="bg2">
                <a:lumMod val="38000"/>
              </a:schemeClr>
            </a:gs>
            <a:gs pos="0">
              <a:srgbClr val="7030A0">
                <a:lumMod val="47000"/>
                <a:lumOff val="53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Ende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(15. Jahrhundert)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Konziliarismus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Renaissance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Osmanen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Entdeckungsfahrten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Moralismus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Technische Neuerungen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Reformdrang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Reaktionäre Tendenzen</a:t>
            </a:r>
          </a:p>
          <a:p>
            <a:pPr marL="0" indent="0">
              <a:buNone/>
            </a:pPr>
            <a:endParaRPr lang="de-DE" dirty="0" smtClean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4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Mittelalter und seine Teilepochen</a:t>
            </a:r>
            <a:endParaRPr lang="de-DE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Footlight MT Light" panose="0204060206030A020304" pitchFamily="18" charset="0"/>
              </a:rPr>
              <a:t>Frühmittelalter 500-1050</a:t>
            </a:r>
          </a:p>
          <a:p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Hochmittelalter 1050-1250</a:t>
            </a:r>
          </a:p>
          <a:p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Spätmittelalter 1250</a:t>
            </a:r>
            <a:endParaRPr lang="de-DE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6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Mittelalter und seine Teilepochen</a:t>
            </a:r>
            <a:endParaRPr lang="de-DE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de-DE" sz="3400" dirty="0" smtClean="0">
                <a:latin typeface="Footlight MT Light" panose="0204060206030A020304" pitchFamily="18" charset="0"/>
              </a:rPr>
              <a:t>Frühmittelalter 500-1050</a:t>
            </a:r>
          </a:p>
          <a:p>
            <a:pPr marL="0" indent="0">
              <a:buNone/>
            </a:pPr>
            <a:r>
              <a:rPr lang="de-DE" sz="3100" i="1" dirty="0" smtClean="0">
                <a:latin typeface="Footlight MT Light" panose="0204060206030A020304" pitchFamily="18" charset="0"/>
              </a:rPr>
              <a:t>400-600/700   Völkerwanderung</a:t>
            </a:r>
          </a:p>
          <a:p>
            <a:pPr marL="0" indent="0">
              <a:buNone/>
            </a:pPr>
            <a:r>
              <a:rPr lang="de-DE" sz="3100" i="1" dirty="0" smtClean="0">
                <a:latin typeface="Footlight MT Light" panose="0204060206030A020304" pitchFamily="18" charset="0"/>
              </a:rPr>
              <a:t>700-900            Karolinger</a:t>
            </a:r>
          </a:p>
          <a:p>
            <a:pPr marL="0" indent="0">
              <a:buNone/>
            </a:pPr>
            <a:r>
              <a:rPr lang="de-DE" sz="3100" i="1" dirty="0" smtClean="0">
                <a:latin typeface="Footlight MT Light" panose="0204060206030A020304" pitchFamily="18" charset="0"/>
              </a:rPr>
              <a:t>900-1050          </a:t>
            </a:r>
            <a:r>
              <a:rPr lang="de-DE" sz="3100" i="1" dirty="0" err="1" smtClean="0">
                <a:latin typeface="Footlight MT Light" panose="0204060206030A020304" pitchFamily="18" charset="0"/>
              </a:rPr>
              <a:t>Saeculum</a:t>
            </a:r>
            <a:r>
              <a:rPr lang="de-DE" sz="3100" i="1" dirty="0" smtClean="0">
                <a:latin typeface="Footlight MT Light" panose="0204060206030A020304" pitchFamily="18" charset="0"/>
              </a:rPr>
              <a:t> </a:t>
            </a:r>
            <a:r>
              <a:rPr lang="de-DE" sz="3100" i="1" dirty="0" err="1" smtClean="0">
                <a:latin typeface="Footlight MT Light" panose="0204060206030A020304" pitchFamily="18" charset="0"/>
              </a:rPr>
              <a:t>obscurum</a:t>
            </a:r>
            <a:endParaRPr lang="de-DE" sz="3100" i="1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sz="3400" dirty="0" smtClean="0">
                <a:latin typeface="Footlight MT Light" panose="0204060206030A020304" pitchFamily="18" charset="0"/>
              </a:rPr>
              <a:t>Hochmittelalter 1050-1250</a:t>
            </a:r>
          </a:p>
          <a:p>
            <a:pPr marL="0" indent="0">
              <a:buNone/>
            </a:pPr>
            <a:r>
              <a:rPr lang="de-DE" sz="3100" i="1" dirty="0" smtClean="0">
                <a:latin typeface="Footlight MT Light" panose="0204060206030A020304" pitchFamily="18" charset="0"/>
              </a:rPr>
              <a:t>1050-1150       Investiturstreit</a:t>
            </a:r>
          </a:p>
          <a:p>
            <a:pPr marL="0" indent="0">
              <a:buNone/>
            </a:pPr>
            <a:r>
              <a:rPr lang="de-DE" sz="3100" i="1" dirty="0" smtClean="0">
                <a:latin typeface="Footlight MT Light" panose="0204060206030A020304" pitchFamily="18" charset="0"/>
              </a:rPr>
              <a:t>1150-1250       Stauferzeit</a:t>
            </a:r>
          </a:p>
          <a:p>
            <a:endParaRPr lang="de-DE" dirty="0">
              <a:latin typeface="Footlight MT Light" panose="0204060206030A020304" pitchFamily="18" charset="0"/>
            </a:endParaRPr>
          </a:p>
          <a:p>
            <a:r>
              <a:rPr lang="de-DE" sz="3400" dirty="0" smtClean="0">
                <a:latin typeface="Footlight MT Light" panose="0204060206030A020304" pitchFamily="18" charset="0"/>
              </a:rPr>
              <a:t>Spätmittelalter 1250-1500</a:t>
            </a:r>
          </a:p>
          <a:p>
            <a:pPr marL="0" indent="0">
              <a:buNone/>
            </a:pPr>
            <a:r>
              <a:rPr lang="de-DE" sz="3400" i="1" dirty="0" smtClean="0">
                <a:latin typeface="Footlight MT Light" panose="0204060206030A020304" pitchFamily="18" charset="0"/>
              </a:rPr>
              <a:t>1250-1400      Krisenzeit</a:t>
            </a:r>
          </a:p>
          <a:p>
            <a:pPr marL="0" indent="0">
              <a:buNone/>
            </a:pPr>
            <a:r>
              <a:rPr lang="de-DE" sz="3400" i="1" dirty="0" smtClean="0">
                <a:latin typeface="Footlight MT Light" panose="0204060206030A020304" pitchFamily="18" charset="0"/>
              </a:rPr>
              <a:t>1400-1500      </a:t>
            </a:r>
            <a:r>
              <a:rPr lang="de-DE" sz="3400" i="1" dirty="0" err="1" smtClean="0">
                <a:latin typeface="Footlight MT Light" panose="0204060206030A020304" pitchFamily="18" charset="0"/>
              </a:rPr>
              <a:t>Renaisance</a:t>
            </a:r>
            <a:r>
              <a:rPr lang="de-DE" sz="3400" i="1" dirty="0" smtClean="0">
                <a:latin typeface="Footlight MT Light" panose="0204060206030A020304" pitchFamily="18" charset="0"/>
              </a:rPr>
              <a:t>    </a:t>
            </a:r>
            <a:endParaRPr lang="de-DE" sz="3400" i="1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8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chemeClr val="accent4">
                <a:lumMod val="40000"/>
                <a:lumOff val="60000"/>
              </a:schemeClr>
            </a:gs>
            <a:gs pos="9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Der Zerfall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(Völkerwanderung)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Auflösung der Reichsstruktur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Arianismus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Mission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Übergangszeit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Transformation und Kontinuität</a:t>
            </a: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92D050"/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Der Aufbruch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(Karolinger)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Konfrontation mit dem Islam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Konkurrenz mit Byzanz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Karolingische Renaissance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Wikinger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Expansion und Neubeginn</a:t>
            </a:r>
          </a:p>
          <a:p>
            <a:pPr marL="0" indent="0">
              <a:buNone/>
            </a:pP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000">
              <a:srgbClr val="D8C371"/>
            </a:gs>
            <a:gs pos="60000">
              <a:srgbClr val="FFC000"/>
            </a:gs>
            <a:gs pos="98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Erstarken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>
                <a:latin typeface="Footlight MT Light" panose="0204060206030A020304" pitchFamily="18" charset="0"/>
              </a:rPr>
              <a:t>(</a:t>
            </a:r>
            <a:r>
              <a:rPr lang="de-DE" sz="3100" dirty="0" smtClean="0">
                <a:latin typeface="Footlight MT Light" panose="0204060206030A020304" pitchFamily="18" charset="0"/>
              </a:rPr>
              <a:t>Das dunkle Jahrhundert)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Wikinger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Abwehrerfolge gegen </a:t>
            </a:r>
            <a:r>
              <a:rPr lang="de-DE" sz="2400" dirty="0" err="1" smtClean="0">
                <a:latin typeface="Footlight MT Light" panose="0204060206030A020304" pitchFamily="18" charset="0"/>
              </a:rPr>
              <a:t>Sarazenen</a:t>
            </a:r>
            <a:endParaRPr lang="de-DE" sz="2400" dirty="0" smtClean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Ottonen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Endphase der Mission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Dekadentes Papsttum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Beginn von Reformbestrebungen</a:t>
            </a: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70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125">
              <a:srgbClr val="92D050"/>
            </a:gs>
            <a:gs pos="96250">
              <a:srgbClr val="C4D5A9"/>
            </a:gs>
            <a:gs pos="94500">
              <a:srgbClr val="D8E371"/>
            </a:gs>
            <a:gs pos="91000">
              <a:srgbClr val="FFFF00"/>
            </a:gs>
            <a:gs pos="98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Erwachen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(Investiturstreit)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Kirchenreform und Investiturstreit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Kreuzzüge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Scholastik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Expansion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Religiöser Eifer und Fanatismus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Rationalität</a:t>
            </a:r>
          </a:p>
          <a:p>
            <a:pPr marL="0" indent="0">
              <a:buNone/>
            </a:pP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7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125">
              <a:srgbClr val="92D050"/>
            </a:gs>
            <a:gs pos="96250">
              <a:srgbClr val="C4D5A9"/>
            </a:gs>
            <a:gs pos="0">
              <a:srgbClr val="C1DD37"/>
            </a:gs>
            <a:gs pos="0">
              <a:srgbClr val="F4EC1B"/>
            </a:gs>
            <a:gs pos="18000">
              <a:srgbClr val="7030A0">
                <a:lumMod val="64000"/>
                <a:lumOff val="36000"/>
              </a:srgbClr>
            </a:gs>
            <a:gs pos="0">
              <a:srgbClr val="FFFF00"/>
            </a:gs>
            <a:gs pos="98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Erstarren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(Stauferzeit)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Papsttum und Kaisertum 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Kreuzzüge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Rittertum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Lehnswesen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Institutionalisierung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Hofkultur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Urbanisierung/Kommunalisierung</a:t>
            </a: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83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8000">
              <a:srgbClr val="002060">
                <a:lumMod val="82000"/>
                <a:lumOff val="18000"/>
              </a:srgbClr>
            </a:gs>
            <a:gs pos="0">
              <a:srgbClr val="7030A0">
                <a:lumMod val="59000"/>
                <a:lumOff val="41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Footlight MT Light" panose="0204060206030A020304" pitchFamily="18" charset="0"/>
              </a:rPr>
              <a:t>Das Leiden</a:t>
            </a:r>
            <a:br>
              <a:rPr lang="de-DE" dirty="0" smtClean="0">
                <a:latin typeface="Footlight MT Light" panose="0204060206030A020304" pitchFamily="18" charset="0"/>
              </a:rPr>
            </a:br>
            <a:r>
              <a:rPr lang="de-DE" sz="3100" dirty="0" smtClean="0">
                <a:latin typeface="Footlight MT Light" panose="0204060206030A020304" pitchFamily="18" charset="0"/>
              </a:rPr>
              <a:t>(Krisenzeit 14. Jh.)</a:t>
            </a:r>
            <a:endParaRPr lang="de-DE" sz="3100" dirty="0">
              <a:latin typeface="Footlight MT Light" panose="0204060206030A020304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Footlight MT Light" panose="0204060206030A020304" pitchFamily="18" charset="0"/>
              </a:rPr>
              <a:t>Themen: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Pest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Schisma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Hundertjähriger Krieg</a:t>
            </a:r>
            <a:endParaRPr lang="de-DE" dirty="0">
              <a:latin typeface="Footlight MT Light" panose="0204060206030A020304" pitchFamily="18" charset="0"/>
            </a:endParaRPr>
          </a:p>
          <a:p>
            <a:r>
              <a:rPr lang="de-DE" dirty="0" smtClean="0">
                <a:latin typeface="Footlight MT Light" panose="0204060206030A020304" pitchFamily="18" charset="0"/>
              </a:rPr>
              <a:t>Charakteristika:</a:t>
            </a: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Krise der Institutionen</a:t>
            </a:r>
          </a:p>
          <a:p>
            <a:pPr marL="0" indent="0">
              <a:buNone/>
            </a:pPr>
            <a:r>
              <a:rPr lang="de-DE" sz="2400" dirty="0" err="1" smtClean="0">
                <a:latin typeface="Footlight MT Light" panose="0204060206030A020304" pitchFamily="18" charset="0"/>
              </a:rPr>
              <a:t>Territorialisierung</a:t>
            </a:r>
            <a:endParaRPr lang="de-DE" sz="2400" dirty="0" smtClean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de-DE" sz="2400" dirty="0" smtClean="0">
                <a:latin typeface="Footlight MT Light" panose="0204060206030A020304" pitchFamily="18" charset="0"/>
              </a:rPr>
              <a:t>Ökonomisierung</a:t>
            </a:r>
            <a:endParaRPr lang="de-DE" sz="2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49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Bildschirmpräsentation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Footlight MT Light</vt:lpstr>
      <vt:lpstr>Larissa</vt:lpstr>
      <vt:lpstr>Europa im Mittelalter Grundzüge der mittelalterlichen Geschichte vom vorläufigen Ende des weströmischen Kaisertums 476 bis zur Entdeckung Amerikas 1492</vt:lpstr>
      <vt:lpstr>Das Mittelalter und seine Teilepochen</vt:lpstr>
      <vt:lpstr>Das Mittelalter und seine Teilepochen</vt:lpstr>
      <vt:lpstr>Der Zerfall (Völkerwanderung)</vt:lpstr>
      <vt:lpstr>Der Aufbruch (Karolinger)</vt:lpstr>
      <vt:lpstr>Das Erstarken (Das dunkle Jahrhundert)</vt:lpstr>
      <vt:lpstr>Das Erwachen (Investiturstreit)</vt:lpstr>
      <vt:lpstr>Das Erstarren (Stauferzeit)</vt:lpstr>
      <vt:lpstr>Das Leiden (Krisenzeit 14. Jh.)</vt:lpstr>
      <vt:lpstr>Das Ende (15. Jahrhundert)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 Europa im Zeitalter des Investiturstreits Europa im Zeitalter des Investiturstreits von der Syndode von Stri bis zum Wormser Konkordat 1046 -1122</dc:title>
  <dc:creator>admin</dc:creator>
  <cp:lastModifiedBy>Standard</cp:lastModifiedBy>
  <cp:revision>294</cp:revision>
  <dcterms:created xsi:type="dcterms:W3CDTF">2017-04-18T11:03:37Z</dcterms:created>
  <dcterms:modified xsi:type="dcterms:W3CDTF">2021-05-31T13:53:29Z</dcterms:modified>
</cp:coreProperties>
</file>