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653" r:id="rId3"/>
    <p:sldId id="654" r:id="rId4"/>
    <p:sldId id="659" r:id="rId5"/>
    <p:sldId id="655" r:id="rId6"/>
    <p:sldId id="661" r:id="rId7"/>
    <p:sldId id="658" r:id="rId8"/>
    <p:sldId id="657" r:id="rId9"/>
    <p:sldId id="660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149F"/>
    <a:srgbClr val="0062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77" autoAdjust="0"/>
    <p:restoredTop sz="83435" autoAdjust="0"/>
  </p:normalViewPr>
  <p:slideViewPr>
    <p:cSldViewPr>
      <p:cViewPr varScale="1">
        <p:scale>
          <a:sx n="69" d="100"/>
          <a:sy n="69" d="100"/>
        </p:scale>
        <p:origin x="77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071434-2B87-4324-A8E9-44E24D291806}" type="datetimeFigureOut">
              <a:rPr lang="de-DE" smtClean="0"/>
              <a:t>12.05.2021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DD7F5-2E18-45D2-BF73-761BA67F4C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1455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12.05.2021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12898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12.05.2021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1918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12.05.2021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25394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12.05.2021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25775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12.05.2021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02901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12.05.2021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40301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12.05.2021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63889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12.05.2021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4838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12.05.2021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79292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12.05.2021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6771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BF2D7-C3E8-4C90-B465-0FAB9E3FD07F}" type="datetimeFigureOut">
              <a:rPr lang="de-DE" smtClean="0"/>
              <a:t>12.05.2021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0155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BF2D7-C3E8-4C90-B465-0FAB9E3FD07F}" type="datetimeFigureOut">
              <a:rPr lang="de-DE" smtClean="0"/>
              <a:t>12.05.2021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42A6D-387D-4AF4-A798-21F0F753A37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2576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adfontes.uzh.ch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7504" y="548680"/>
            <a:ext cx="8928992" cy="1224136"/>
          </a:xfrm>
        </p:spPr>
        <p:txBody>
          <a:bodyPr>
            <a:noAutofit/>
          </a:bodyPr>
          <a:lstStyle/>
          <a:p>
            <a:r>
              <a:rPr lang="de-DE" sz="6000" b="1" u="sng" dirty="0">
                <a:solidFill>
                  <a:schemeClr val="bg2">
                    <a:lumMod val="50000"/>
                  </a:schemeClr>
                </a:solidFill>
                <a:latin typeface="Footlight MT Light" panose="0204060206030A020304" pitchFamily="18" charset="0"/>
              </a:rPr>
              <a:t>Europa im Mittelalter</a:t>
            </a:r>
            <a:r>
              <a:rPr lang="de-DE" sz="6000" b="1" dirty="0">
                <a:solidFill>
                  <a:schemeClr val="bg2">
                    <a:lumMod val="50000"/>
                  </a:schemeClr>
                </a:solidFill>
                <a:latin typeface="Footlight MT Light" panose="0204060206030A020304" pitchFamily="18" charset="0"/>
              </a:rPr>
              <a:t/>
            </a:r>
            <a:br>
              <a:rPr lang="de-DE" sz="6000" b="1" dirty="0">
                <a:solidFill>
                  <a:schemeClr val="bg2">
                    <a:lumMod val="50000"/>
                  </a:schemeClr>
                </a:solidFill>
                <a:latin typeface="Footlight MT Light" panose="0204060206030A020304" pitchFamily="18" charset="0"/>
              </a:rPr>
            </a:br>
            <a:r>
              <a:rPr lang="de-DE" sz="2400" b="1" dirty="0">
                <a:solidFill>
                  <a:schemeClr val="bg2">
                    <a:lumMod val="50000"/>
                  </a:schemeClr>
                </a:solidFill>
                <a:latin typeface="Footlight MT Light" panose="0204060206030A020304" pitchFamily="18" charset="0"/>
              </a:rPr>
              <a:t>Grundzüge der mittelalterlichen Geschichte vom vorläufigen Ende des weströmischen Kaisertums 476 bis zur Entdeckung Amerikas 1492</a:t>
            </a:r>
            <a:endParaRPr lang="de-DE" sz="2000" b="1" dirty="0">
              <a:solidFill>
                <a:schemeClr val="bg2">
                  <a:lumMod val="50000"/>
                </a:schemeClr>
              </a:solidFill>
              <a:latin typeface="Footlight MT Light" panose="0204060206030A020304" pitchFamily="18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11560" y="6284912"/>
            <a:ext cx="7920880" cy="672480"/>
          </a:xfrm>
        </p:spPr>
        <p:txBody>
          <a:bodyPr>
            <a:normAutofit/>
          </a:bodyPr>
          <a:lstStyle/>
          <a:p>
            <a:r>
              <a:rPr lang="de-DE" b="1" dirty="0" smtClean="0">
                <a:solidFill>
                  <a:schemeClr val="bg2">
                    <a:lumMod val="50000"/>
                  </a:schemeClr>
                </a:solidFill>
                <a:latin typeface="Footlight MT Light" panose="0204060206030A020304" pitchFamily="18" charset="0"/>
              </a:rPr>
              <a:t>Synopse (Thematisch)</a:t>
            </a:r>
            <a:endParaRPr lang="de-DE" b="1" dirty="0">
              <a:solidFill>
                <a:schemeClr val="bg2">
                  <a:lumMod val="50000"/>
                </a:schemeClr>
              </a:solidFill>
              <a:latin typeface="Footlight MT Light" panose="0204060206030A020304" pitchFamily="18" charset="0"/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154" y="2035587"/>
            <a:ext cx="3823692" cy="4319034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6483846" y="5729481"/>
            <a:ext cx="255265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dirty="0">
                <a:latin typeface="Footlight MT Light" panose="0204060206030A020304" pitchFamily="18" charset="0"/>
              </a:rPr>
              <a:t>https://upload.wikimedia.org/wikipedia/commons/thumb/1/17/Hereford_Mappa_Mundi_1300.jpg/440px-Hereford_Mappa_Mundi_1300.jpg</a:t>
            </a:r>
          </a:p>
        </p:txBody>
      </p:sp>
    </p:spTree>
    <p:extLst>
      <p:ext uri="{BB962C8B-B14F-4D97-AF65-F5344CB8AC3E}">
        <p14:creationId xmlns:p14="http://schemas.microsoft.com/office/powerpoint/2010/main" val="267914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Autofit/>
          </a:bodyPr>
          <a:lstStyle/>
          <a:p>
            <a:r>
              <a:rPr lang="de-DE" sz="2800" dirty="0" smtClean="0">
                <a:latin typeface="Footlight MT Light" panose="0204060206030A020304" pitchFamily="18" charset="0"/>
              </a:rPr>
              <a:t>Schriftlichkeit</a:t>
            </a:r>
            <a:endParaRPr lang="de-DE" sz="2800" dirty="0">
              <a:latin typeface="Eurostile" panose="020B0504020202050204" pitchFamily="34" charset="0"/>
            </a:endParaRPr>
          </a:p>
        </p:txBody>
      </p:sp>
      <p:graphicFrame>
        <p:nvGraphicFramePr>
          <p:cNvPr id="3" name="Tabelle 2"/>
          <p:cNvGraphicFramePr>
            <a:graphicFrameLocks noGrp="1"/>
          </p:cNvGraphicFramePr>
          <p:nvPr/>
        </p:nvGraphicFramePr>
        <p:xfrm>
          <a:off x="1524000" y="13970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468812"/>
              </p:ext>
            </p:extLst>
          </p:nvPr>
        </p:nvGraphicFramePr>
        <p:xfrm>
          <a:off x="323530" y="548680"/>
          <a:ext cx="8712965" cy="627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78"/>
                <a:gridCol w="2376264"/>
                <a:gridCol w="2448272"/>
                <a:gridCol w="2304256"/>
                <a:gridCol w="864095"/>
              </a:tblGrid>
              <a:tr h="6192688">
                <a:tc>
                  <a:txBody>
                    <a:bodyPr/>
                    <a:lstStyle/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400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500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600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700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800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900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1000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1100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1200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1300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1400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1500</a:t>
                      </a: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Footlight MT Light" panose="0204060206030A020304" pitchFamily="18" charset="0"/>
                        </a:rPr>
                        <a:t>Unziale</a:t>
                      </a: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dirty="0" smtClean="0">
                          <a:latin typeface="Footlight MT Light" panose="0204060206030A020304" pitchFamily="18" charset="0"/>
                        </a:rPr>
                        <a:t>Karolingische Minuskel</a:t>
                      </a: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dirty="0" smtClean="0">
                          <a:latin typeface="Footlight MT Light" panose="0204060206030A020304" pitchFamily="18" charset="0"/>
                        </a:rPr>
                        <a:t>Gotische Schriften</a:t>
                      </a: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dirty="0" err="1" smtClean="0">
                          <a:latin typeface="Footlight MT Light" panose="0204060206030A020304" pitchFamily="18" charset="0"/>
                        </a:rPr>
                        <a:t>Humanistenschrift</a:t>
                      </a:r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000" dirty="0" smtClean="0">
                          <a:latin typeface="Footlight MT Light" panose="0204060206030A020304" pitchFamily="18" charset="0"/>
                        </a:rPr>
                        <a:t>Quelle: </a:t>
                      </a:r>
                      <a:r>
                        <a:rPr lang="de-DE" sz="1000" dirty="0" smtClean="0">
                          <a:latin typeface="Footlight MT Light" panose="0204060206030A020304" pitchFamily="18" charset="0"/>
                          <a:hlinkClick r:id="rId2"/>
                        </a:rPr>
                        <a:t>www.adfontes.uzh.ch</a:t>
                      </a:r>
                      <a:endParaRPr lang="de-DE" sz="1000" dirty="0">
                        <a:latin typeface="Footlight MT Light" panose="0204060206030A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Footlight MT Light" panose="0204060206030A020304" pitchFamily="18" charset="0"/>
                        </a:rPr>
                        <a:t>Schriftkundig: Kleriker, Notare </a:t>
                      </a: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dirty="0" smtClean="0">
                          <a:latin typeface="Footlight MT Light" panose="0204060206030A020304" pitchFamily="18" charset="0"/>
                        </a:rPr>
                        <a:t>Starke Zunahme der Schriftlichkeit</a:t>
                      </a: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dirty="0" smtClean="0">
                          <a:latin typeface="Footlight MT Light" panose="0204060206030A020304" pitchFamily="18" charset="0"/>
                        </a:rPr>
                        <a:t>Universitäten</a:t>
                      </a: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dirty="0" smtClean="0">
                          <a:latin typeface="Footlight MT Light" panose="0204060206030A020304" pitchFamily="18" charset="0"/>
                        </a:rPr>
                        <a:t>Bürger</a:t>
                      </a:r>
                      <a:r>
                        <a:rPr lang="de-DE" baseline="0" dirty="0" smtClean="0">
                          <a:latin typeface="Footlight MT Light" panose="0204060206030A020304" pitchFamily="18" charset="0"/>
                        </a:rPr>
                        <a:t> und Kaufleute schreiben</a:t>
                      </a:r>
                      <a:endParaRPr lang="de-DE" dirty="0">
                        <a:latin typeface="Footlight MT Light" panose="0204060206030A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Footlight MT Light" panose="0204060206030A020304" pitchFamily="18" charset="0"/>
                        </a:rPr>
                        <a:t>Theologisches Schrifttum</a:t>
                      </a: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dirty="0" smtClean="0">
                          <a:latin typeface="Footlight MT Light" panose="0204060206030A020304" pitchFamily="18" charset="0"/>
                        </a:rPr>
                        <a:t>Rechtsdokumente</a:t>
                      </a:r>
                    </a:p>
                    <a:p>
                      <a:r>
                        <a:rPr lang="de-DE" dirty="0" smtClean="0">
                          <a:latin typeface="Footlight MT Light" panose="0204060206030A020304" pitchFamily="18" charset="0"/>
                        </a:rPr>
                        <a:t>und</a:t>
                      </a:r>
                      <a:r>
                        <a:rPr lang="de-DE" baseline="0" dirty="0" smtClean="0">
                          <a:latin typeface="Footlight MT Light" panose="0204060206030A020304" pitchFamily="18" charset="0"/>
                        </a:rPr>
                        <a:t> </a:t>
                      </a:r>
                      <a:r>
                        <a:rPr lang="de-DE" dirty="0" smtClean="0">
                          <a:latin typeface="Footlight MT Light" panose="0204060206030A020304" pitchFamily="18" charset="0"/>
                        </a:rPr>
                        <a:t>Geschichts-schreibung</a:t>
                      </a: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dirty="0" smtClean="0">
                          <a:latin typeface="Footlight MT Light" panose="0204060206030A020304" pitchFamily="18" charset="0"/>
                        </a:rPr>
                        <a:t>Hagiographie</a:t>
                      </a: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dirty="0" smtClean="0">
                          <a:latin typeface="Footlight MT Light" panose="0204060206030A020304" pitchFamily="18" charset="0"/>
                        </a:rPr>
                        <a:t>Chroniken </a:t>
                      </a:r>
                      <a:r>
                        <a:rPr lang="de-DE" sz="1600" dirty="0" smtClean="0">
                          <a:latin typeface="Footlight MT Light" panose="0204060206030A020304" pitchFamily="18" charset="0"/>
                        </a:rPr>
                        <a:t>(Weltgeschichte, Stadtgeschichte, Bistumsgeschichte)</a:t>
                      </a:r>
                    </a:p>
                    <a:p>
                      <a:endParaRPr lang="de-DE" sz="16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600" dirty="0" smtClean="0">
                          <a:latin typeface="Footlight MT Light" panose="0204060206030A020304" pitchFamily="18" charset="0"/>
                        </a:rPr>
                        <a:t>Erste Autobiographien</a:t>
                      </a:r>
                    </a:p>
                    <a:p>
                      <a:endParaRPr lang="de-DE" sz="16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600" dirty="0" smtClean="0">
                          <a:latin typeface="Footlight MT Light" panose="0204060206030A020304" pitchFamily="18" charset="0"/>
                        </a:rPr>
                        <a:t>Streitschriften, </a:t>
                      </a:r>
                      <a:r>
                        <a:rPr lang="de-DE" sz="1600" dirty="0" err="1" smtClean="0">
                          <a:latin typeface="Footlight MT Light" panose="0204060206030A020304" pitchFamily="18" charset="0"/>
                        </a:rPr>
                        <a:t>Traktatliteratur</a:t>
                      </a:r>
                      <a:endParaRPr lang="de-DE" sz="16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6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600" dirty="0" smtClean="0">
                          <a:latin typeface="Footlight MT Light" panose="0204060206030A020304" pitchFamily="18" charset="0"/>
                        </a:rPr>
                        <a:t>Romane, Handels-</a:t>
                      </a:r>
                      <a:r>
                        <a:rPr lang="de-DE" sz="1600" baseline="0" dirty="0" smtClean="0">
                          <a:latin typeface="Footlight MT Light" panose="0204060206030A020304" pitchFamily="18" charset="0"/>
                        </a:rPr>
                        <a:t> und Verwaltungsschriftgut</a:t>
                      </a:r>
                      <a:endParaRPr lang="de-DE" sz="1600" dirty="0">
                        <a:latin typeface="Footlight MT Light" panose="0204060206030A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400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500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600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700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800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900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1000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1100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1200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1300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1400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1500</a:t>
                      </a:r>
                      <a:endParaRPr lang="de-DE" dirty="0" smtClean="0"/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881061"/>
            <a:ext cx="2416501" cy="701359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1882" y="2756246"/>
            <a:ext cx="2418227" cy="1461145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1882" y="4968326"/>
            <a:ext cx="2305982" cy="1262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24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Autofit/>
          </a:bodyPr>
          <a:lstStyle/>
          <a:p>
            <a:r>
              <a:rPr lang="de-DE" sz="2800" dirty="0" smtClean="0">
                <a:latin typeface="Footlight MT Light" panose="0204060206030A020304" pitchFamily="18" charset="0"/>
              </a:rPr>
              <a:t>Familie und Verwandtschaft</a:t>
            </a:r>
            <a:endParaRPr lang="de-DE" sz="2800" dirty="0">
              <a:latin typeface="Eurostile" panose="020B050402020205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07504" y="980728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93366"/>
              </p:ext>
            </p:extLst>
          </p:nvPr>
        </p:nvGraphicFramePr>
        <p:xfrm>
          <a:off x="225861" y="665312"/>
          <a:ext cx="8712965" cy="6192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78"/>
                <a:gridCol w="2376264"/>
                <a:gridCol w="2448272"/>
                <a:gridCol w="2304256"/>
                <a:gridCol w="864095"/>
              </a:tblGrid>
              <a:tr h="6192688">
                <a:tc>
                  <a:txBody>
                    <a:bodyPr/>
                    <a:lstStyle/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400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500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600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700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800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900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1000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1100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1200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1300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1400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1500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4.-10. Jh. offene Sippenverbände</a:t>
                      </a: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Lebensgemeinschaft</a:t>
                      </a:r>
                      <a:r>
                        <a:rPr lang="de-DE" sz="1800" baseline="0" dirty="0" smtClean="0">
                          <a:latin typeface="Footlight MT Light" panose="0204060206030A020304" pitchFamily="18" charset="0"/>
                        </a:rPr>
                        <a:t> dennoch meist Kleinfamilie</a:t>
                      </a:r>
                    </a:p>
                    <a:p>
                      <a:endParaRPr lang="de-DE" sz="18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baseline="0" dirty="0" smtClean="0">
                          <a:latin typeface="Footlight MT Light" panose="0204060206030A020304" pitchFamily="18" charset="0"/>
                        </a:rPr>
                        <a:t>Zunehmende Verflechtung des Adels</a:t>
                      </a:r>
                    </a:p>
                    <a:p>
                      <a:endParaRPr lang="de-DE" sz="18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baseline="0" dirty="0" smtClean="0">
                          <a:latin typeface="Footlight MT Light" panose="0204060206030A020304" pitchFamily="18" charset="0"/>
                        </a:rPr>
                        <a:t>Familie wird </a:t>
                      </a:r>
                      <a:r>
                        <a:rPr lang="de-DE" sz="1800" baseline="0" dirty="0" err="1" smtClean="0">
                          <a:latin typeface="Footlight MT Light" panose="0204060206030A020304" pitchFamily="18" charset="0"/>
                        </a:rPr>
                        <a:t>agnatisch</a:t>
                      </a:r>
                      <a:r>
                        <a:rPr lang="de-DE" sz="1800" baseline="0" dirty="0" smtClean="0">
                          <a:latin typeface="Footlight MT Light" panose="0204060206030A020304" pitchFamily="18" charset="0"/>
                        </a:rPr>
                        <a:t> definiert (Geschlecht statt Sippe)</a:t>
                      </a:r>
                    </a:p>
                    <a:p>
                      <a:endParaRPr lang="de-DE" sz="18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baseline="0" dirty="0" smtClean="0">
                        <a:latin typeface="Footlight MT Light" panose="0204060206030A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 err="1" smtClean="0">
                          <a:latin typeface="Footlight MT Light" panose="0204060206030A020304" pitchFamily="18" charset="0"/>
                        </a:rPr>
                        <a:t>Einnamigkeit</a:t>
                      </a:r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Familiennamen</a:t>
                      </a:r>
                      <a:r>
                        <a:rPr lang="de-DE" sz="1800" baseline="0" dirty="0" smtClean="0">
                          <a:latin typeface="Footlight MT Light" panose="0204060206030A020304" pitchFamily="18" charset="0"/>
                        </a:rPr>
                        <a:t> (Adel)</a:t>
                      </a:r>
                    </a:p>
                    <a:p>
                      <a:r>
                        <a:rPr lang="de-DE" sz="1800" baseline="0" dirty="0" smtClean="0">
                          <a:latin typeface="Footlight MT Light" panose="0204060206030A020304" pitchFamily="18" charset="0"/>
                        </a:rPr>
                        <a:t>Reduktion des Namensbestandes</a:t>
                      </a:r>
                    </a:p>
                    <a:p>
                      <a:endParaRPr lang="de-DE" sz="18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baseline="0" dirty="0" smtClean="0">
                          <a:latin typeface="Footlight MT Light" panose="0204060206030A020304" pitchFamily="18" charset="0"/>
                        </a:rPr>
                        <a:t>Biblische Namen kommen in Mode</a:t>
                      </a:r>
                    </a:p>
                    <a:p>
                      <a:r>
                        <a:rPr lang="de-DE" sz="1800" baseline="0" dirty="0" smtClean="0">
                          <a:latin typeface="Footlight MT Light" panose="0204060206030A020304" pitchFamily="18" charset="0"/>
                        </a:rPr>
                        <a:t>(Johannes, Josef, Maria, Anna etc.)</a:t>
                      </a:r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Genealogien zum Gedenken</a:t>
                      </a: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Stammtafel  (Beweismittel</a:t>
                      </a:r>
                      <a:r>
                        <a:rPr lang="de-DE" sz="1800" baseline="0" dirty="0" smtClean="0">
                          <a:latin typeface="Footlight MT Light" panose="0204060206030A020304" pitchFamily="18" charset="0"/>
                        </a:rPr>
                        <a:t> nach Verschärfung des kirchlichen Eherechts)</a:t>
                      </a:r>
                    </a:p>
                    <a:p>
                      <a:endParaRPr lang="de-DE" sz="18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baseline="0" dirty="0" smtClean="0">
                          <a:latin typeface="Footlight MT Light" panose="0204060206030A020304" pitchFamily="18" charset="0"/>
                        </a:rPr>
                        <a:t>1215 Lockerung  des kirchlichen Eherechts</a:t>
                      </a:r>
                      <a:endParaRPr lang="de-DE" sz="1800" dirty="0">
                        <a:latin typeface="Footlight MT Light" panose="0204060206030A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400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500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600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700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800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900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1000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1100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1200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1300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1400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1500</a:t>
                      </a:r>
                      <a:endParaRPr lang="de-DE" dirty="0" smtClean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517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Autofit/>
          </a:bodyPr>
          <a:lstStyle/>
          <a:p>
            <a:r>
              <a:rPr lang="de-DE" sz="2800" dirty="0" smtClean="0">
                <a:latin typeface="Footlight MT Light" panose="0204060206030A020304" pitchFamily="18" charset="0"/>
              </a:rPr>
              <a:t>Herrschaft im Wandel</a:t>
            </a:r>
            <a:endParaRPr lang="de-DE" sz="2800" dirty="0">
              <a:latin typeface="Eurostile" panose="020B050402020205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07504" y="980728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274792"/>
              </p:ext>
            </p:extLst>
          </p:nvPr>
        </p:nvGraphicFramePr>
        <p:xfrm>
          <a:off x="251523" y="620688"/>
          <a:ext cx="8712965" cy="6192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78"/>
                <a:gridCol w="2376264"/>
                <a:gridCol w="2448272"/>
                <a:gridCol w="2304256"/>
                <a:gridCol w="864095"/>
              </a:tblGrid>
              <a:tr h="6192688">
                <a:tc>
                  <a:txBody>
                    <a:bodyPr/>
                    <a:lstStyle/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400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500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600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700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800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900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1000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1100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1200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1300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1400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1500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Heerkönigtum</a:t>
                      </a: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Erbteilungen</a:t>
                      </a:r>
                      <a:r>
                        <a:rPr lang="de-DE" sz="1800" baseline="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 (Merowinger)</a:t>
                      </a:r>
                    </a:p>
                    <a:p>
                      <a:r>
                        <a:rPr lang="de-DE" sz="1800" baseline="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Wahlmonarchien</a:t>
                      </a:r>
                    </a:p>
                    <a:p>
                      <a:r>
                        <a:rPr lang="de-DE" sz="1800" baseline="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(Westgoten)</a:t>
                      </a:r>
                    </a:p>
                    <a:p>
                      <a:endParaRPr lang="de-DE" sz="1800" baseline="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baseline="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baseline="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baseline="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Universalsukzession</a:t>
                      </a:r>
                    </a:p>
                    <a:p>
                      <a:endParaRPr lang="de-DE" sz="1800" baseline="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baseline="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Erbfolge </a:t>
                      </a:r>
                    </a:p>
                    <a:p>
                      <a:r>
                        <a:rPr lang="de-DE" sz="1800" baseline="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(außer: dt. </a:t>
                      </a:r>
                      <a:r>
                        <a:rPr lang="de-DE" sz="1800" baseline="0" dirty="0" err="1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Kgt</a:t>
                      </a:r>
                      <a:r>
                        <a:rPr lang="de-DE" sz="1800" baseline="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.)</a:t>
                      </a:r>
                    </a:p>
                    <a:p>
                      <a:endParaRPr lang="de-DE" sz="1800" baseline="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baseline="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Primogenitur</a:t>
                      </a: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Adel: Königsdienst und Grundherrschaft</a:t>
                      </a: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Partikulargewalten</a:t>
                      </a: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Entstehung des Lehnswesens</a:t>
                      </a: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Territorialherrschaften</a:t>
                      </a: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Finanzverwaltung, Bürokratie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Fürstenspiegel</a:t>
                      </a: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Gottes- und Landfrieden </a:t>
                      </a: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Streitschriften</a:t>
                      </a: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Aristoteles-kommentare (Politik)</a:t>
                      </a: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Städte und Landstände</a:t>
                      </a:r>
                      <a:endParaRPr lang="de-DE" sz="1800" dirty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400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500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600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700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800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900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1000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1100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1200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1300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1400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1500</a:t>
                      </a:r>
                      <a:endParaRPr lang="de-DE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075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Autofit/>
          </a:bodyPr>
          <a:lstStyle/>
          <a:p>
            <a:r>
              <a:rPr lang="de-DE" sz="2800" dirty="0" smtClean="0">
                <a:latin typeface="Footlight MT Light" panose="0204060206030A020304" pitchFamily="18" charset="0"/>
              </a:rPr>
              <a:t>Recht im Mittelalter</a:t>
            </a:r>
            <a:endParaRPr lang="de-DE" sz="2800" dirty="0">
              <a:latin typeface="Eurostile" panose="020B050402020205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53852" y="531022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336098"/>
              </p:ext>
            </p:extLst>
          </p:nvPr>
        </p:nvGraphicFramePr>
        <p:xfrm>
          <a:off x="153852" y="602144"/>
          <a:ext cx="8712965" cy="6192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78"/>
                <a:gridCol w="2376264"/>
                <a:gridCol w="2448272"/>
                <a:gridCol w="2304256"/>
                <a:gridCol w="864095"/>
              </a:tblGrid>
              <a:tr h="6192688">
                <a:tc>
                  <a:txBody>
                    <a:bodyPr/>
                    <a:lstStyle/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400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500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600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700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800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900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1000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1100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1200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1300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1400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1500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Codex </a:t>
                      </a:r>
                      <a:r>
                        <a:rPr lang="de-DE" sz="1800" dirty="0" err="1" smtClean="0">
                          <a:latin typeface="Footlight MT Light" panose="0204060206030A020304" pitchFamily="18" charset="0"/>
                        </a:rPr>
                        <a:t>Iustiniani</a:t>
                      </a:r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Volksrechte</a:t>
                      </a: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err="1" smtClean="0">
                          <a:latin typeface="Footlight MT Light" panose="0204060206030A020304" pitchFamily="18" charset="0"/>
                        </a:rPr>
                        <a:t>Kapitulariengesetz-gebung</a:t>
                      </a:r>
                      <a:r>
                        <a:rPr lang="de-DE" sz="1800" baseline="0" dirty="0" smtClean="0">
                          <a:latin typeface="Footlight MT Light" panose="0204060206030A020304" pitchFamily="18" charset="0"/>
                        </a:rPr>
                        <a:t> der Karolinger</a:t>
                      </a:r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err="1" smtClean="0">
                          <a:latin typeface="Footlight MT Light" panose="0204060206030A020304" pitchFamily="18" charset="0"/>
                        </a:rPr>
                        <a:t>Decretum</a:t>
                      </a:r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latin typeface="Footlight MT Light" panose="0204060206030A020304" pitchFamily="18" charset="0"/>
                        </a:rPr>
                        <a:t>Gratiani</a:t>
                      </a:r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Sachsenspiegel</a:t>
                      </a:r>
                      <a:endParaRPr lang="de-DE" sz="1800" dirty="0">
                        <a:latin typeface="Footlight MT Light" panose="0204060206030A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dirty="0" smtClean="0">
                          <a:latin typeface="Footlight MT Light" panose="0204060206030A020304" pitchFamily="18" charset="0"/>
                        </a:rPr>
                        <a:t>Gründung der Universität Bologna</a:t>
                      </a: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dirty="0" smtClean="0">
                          <a:latin typeface="Footlight MT Light" panose="0204060206030A020304" pitchFamily="18" charset="0"/>
                        </a:rPr>
                        <a:t>Renaissance des Römischen Rechts</a:t>
                      </a: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dirty="0" smtClean="0">
                          <a:latin typeface="Footlight MT Light" panose="0204060206030A020304" pitchFamily="18" charset="0"/>
                        </a:rPr>
                        <a:t>Gelehrte Räte als Verwaltungspersonal</a:t>
                      </a:r>
                      <a:endParaRPr lang="de-DE" dirty="0">
                        <a:latin typeface="Footlight MT Light" panose="0204060206030A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Volksgerichte</a:t>
                      </a:r>
                      <a:r>
                        <a:rPr lang="de-DE" sz="1800" baseline="0" dirty="0" smtClean="0">
                          <a:latin typeface="Footlight MT Light" panose="0204060206030A020304" pitchFamily="18" charset="0"/>
                        </a:rPr>
                        <a:t> (Thing)</a:t>
                      </a:r>
                    </a:p>
                    <a:p>
                      <a:endParaRPr lang="de-DE" sz="18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baseline="0" dirty="0" smtClean="0">
                          <a:latin typeface="Footlight MT Light" panose="0204060206030A020304" pitchFamily="18" charset="0"/>
                        </a:rPr>
                        <a:t>Königsgerichte, Grafengerichte</a:t>
                      </a:r>
                    </a:p>
                    <a:p>
                      <a:endParaRPr lang="de-DE" sz="18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i="1" baseline="0" dirty="0" smtClean="0">
                          <a:latin typeface="Footlight MT Light" panose="0204060206030A020304" pitchFamily="18" charset="0"/>
                        </a:rPr>
                        <a:t>Sendgerichte</a:t>
                      </a:r>
                      <a:r>
                        <a:rPr lang="de-DE" sz="1800" baseline="0" dirty="0" smtClean="0">
                          <a:latin typeface="Footlight MT Light" panose="0204060206030A020304" pitchFamily="18" charset="0"/>
                        </a:rPr>
                        <a:t> </a:t>
                      </a:r>
                    </a:p>
                    <a:p>
                      <a:endParaRPr lang="de-DE" sz="18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baseline="0" dirty="0" smtClean="0">
                          <a:latin typeface="Footlight MT Light" panose="0204060206030A020304" pitchFamily="18" charset="0"/>
                        </a:rPr>
                        <a:t>Partikulargerichte</a:t>
                      </a:r>
                    </a:p>
                    <a:p>
                      <a:r>
                        <a:rPr lang="de-DE" sz="1400" baseline="0" dirty="0" smtClean="0">
                          <a:latin typeface="Footlight MT Light" panose="0204060206030A020304" pitchFamily="18" charset="0"/>
                        </a:rPr>
                        <a:t>(Grundgerichtsbarkeit, Dorfgerichte, kirchliche Gerichtsbarkeit, etc.)</a:t>
                      </a:r>
                    </a:p>
                    <a:p>
                      <a:endParaRPr lang="de-DE" sz="18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i="1" baseline="0" dirty="0" smtClean="0">
                          <a:latin typeface="Footlight MT Light" panose="0204060206030A020304" pitchFamily="18" charset="0"/>
                        </a:rPr>
                        <a:t>Inquisition</a:t>
                      </a:r>
                    </a:p>
                    <a:p>
                      <a:r>
                        <a:rPr lang="de-DE" sz="1800" i="1" baseline="0" dirty="0" smtClean="0">
                          <a:latin typeface="Footlight MT Light" panose="0204060206030A020304" pitchFamily="18" charset="0"/>
                        </a:rPr>
                        <a:t>Offizialate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400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500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600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700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800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900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1000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1100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1200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1300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1400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1500</a:t>
                      </a:r>
                      <a:endParaRPr lang="de-DE" dirty="0" smtClean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555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Autofit/>
          </a:bodyPr>
          <a:lstStyle/>
          <a:p>
            <a:r>
              <a:rPr lang="de-DE" sz="2800" dirty="0" smtClean="0">
                <a:latin typeface="Footlight MT Light" panose="0204060206030A020304" pitchFamily="18" charset="0"/>
              </a:rPr>
              <a:t>Glaube, Religion und Kirche</a:t>
            </a:r>
            <a:endParaRPr lang="de-DE" sz="2800" dirty="0">
              <a:latin typeface="Eurostile" panose="020B050402020205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07504" y="980728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20023"/>
              </p:ext>
            </p:extLst>
          </p:nvPr>
        </p:nvGraphicFramePr>
        <p:xfrm>
          <a:off x="251523" y="665312"/>
          <a:ext cx="8712965" cy="6192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78"/>
                <a:gridCol w="2376264"/>
                <a:gridCol w="2448272"/>
                <a:gridCol w="2448271"/>
                <a:gridCol w="720080"/>
              </a:tblGrid>
              <a:tr h="6192688">
                <a:tc>
                  <a:txBody>
                    <a:bodyPr/>
                    <a:lstStyle/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400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500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600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700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800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900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1000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1100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1200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1300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1400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1500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Arianismus</a:t>
                      </a:r>
                    </a:p>
                    <a:p>
                      <a:r>
                        <a:rPr lang="de-DE" sz="1800" dirty="0" err="1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Donatismus</a:t>
                      </a:r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i="1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Irische Mönchsmission</a:t>
                      </a:r>
                    </a:p>
                    <a:p>
                      <a:endParaRPr lang="de-DE" sz="1800" i="1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i="1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Friesenmission</a:t>
                      </a:r>
                    </a:p>
                    <a:p>
                      <a:r>
                        <a:rPr lang="de-DE" sz="1800" i="1" dirty="0" err="1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Sachsen“mission</a:t>
                      </a:r>
                      <a:r>
                        <a:rPr lang="de-DE" sz="1800" i="1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“</a:t>
                      </a:r>
                    </a:p>
                    <a:p>
                      <a:r>
                        <a:rPr lang="de-DE" sz="1800" i="1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Slawenmission</a:t>
                      </a: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Beginn der Ketzerverbrennungen</a:t>
                      </a: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Katharer</a:t>
                      </a:r>
                    </a:p>
                    <a:p>
                      <a:r>
                        <a:rPr lang="de-DE" sz="1800" dirty="0" err="1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Albigenserkriege</a:t>
                      </a:r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Inquisition</a:t>
                      </a: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Jan Hus</a:t>
                      </a: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Hussitenkriege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Ökumenische </a:t>
                      </a:r>
                      <a:r>
                        <a:rPr lang="de-DE" dirty="0" err="1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Konzilien</a:t>
                      </a:r>
                      <a:endParaRPr lang="de-DE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dirty="0" err="1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Pippinische</a:t>
                      </a:r>
                      <a:r>
                        <a:rPr lang="de-DE" baseline="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 Schenkung</a:t>
                      </a:r>
                    </a:p>
                    <a:p>
                      <a:endParaRPr lang="de-DE" baseline="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Kirchenreform-bewegung</a:t>
                      </a:r>
                    </a:p>
                    <a:p>
                      <a:endParaRPr lang="de-DE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Reformpapsttum</a:t>
                      </a:r>
                    </a:p>
                    <a:p>
                      <a:endParaRPr lang="de-DE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Juristenpäpste</a:t>
                      </a:r>
                    </a:p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Kaiser gegen Papst</a:t>
                      </a:r>
                    </a:p>
                    <a:p>
                      <a:endParaRPr lang="de-DE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Abendländisches</a:t>
                      </a:r>
                      <a:r>
                        <a:rPr lang="de-DE" baseline="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 Schisma</a:t>
                      </a:r>
                      <a:endParaRPr lang="de-DE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Konziliarismus</a:t>
                      </a:r>
                      <a:endParaRPr lang="de-DE" dirty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Bischofsheilige (Oberschicht)</a:t>
                      </a: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Königsheilige</a:t>
                      </a: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Laien als Heilige</a:t>
                      </a: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Maria Magdalena</a:t>
                      </a: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Gefühlsmäßige Frömmigkeit (Mystik)</a:t>
                      </a: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Wunderkult</a:t>
                      </a: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err="1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Devotio</a:t>
                      </a:r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 </a:t>
                      </a:r>
                      <a:r>
                        <a:rPr lang="de-DE" sz="1800" dirty="0" err="1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moderna</a:t>
                      </a:r>
                      <a:endParaRPr lang="de-DE" sz="1800" dirty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400</a:t>
                      </a:r>
                    </a:p>
                    <a:p>
                      <a:pPr algn="r"/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500</a:t>
                      </a:r>
                    </a:p>
                    <a:p>
                      <a:pPr algn="r"/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600</a:t>
                      </a:r>
                    </a:p>
                    <a:p>
                      <a:pPr algn="r"/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700</a:t>
                      </a:r>
                    </a:p>
                    <a:p>
                      <a:pPr algn="r"/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800</a:t>
                      </a:r>
                    </a:p>
                    <a:p>
                      <a:pPr algn="r"/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900</a:t>
                      </a:r>
                    </a:p>
                    <a:p>
                      <a:pPr algn="r"/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1000</a:t>
                      </a:r>
                    </a:p>
                    <a:p>
                      <a:pPr algn="r"/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1100</a:t>
                      </a:r>
                    </a:p>
                    <a:p>
                      <a:pPr algn="r"/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1200</a:t>
                      </a:r>
                    </a:p>
                    <a:p>
                      <a:pPr algn="r"/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1300</a:t>
                      </a:r>
                    </a:p>
                    <a:p>
                      <a:pPr algn="r"/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1400</a:t>
                      </a:r>
                    </a:p>
                    <a:p>
                      <a:pPr algn="r"/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1500</a:t>
                      </a:r>
                      <a:endParaRPr lang="de-DE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530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Autofit/>
          </a:bodyPr>
          <a:lstStyle/>
          <a:p>
            <a:r>
              <a:rPr lang="de-DE" sz="2800" dirty="0" smtClean="0">
                <a:latin typeface="Footlight MT Light" panose="0204060206030A020304" pitchFamily="18" charset="0"/>
              </a:rPr>
              <a:t>Philosophie und Geistesgeschichte </a:t>
            </a:r>
            <a:endParaRPr lang="de-DE" sz="2800" dirty="0">
              <a:latin typeface="Eurostile" panose="020B050402020205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07504" y="980728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235904"/>
              </p:ext>
            </p:extLst>
          </p:nvPr>
        </p:nvGraphicFramePr>
        <p:xfrm>
          <a:off x="285927" y="665312"/>
          <a:ext cx="8712965" cy="6192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78"/>
                <a:gridCol w="1765795"/>
                <a:gridCol w="2304256"/>
                <a:gridCol w="3240360"/>
                <a:gridCol w="682476"/>
              </a:tblGrid>
              <a:tr h="6192688">
                <a:tc>
                  <a:txBody>
                    <a:bodyPr/>
                    <a:lstStyle/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400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500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600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700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800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900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1000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1100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1200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1300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1400</a:t>
                      </a:r>
                    </a:p>
                    <a:p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1500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800" dirty="0" err="1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err="1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err="1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err="1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err="1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err="1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err="1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err="1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Frühscholastik</a:t>
                      </a: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Hochscholastik</a:t>
                      </a: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Spätscholastik</a:t>
                      </a: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Humanismus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800" dirty="0" err="1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err="1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err="1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err="1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err="1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err="1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err="1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Kloster; Klosterschule</a:t>
                      </a: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Kathedralschulen</a:t>
                      </a: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Universitäten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800" baseline="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baseline="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baseline="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baseline="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Vivarium</a:t>
                      </a:r>
                    </a:p>
                    <a:p>
                      <a:endParaRPr lang="de-DE" sz="1800" baseline="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baseline="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baseline="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baseline="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baseline="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Logik</a:t>
                      </a:r>
                    </a:p>
                    <a:p>
                      <a:r>
                        <a:rPr lang="de-DE" sz="1800" baseline="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(</a:t>
                      </a:r>
                      <a:r>
                        <a:rPr lang="de-DE" sz="1800" baseline="0" dirty="0" err="1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ratio</a:t>
                      </a:r>
                      <a:r>
                        <a:rPr lang="de-DE" sz="1800" baseline="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 et </a:t>
                      </a:r>
                      <a:r>
                        <a:rPr lang="de-DE" sz="1800" baseline="0" dirty="0" err="1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auctoritas</a:t>
                      </a:r>
                      <a:r>
                        <a:rPr lang="de-DE" sz="1800" baseline="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)</a:t>
                      </a:r>
                    </a:p>
                    <a:p>
                      <a:endParaRPr lang="de-DE" sz="1800" baseline="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baseline="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baseline="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Philosophie als Magd der Theologie?</a:t>
                      </a:r>
                    </a:p>
                    <a:p>
                      <a:endParaRPr lang="de-DE" sz="1800" baseline="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baseline="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baseline="0" dirty="0" err="1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Aristotelesrezeption</a:t>
                      </a:r>
                      <a:endParaRPr lang="de-DE" sz="1800" baseline="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endParaRPr lang="de-DE" sz="1800" baseline="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baseline="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Nominalismus</a:t>
                      </a:r>
                    </a:p>
                    <a:p>
                      <a:r>
                        <a:rPr lang="de-DE" sz="1800" baseline="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(via </a:t>
                      </a:r>
                      <a:r>
                        <a:rPr lang="de-DE" sz="1800" baseline="0" dirty="0" err="1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antiqua</a:t>
                      </a:r>
                      <a:r>
                        <a:rPr lang="de-DE" sz="1800" baseline="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 oder via </a:t>
                      </a:r>
                      <a:r>
                        <a:rPr lang="de-DE" sz="1800" baseline="0" dirty="0" err="1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moderna</a:t>
                      </a:r>
                      <a:r>
                        <a:rPr lang="de-DE" sz="1800" baseline="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?)</a:t>
                      </a:r>
                      <a:endParaRPr lang="de-DE" sz="1800" dirty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400</a:t>
                      </a:r>
                    </a:p>
                    <a:p>
                      <a:pPr algn="r"/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500</a:t>
                      </a:r>
                    </a:p>
                    <a:p>
                      <a:pPr algn="r"/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600</a:t>
                      </a:r>
                    </a:p>
                    <a:p>
                      <a:pPr algn="r"/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700</a:t>
                      </a:r>
                    </a:p>
                    <a:p>
                      <a:pPr algn="r"/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800</a:t>
                      </a:r>
                    </a:p>
                    <a:p>
                      <a:pPr algn="r"/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900</a:t>
                      </a:r>
                    </a:p>
                    <a:p>
                      <a:pPr algn="r"/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1000</a:t>
                      </a:r>
                    </a:p>
                    <a:p>
                      <a:pPr algn="r"/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1100</a:t>
                      </a:r>
                    </a:p>
                    <a:p>
                      <a:pPr algn="r"/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1200</a:t>
                      </a:r>
                    </a:p>
                    <a:p>
                      <a:pPr algn="r"/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1300</a:t>
                      </a:r>
                    </a:p>
                    <a:p>
                      <a:pPr algn="r"/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1400</a:t>
                      </a:r>
                    </a:p>
                    <a:p>
                      <a:pPr algn="r"/>
                      <a:endParaRPr lang="de-DE" sz="1700" dirty="0" smtClean="0">
                        <a:solidFill>
                          <a:schemeClr val="tx1"/>
                        </a:solidFill>
                        <a:latin typeface="Footlight MT Light" panose="0204060206030A020304" pitchFamily="18" charset="0"/>
                      </a:endParaRPr>
                    </a:p>
                    <a:p>
                      <a:pPr algn="r"/>
                      <a:r>
                        <a:rPr lang="de-DE" sz="1700" dirty="0" smtClean="0">
                          <a:solidFill>
                            <a:schemeClr val="tx1"/>
                          </a:solidFill>
                          <a:latin typeface="Footlight MT Light" panose="0204060206030A020304" pitchFamily="18" charset="0"/>
                        </a:rPr>
                        <a:t>1500</a:t>
                      </a:r>
                      <a:endParaRPr lang="de-DE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924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Autofit/>
          </a:bodyPr>
          <a:lstStyle/>
          <a:p>
            <a:r>
              <a:rPr lang="de-DE" sz="2800" dirty="0" smtClean="0">
                <a:latin typeface="Footlight MT Light" panose="0204060206030A020304" pitchFamily="18" charset="0"/>
              </a:rPr>
              <a:t>Wirtschaft und Geld</a:t>
            </a:r>
            <a:endParaRPr lang="de-DE" sz="2800" dirty="0">
              <a:latin typeface="Eurostile" panose="020B050402020205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07504" y="980728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65140"/>
              </p:ext>
            </p:extLst>
          </p:nvPr>
        </p:nvGraphicFramePr>
        <p:xfrm>
          <a:off x="251523" y="665312"/>
          <a:ext cx="8712965" cy="6192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77"/>
                <a:gridCol w="2664296"/>
                <a:gridCol w="2592288"/>
                <a:gridCol w="2016224"/>
                <a:gridCol w="720080"/>
              </a:tblGrid>
              <a:tr h="6192688">
                <a:tc>
                  <a:txBody>
                    <a:bodyPr/>
                    <a:lstStyle/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400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500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600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700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800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900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1000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1100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1200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1300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1400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1500</a:t>
                      </a: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Geld- und Naturalwirtschaft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Ca.700-1200</a:t>
                      </a:r>
                      <a:r>
                        <a:rPr lang="de-DE" sz="1700" baseline="0" dirty="0">
                          <a:latin typeface="Footlight MT Light" panose="0204060206030A020304" pitchFamily="18" charset="0"/>
                        </a:rPr>
                        <a:t> </a:t>
                      </a:r>
                      <a:r>
                        <a:rPr lang="de-DE" sz="1700" baseline="0" dirty="0" smtClean="0">
                          <a:latin typeface="Footlight MT Light" panose="0204060206030A020304" pitchFamily="18" charset="0"/>
                        </a:rPr>
                        <a:t>Silber</a:t>
                      </a:r>
                    </a:p>
                    <a:p>
                      <a:endParaRPr lang="de-DE" sz="17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baseline="0" dirty="0" smtClean="0">
                          <a:latin typeface="Footlight MT Light" panose="0204060206030A020304" pitchFamily="18" charset="0"/>
                        </a:rPr>
                        <a:t>Karolingische Münzreform</a:t>
                      </a:r>
                    </a:p>
                    <a:p>
                      <a:endParaRPr lang="de-DE" sz="17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7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7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7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baseline="0" dirty="0" smtClean="0">
                          <a:latin typeface="Footlight MT Light" panose="0204060206030A020304" pitchFamily="18" charset="0"/>
                        </a:rPr>
                        <a:t>Abgaben vermehrt in Geld</a:t>
                      </a:r>
                    </a:p>
                    <a:p>
                      <a:endParaRPr lang="de-DE" sz="17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baseline="0" dirty="0" smtClean="0">
                          <a:latin typeface="Footlight MT Light" panose="0204060206030A020304" pitchFamily="18" charset="0"/>
                        </a:rPr>
                        <a:t>Giroverkehr (bargeldlos)</a:t>
                      </a:r>
                    </a:p>
                    <a:p>
                      <a:endParaRPr lang="de-DE" sz="17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baseline="0" dirty="0" smtClean="0">
                          <a:latin typeface="Footlight MT Light" panose="0204060206030A020304" pitchFamily="18" charset="0"/>
                        </a:rPr>
                        <a:t>Groschen (Silber)</a:t>
                      </a:r>
                    </a:p>
                    <a:p>
                      <a:r>
                        <a:rPr lang="de-DE" sz="1700" baseline="0" dirty="0" smtClean="0">
                          <a:latin typeface="Footlight MT Light" panose="0204060206030A020304" pitchFamily="18" charset="0"/>
                        </a:rPr>
                        <a:t>Goldmünzen </a:t>
                      </a:r>
                      <a:r>
                        <a:rPr lang="de-DE" sz="1600" baseline="0" dirty="0" smtClean="0">
                          <a:latin typeface="Footlight MT Light" panose="0204060206030A020304" pitchFamily="18" charset="0"/>
                        </a:rPr>
                        <a:t>(Gulden, Dukaten, Zechinen)</a:t>
                      </a:r>
                    </a:p>
                    <a:p>
                      <a:endParaRPr lang="de-DE" sz="8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baseline="0" dirty="0" smtClean="0">
                          <a:latin typeface="Footlight MT Light" panose="0204060206030A020304" pitchFamily="18" charset="0"/>
                        </a:rPr>
                        <a:t>Kreditwesen</a:t>
                      </a:r>
                    </a:p>
                    <a:p>
                      <a:endParaRPr lang="de-DE" sz="8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baseline="0" dirty="0" smtClean="0">
                          <a:latin typeface="Footlight MT Light" panose="0204060206030A020304" pitchFamily="18" charset="0"/>
                        </a:rPr>
                        <a:t>Taler (Silber)</a:t>
                      </a:r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Subsistenzwirtschaft</a:t>
                      </a:r>
                    </a:p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(Ackerbau, Viehzucht, Regionaler Handel)</a:t>
                      </a: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Technische Innovationen </a:t>
                      </a: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err="1" smtClean="0">
                          <a:latin typeface="Footlight MT Light" panose="0204060206030A020304" pitchFamily="18" charset="0"/>
                        </a:rPr>
                        <a:t>Levantehandel</a:t>
                      </a:r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600" dirty="0" smtClean="0">
                          <a:latin typeface="Footlight MT Light" panose="0204060206030A020304" pitchFamily="18" charset="0"/>
                        </a:rPr>
                        <a:t>Fernhandel im Mittelmeer</a:t>
                      </a:r>
                    </a:p>
                    <a:p>
                      <a:endParaRPr lang="de-DE" sz="16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600" dirty="0" smtClean="0">
                          <a:latin typeface="Footlight MT Light" panose="0204060206030A020304" pitchFamily="18" charset="0"/>
                        </a:rPr>
                        <a:t>Städte</a:t>
                      </a:r>
                    </a:p>
                    <a:p>
                      <a:endParaRPr lang="de-DE" sz="16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Hanse </a:t>
                      </a:r>
                      <a:endParaRPr lang="de-DE" sz="1800" dirty="0">
                        <a:latin typeface="Footlight MT Light" panose="0204060206030A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Wucherverbote  (Patristik)</a:t>
                      </a: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Differenzierungen bei Theologen und Kanonisten</a:t>
                      </a: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Umdeutung</a:t>
                      </a:r>
                      <a:r>
                        <a:rPr lang="de-DE" sz="1800" baseline="0" dirty="0" smtClean="0">
                          <a:latin typeface="Footlight MT Light" panose="0204060206030A020304" pitchFamily="18" charset="0"/>
                        </a:rPr>
                        <a:t> der Gier (</a:t>
                      </a:r>
                      <a:r>
                        <a:rPr lang="de-DE" sz="1800" baseline="0" dirty="0" err="1" smtClean="0">
                          <a:latin typeface="Footlight MT Light" panose="0204060206030A020304" pitchFamily="18" charset="0"/>
                        </a:rPr>
                        <a:t>avaritia</a:t>
                      </a:r>
                      <a:r>
                        <a:rPr lang="de-DE" sz="1800" baseline="0" dirty="0" smtClean="0">
                          <a:latin typeface="Footlight MT Light" panose="0204060206030A020304" pitchFamily="18" charset="0"/>
                        </a:rPr>
                        <a:t>) bei den Humanisten</a:t>
                      </a:r>
                      <a:endParaRPr lang="de-DE" sz="1800" dirty="0">
                        <a:latin typeface="Footlight MT Light" panose="0204060206030A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400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500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600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700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800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900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1000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1100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1200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1300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1400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1500</a:t>
                      </a:r>
                      <a:endParaRPr lang="de-DE" dirty="0" smtClean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68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Autofit/>
          </a:bodyPr>
          <a:lstStyle/>
          <a:p>
            <a:r>
              <a:rPr lang="de-DE" sz="2800" dirty="0" smtClean="0">
                <a:latin typeface="Footlight MT Light" panose="0204060206030A020304" pitchFamily="18" charset="0"/>
              </a:rPr>
              <a:t>Europa und die Welt</a:t>
            </a:r>
            <a:endParaRPr lang="de-DE" sz="2800" dirty="0">
              <a:latin typeface="Eurostile" panose="020B050402020205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07504" y="980728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723759"/>
              </p:ext>
            </p:extLst>
          </p:nvPr>
        </p:nvGraphicFramePr>
        <p:xfrm>
          <a:off x="251523" y="665312"/>
          <a:ext cx="8712965" cy="6192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78"/>
                <a:gridCol w="2304255"/>
                <a:gridCol w="2592288"/>
                <a:gridCol w="2232249"/>
                <a:gridCol w="864095"/>
              </a:tblGrid>
              <a:tr h="6192688">
                <a:tc>
                  <a:txBody>
                    <a:bodyPr/>
                    <a:lstStyle/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400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500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600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700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800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900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1000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1100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1200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1300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1400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1500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Völkerwanderung</a:t>
                      </a: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Beginn</a:t>
                      </a:r>
                      <a:r>
                        <a:rPr lang="de-DE" sz="1800" baseline="0" dirty="0" smtClean="0">
                          <a:latin typeface="Footlight MT Light" panose="0204060206030A020304" pitchFamily="18" charset="0"/>
                        </a:rPr>
                        <a:t> der Reconquista</a:t>
                      </a:r>
                    </a:p>
                    <a:p>
                      <a:endParaRPr lang="de-DE" sz="18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Kreuzzüge</a:t>
                      </a: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Mongoleneinfälle</a:t>
                      </a: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Vordringen der Osmanen</a:t>
                      </a:r>
                    </a:p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Ende der Reconquista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dirty="0" smtClean="0">
                          <a:latin typeface="Footlight MT Light" panose="0204060206030A020304" pitchFamily="18" charset="0"/>
                        </a:rPr>
                        <a:t>Jakobspilger</a:t>
                      </a: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dirty="0" smtClean="0">
                          <a:latin typeface="Footlight MT Light" panose="0204060206030A020304" pitchFamily="18" charset="0"/>
                        </a:rPr>
                        <a:t>Wikinger in Amerika</a:t>
                      </a: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Mission bei den Mongolen</a:t>
                      </a:r>
                    </a:p>
                    <a:p>
                      <a:r>
                        <a:rPr lang="de-DE" dirty="0" smtClean="0">
                          <a:latin typeface="Footlight MT Light" panose="0204060206030A020304" pitchFamily="18" charset="0"/>
                        </a:rPr>
                        <a:t>Marco Polo</a:t>
                      </a: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dirty="0" smtClean="0">
                          <a:latin typeface="Footlight MT Light" panose="0204060206030A020304" pitchFamily="18" charset="0"/>
                        </a:rPr>
                        <a:t>Portugiesische Seefahrer</a:t>
                      </a:r>
                    </a:p>
                    <a:p>
                      <a:endParaRPr lang="de-DE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dirty="0" smtClean="0">
                          <a:latin typeface="Footlight MT Light" panose="0204060206030A020304" pitchFamily="18" charset="0"/>
                        </a:rPr>
                        <a:t>Kolumbus</a:t>
                      </a:r>
                      <a:endParaRPr lang="de-DE" dirty="0">
                        <a:latin typeface="Footlight MT Light" panose="0204060206030A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Schema-Karten </a:t>
                      </a:r>
                    </a:p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(T-Schema; Jerusalem</a:t>
                      </a:r>
                      <a:r>
                        <a:rPr lang="de-DE" sz="1800" baseline="0" dirty="0" smtClean="0">
                          <a:latin typeface="Footlight MT Light" panose="0204060206030A020304" pitchFamily="18" charset="0"/>
                        </a:rPr>
                        <a:t> als Mitte</a:t>
                      </a:r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)</a:t>
                      </a: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dirty="0" smtClean="0">
                          <a:latin typeface="Footlight MT Light" panose="0204060206030A020304" pitchFamily="18" charset="0"/>
                        </a:rPr>
                        <a:t>Methoden</a:t>
                      </a:r>
                      <a:r>
                        <a:rPr lang="de-DE" sz="1800" baseline="0" dirty="0" smtClean="0">
                          <a:latin typeface="Footlight MT Light" panose="0204060206030A020304" pitchFamily="18" charset="0"/>
                        </a:rPr>
                        <a:t> zur Land-vermessung</a:t>
                      </a:r>
                    </a:p>
                    <a:p>
                      <a:endParaRPr lang="de-DE" sz="18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baseline="0" dirty="0" err="1" smtClean="0">
                          <a:latin typeface="Footlight MT Light" panose="0204060206030A020304" pitchFamily="18" charset="0"/>
                        </a:rPr>
                        <a:t>Ebstorfer</a:t>
                      </a:r>
                      <a:r>
                        <a:rPr lang="de-DE" sz="1800" baseline="0" dirty="0" smtClean="0">
                          <a:latin typeface="Footlight MT Light" panose="0204060206030A020304" pitchFamily="18" charset="0"/>
                        </a:rPr>
                        <a:t> Weltkarte </a:t>
                      </a:r>
                    </a:p>
                    <a:p>
                      <a:endParaRPr lang="de-DE" sz="1800" baseline="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800" baseline="0" dirty="0" err="1" smtClean="0">
                          <a:latin typeface="Footlight MT Light" panose="0204060206030A020304" pitchFamily="18" charset="0"/>
                        </a:rPr>
                        <a:t>Ptolemäuskarten</a:t>
                      </a:r>
                      <a:r>
                        <a:rPr lang="de-DE" sz="1800" baseline="0" dirty="0" smtClean="0">
                          <a:latin typeface="Footlight MT Light" panose="0204060206030A020304" pitchFamily="18" charset="0"/>
                        </a:rPr>
                        <a:t> (nach Maßstab)</a:t>
                      </a:r>
                    </a:p>
                    <a:p>
                      <a:r>
                        <a:rPr lang="de-DE" sz="1800" baseline="0" dirty="0" err="1" smtClean="0">
                          <a:latin typeface="Footlight MT Light" panose="0204060206030A020304" pitchFamily="18" charset="0"/>
                        </a:rPr>
                        <a:t>Portulane</a:t>
                      </a:r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 smtClean="0">
                        <a:latin typeface="Footlight MT Light" panose="0204060206030A020304" pitchFamily="18" charset="0"/>
                      </a:endParaRPr>
                    </a:p>
                    <a:p>
                      <a:endParaRPr lang="de-DE" sz="1800" dirty="0">
                        <a:latin typeface="Footlight MT Light" panose="0204060206030A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400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500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600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700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800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900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1000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1100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1200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1300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1400</a:t>
                      </a:r>
                    </a:p>
                    <a:p>
                      <a:endParaRPr lang="de-DE" sz="1700" dirty="0" smtClean="0">
                        <a:latin typeface="Footlight MT Light" panose="0204060206030A020304" pitchFamily="18" charset="0"/>
                      </a:endParaRPr>
                    </a:p>
                    <a:p>
                      <a:r>
                        <a:rPr lang="de-DE" sz="1700" dirty="0" smtClean="0">
                          <a:latin typeface="Footlight MT Light" panose="0204060206030A020304" pitchFamily="18" charset="0"/>
                        </a:rPr>
                        <a:t>1500</a:t>
                      </a:r>
                      <a:endParaRPr lang="de-DE" dirty="0" smtClean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294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615</Words>
  <Application>Microsoft Office PowerPoint</Application>
  <PresentationFormat>Bildschirmpräsentation (4:3)</PresentationFormat>
  <Paragraphs>803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4" baseType="lpstr">
      <vt:lpstr>Arial</vt:lpstr>
      <vt:lpstr>Calibri</vt:lpstr>
      <vt:lpstr>Eurostile</vt:lpstr>
      <vt:lpstr>Footlight MT Light</vt:lpstr>
      <vt:lpstr>Larissa</vt:lpstr>
      <vt:lpstr>Europa im Mittelalter Grundzüge der mittelalterlichen Geschichte vom vorläufigen Ende des weströmischen Kaisertums 476 bis zur Entdeckung Amerikas 1492</vt:lpstr>
      <vt:lpstr>Schriftlichkeit</vt:lpstr>
      <vt:lpstr>Familie und Verwandtschaft</vt:lpstr>
      <vt:lpstr>Herrschaft im Wandel</vt:lpstr>
      <vt:lpstr>Recht im Mittelalter</vt:lpstr>
      <vt:lpstr>Glaube, Religion und Kirche</vt:lpstr>
      <vt:lpstr>Philosophie und Geistesgeschichte </vt:lpstr>
      <vt:lpstr>Wirtschaft und Geld</vt:lpstr>
      <vt:lpstr>Europa und die Welt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 Europa im Zeitalter des Investiturstreits Europa im Zeitalter des Investiturstreits von der Syndode von Stri bis zum Wormser Konkordat 1046 -1122</dc:title>
  <dc:creator>admin</dc:creator>
  <cp:lastModifiedBy>Standard</cp:lastModifiedBy>
  <cp:revision>287</cp:revision>
  <dcterms:created xsi:type="dcterms:W3CDTF">2017-04-18T11:03:37Z</dcterms:created>
  <dcterms:modified xsi:type="dcterms:W3CDTF">2021-05-12T19:28:33Z</dcterms:modified>
</cp:coreProperties>
</file>