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653" r:id="rId3"/>
    <p:sldId id="654" r:id="rId4"/>
    <p:sldId id="659" r:id="rId5"/>
    <p:sldId id="655" r:id="rId6"/>
    <p:sldId id="661" r:id="rId7"/>
    <p:sldId id="658" r:id="rId8"/>
    <p:sldId id="657" r:id="rId9"/>
    <p:sldId id="66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9F"/>
    <a:srgbClr val="006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7" autoAdjust="0"/>
    <p:restoredTop sz="83435" autoAdjust="0"/>
  </p:normalViewPr>
  <p:slideViewPr>
    <p:cSldViewPr>
      <p:cViewPr varScale="1">
        <p:scale>
          <a:sx n="69" d="100"/>
          <a:sy n="69" d="100"/>
        </p:scale>
        <p:origin x="77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71434-2B87-4324-A8E9-44E24D291806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DD7F5-2E18-45D2-BF73-761BA67F4C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45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89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18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39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577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290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03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388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83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29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677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F2D7-C3E8-4C90-B465-0FAB9E3FD07F}" type="datetimeFigureOut">
              <a:rPr lang="de-DE" smtClean="0"/>
              <a:t>12.05.2021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57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dfontes.uzh.ch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928992" cy="1224136"/>
          </a:xfrm>
        </p:spPr>
        <p:txBody>
          <a:bodyPr>
            <a:noAutofit/>
          </a:bodyPr>
          <a:lstStyle/>
          <a:p>
            <a:r>
              <a:rPr lang="de-DE" sz="6000" b="1" u="sng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Europa im Mittelalter</a:t>
            </a:r>
            <a: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/>
            </a:r>
            <a:b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</a:br>
            <a:r>
              <a:rPr lang="de-DE" sz="24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Grundzüge der mittelalterlichen Geschichte vom vorläufigen Ende des weströmischen Kaisertums 476 bis zur Entdeckung Amerikas 1492</a:t>
            </a:r>
            <a:endParaRPr lang="de-DE" sz="2000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6284912"/>
            <a:ext cx="7920880" cy="67248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Synopse (Thematisch)</a:t>
            </a:r>
            <a:endParaRPr lang="de-DE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154" y="2035587"/>
            <a:ext cx="3823692" cy="431903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483846" y="5729481"/>
            <a:ext cx="25526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latin typeface="Footlight MT Light" panose="0204060206030A020304" pitchFamily="18" charset="0"/>
              </a:rPr>
              <a:t>https://upload.wikimedia.org/wikipedia/commons/thumb/1/17/Hereford_Mappa_Mundi_1300.jpg/440px-Hereford_Mappa_Mundi_1300.jpg</a:t>
            </a:r>
          </a:p>
        </p:txBody>
      </p:sp>
    </p:spTree>
    <p:extLst>
      <p:ext uri="{BB962C8B-B14F-4D97-AF65-F5344CB8AC3E}">
        <p14:creationId xmlns:p14="http://schemas.microsoft.com/office/powerpoint/2010/main" val="26791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Schriftlichkeit</a:t>
            </a:r>
            <a:endParaRPr lang="de-DE" sz="2800" dirty="0">
              <a:latin typeface="Eurostile" panose="020B050402020205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68812"/>
              </p:ext>
            </p:extLst>
          </p:nvPr>
        </p:nvGraphicFramePr>
        <p:xfrm>
          <a:off x="323530" y="548680"/>
          <a:ext cx="8712965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2376264"/>
                <a:gridCol w="2448272"/>
                <a:gridCol w="2304256"/>
                <a:gridCol w="864095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Unziale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Karolingische Minuskel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Gotische Schriften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err="1" smtClean="0">
                          <a:latin typeface="Footlight MT Light" panose="0204060206030A020304" pitchFamily="18" charset="0"/>
                        </a:rPr>
                        <a:t>Humanistenschrift</a:t>
                      </a:r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000" dirty="0" smtClean="0">
                          <a:latin typeface="Footlight MT Light" panose="0204060206030A020304" pitchFamily="18" charset="0"/>
                        </a:rPr>
                        <a:t>Quelle: </a:t>
                      </a:r>
                      <a:r>
                        <a:rPr lang="de-DE" sz="1000" dirty="0" smtClean="0">
                          <a:latin typeface="Footlight MT Light" panose="0204060206030A020304" pitchFamily="18" charset="0"/>
                          <a:hlinkClick r:id="rId2"/>
                        </a:rPr>
                        <a:t>www.adfontes.uzh.ch</a:t>
                      </a:r>
                      <a:endParaRPr lang="de-DE" sz="10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Schriftkundig: Kleriker, Notare 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Starke Zunahme der Schriftlichkeit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Universitäten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Bürger</a:t>
                      </a:r>
                      <a:r>
                        <a:rPr lang="de-DE" baseline="0" dirty="0" smtClean="0">
                          <a:latin typeface="Footlight MT Light" panose="0204060206030A020304" pitchFamily="18" charset="0"/>
                        </a:rPr>
                        <a:t> und Kaufleute schreiben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Theologisches Schrifttum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Rechtsdokumente</a:t>
                      </a: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und</a:t>
                      </a:r>
                      <a:r>
                        <a:rPr lang="de-DE" baseline="0" dirty="0" smtClean="0">
                          <a:latin typeface="Footlight MT Light" panose="0204060206030A020304" pitchFamily="18" charset="0"/>
                        </a:rPr>
                        <a:t> </a:t>
                      </a:r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Geschichts-schreibung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Hagiographie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Chroniken </a:t>
                      </a:r>
                      <a:r>
                        <a:rPr lang="de-DE" sz="1600" dirty="0" smtClean="0">
                          <a:latin typeface="Footlight MT Light" panose="0204060206030A020304" pitchFamily="18" charset="0"/>
                        </a:rPr>
                        <a:t>(Weltgeschichte, Stadtgeschichte, Bistumsgeschichte)</a:t>
                      </a:r>
                    </a:p>
                    <a:p>
                      <a:endParaRPr lang="de-DE" sz="16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600" dirty="0" smtClean="0">
                          <a:latin typeface="Footlight MT Light" panose="0204060206030A020304" pitchFamily="18" charset="0"/>
                        </a:rPr>
                        <a:t>Erste Autobiographien</a:t>
                      </a:r>
                    </a:p>
                    <a:p>
                      <a:endParaRPr lang="de-DE" sz="16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600" dirty="0" smtClean="0">
                          <a:latin typeface="Footlight MT Light" panose="0204060206030A020304" pitchFamily="18" charset="0"/>
                        </a:rPr>
                        <a:t>Streitschriften, </a:t>
                      </a:r>
                      <a:r>
                        <a:rPr lang="de-DE" sz="1600" dirty="0" err="1" smtClean="0">
                          <a:latin typeface="Footlight MT Light" panose="0204060206030A020304" pitchFamily="18" charset="0"/>
                        </a:rPr>
                        <a:t>Traktatliteratur</a:t>
                      </a:r>
                      <a:endParaRPr lang="de-DE" sz="16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6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600" dirty="0" smtClean="0">
                          <a:latin typeface="Footlight MT Light" panose="0204060206030A020304" pitchFamily="18" charset="0"/>
                        </a:rPr>
                        <a:t>Romane, Handels-</a:t>
                      </a:r>
                      <a:r>
                        <a:rPr lang="de-DE" sz="1600" baseline="0" dirty="0" smtClean="0">
                          <a:latin typeface="Footlight MT Light" panose="0204060206030A020304" pitchFamily="18" charset="0"/>
                        </a:rPr>
                        <a:t> und Verwaltungsschriftgut</a:t>
                      </a:r>
                      <a:endParaRPr lang="de-DE" sz="16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881061"/>
            <a:ext cx="2416501" cy="70135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882" y="2756246"/>
            <a:ext cx="2418227" cy="146114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882" y="4968326"/>
            <a:ext cx="2305982" cy="126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Familie und Verwandtschaft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93366"/>
              </p:ext>
            </p:extLst>
          </p:nvPr>
        </p:nvGraphicFramePr>
        <p:xfrm>
          <a:off x="225861" y="665312"/>
          <a:ext cx="8712965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2376264"/>
                <a:gridCol w="2448272"/>
                <a:gridCol w="2304256"/>
                <a:gridCol w="864095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4.-10. Jh. offene Sippenverbände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Lebensgemeinschaft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dennoch meist Kleinfamilie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Zunehmende Verflechtung des Adels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Familie wird </a:t>
                      </a:r>
                      <a:r>
                        <a:rPr lang="de-DE" sz="1800" baseline="0" dirty="0" err="1" smtClean="0">
                          <a:latin typeface="Footlight MT Light" panose="0204060206030A020304" pitchFamily="18" charset="0"/>
                        </a:rPr>
                        <a:t>agnatisch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definiert (Geschlecht statt Sippe)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latin typeface="Footlight MT Light" panose="0204060206030A020304" pitchFamily="18" charset="0"/>
                        </a:rPr>
                        <a:t>Einnamigkeit</a:t>
                      </a:r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Familiennamen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(Adel)</a:t>
                      </a: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Reduktion des Namensbestandes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Biblische Namen kommen in Mode</a:t>
                      </a: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(Johannes, Josef, Maria, Anna etc.)</a:t>
                      </a:r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Genealogien zum Gedenken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Stammtafel  (Beweismittel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nach Verschärfung des kirchlichen Eherechts)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1215 Lockerung  des kirchlichen Eherechts</a:t>
                      </a:r>
                      <a:endParaRPr lang="de-DE" sz="1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Herrschaft im Wandel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274792"/>
              </p:ext>
            </p:extLst>
          </p:nvPr>
        </p:nvGraphicFramePr>
        <p:xfrm>
          <a:off x="251523" y="620688"/>
          <a:ext cx="8712965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2376264"/>
                <a:gridCol w="2448272"/>
                <a:gridCol w="2304256"/>
                <a:gridCol w="864095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Heerkönigtum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Erbteilungen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 (Merowinger)</a:t>
                      </a: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Wahlmonarchien</a:t>
                      </a: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(Westgoten)</a:t>
                      </a: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Universalsukzession</a:t>
                      </a: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Erbfolge </a:t>
                      </a: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(außer: dt.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Kgt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.)</a:t>
                      </a: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Primogenitur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Adel: Königsdienst und Grundherrschaft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Partikulargewalten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Entstehung des Lehnswesens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Territorialherrschaften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Finanzverwaltung, Bürokratie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Fürstenspiegel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Gottes- und Landfrieden 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Streitschriften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Aristoteles-kommentare (Politik)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Städte und Landstände</a:t>
                      </a:r>
                      <a:endParaRPr lang="de-DE" sz="1800" dirty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7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Recht im Mittelalter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3852" y="53102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336098"/>
              </p:ext>
            </p:extLst>
          </p:nvPr>
        </p:nvGraphicFramePr>
        <p:xfrm>
          <a:off x="153852" y="602144"/>
          <a:ext cx="8712965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2376264"/>
                <a:gridCol w="2448272"/>
                <a:gridCol w="2304256"/>
                <a:gridCol w="864095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Codex </a:t>
                      </a:r>
                      <a:r>
                        <a:rPr lang="de-DE" sz="1800" dirty="0" err="1" smtClean="0">
                          <a:latin typeface="Footlight MT Light" panose="0204060206030A020304" pitchFamily="18" charset="0"/>
                        </a:rPr>
                        <a:t>Iustiniani</a:t>
                      </a:r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Volksrechte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err="1" smtClean="0">
                          <a:latin typeface="Footlight MT Light" panose="0204060206030A020304" pitchFamily="18" charset="0"/>
                        </a:rPr>
                        <a:t>Kapitulariengesetz-gebung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der Karolinger</a:t>
                      </a:r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err="1" smtClean="0">
                          <a:latin typeface="Footlight MT Light" panose="0204060206030A020304" pitchFamily="18" charset="0"/>
                        </a:rPr>
                        <a:t>Decretum</a:t>
                      </a:r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latin typeface="Footlight MT Light" panose="0204060206030A020304" pitchFamily="18" charset="0"/>
                        </a:rPr>
                        <a:t>Gratiani</a:t>
                      </a:r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Sachsenspiegel</a:t>
                      </a:r>
                      <a:endParaRPr lang="de-DE" sz="1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Gründung der Universität Bologna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Renaissance des Römischen Rechts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Gelehrte Räte als Verwaltungspersonal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Volksgerichte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(Thing)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Königsgerichte, Grafengerichte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i="1" baseline="0" dirty="0" smtClean="0">
                          <a:latin typeface="Footlight MT Light" panose="0204060206030A020304" pitchFamily="18" charset="0"/>
                        </a:rPr>
                        <a:t>Sendgerichte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Partikulargerichte</a:t>
                      </a:r>
                    </a:p>
                    <a:p>
                      <a:r>
                        <a:rPr lang="de-DE" sz="1400" baseline="0" dirty="0" smtClean="0">
                          <a:latin typeface="Footlight MT Light" panose="0204060206030A020304" pitchFamily="18" charset="0"/>
                        </a:rPr>
                        <a:t>(Grundgerichtsbarkeit, Dorfgerichte, kirchliche Gerichtsbarkeit, etc.)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i="1" baseline="0" dirty="0" smtClean="0">
                          <a:latin typeface="Footlight MT Light" panose="0204060206030A020304" pitchFamily="18" charset="0"/>
                        </a:rPr>
                        <a:t>Inquisition</a:t>
                      </a:r>
                    </a:p>
                    <a:p>
                      <a:r>
                        <a:rPr lang="de-DE" sz="1800" i="1" baseline="0" dirty="0" smtClean="0">
                          <a:latin typeface="Footlight MT Light" panose="0204060206030A020304" pitchFamily="18" charset="0"/>
                        </a:rPr>
                        <a:t>Offizialate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5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Glaube, Religion und Kirche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0023"/>
              </p:ext>
            </p:extLst>
          </p:nvPr>
        </p:nvGraphicFramePr>
        <p:xfrm>
          <a:off x="251523" y="665312"/>
          <a:ext cx="8712965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2376264"/>
                <a:gridCol w="2448272"/>
                <a:gridCol w="2448271"/>
                <a:gridCol w="720080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Arianismus</a:t>
                      </a:r>
                    </a:p>
                    <a:p>
                      <a:r>
                        <a:rPr lang="de-DE" sz="180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Donatismus</a:t>
                      </a:r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i="1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Irische Mönchsmission</a:t>
                      </a:r>
                    </a:p>
                    <a:p>
                      <a:endParaRPr lang="de-DE" sz="1800" i="1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i="1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Friesenmission</a:t>
                      </a:r>
                    </a:p>
                    <a:p>
                      <a:r>
                        <a:rPr lang="de-DE" sz="1800" i="1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Sachsen“mission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“</a:t>
                      </a:r>
                    </a:p>
                    <a:p>
                      <a:r>
                        <a:rPr lang="de-DE" sz="1800" i="1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Slawenmission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Beginn der Ketzerverbrennungen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Katharer</a:t>
                      </a:r>
                    </a:p>
                    <a:p>
                      <a:r>
                        <a:rPr lang="de-DE" sz="180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Albigenserkriege</a:t>
                      </a:r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Inquisition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Jan Hus</a:t>
                      </a: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Hussitenkriege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Ökumenische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Konzilien</a:t>
                      </a:r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Pippinische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 Schenkung</a:t>
                      </a:r>
                    </a:p>
                    <a:p>
                      <a:endParaRPr lang="de-DE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Kirchenreform-bewegung</a:t>
                      </a: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Reformpapsttum</a:t>
                      </a: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Juristenpäpste</a:t>
                      </a: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Kaiser gegen Papst</a:t>
                      </a:r>
                    </a:p>
                    <a:p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Abendländisches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 Schisma</a:t>
                      </a:r>
                      <a:endParaRPr lang="de-DE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Konziliarismus</a:t>
                      </a:r>
                      <a:endParaRPr lang="de-DE" dirty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Bischofsheilige (Oberschicht)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Königsheilige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Laien als Heilige</a:t>
                      </a: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Maria Magdalena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Gefühlsmäßige Frömmigkeit (Mystik)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Wunderkult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Devotio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moderna</a:t>
                      </a:r>
                      <a:endParaRPr lang="de-DE" sz="1800" dirty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3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Philosophie und Geistesgeschichte 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35904"/>
              </p:ext>
            </p:extLst>
          </p:nvPr>
        </p:nvGraphicFramePr>
        <p:xfrm>
          <a:off x="285927" y="665312"/>
          <a:ext cx="8712965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1765795"/>
                <a:gridCol w="2304256"/>
                <a:gridCol w="3240360"/>
                <a:gridCol w="682476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Frühscholastik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Hochscholastik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Spätscholastik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Humanismus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err="1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Kloster; Klosterschule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Kathedralschulen</a:t>
                      </a: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Universitäten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Vivarium</a:t>
                      </a: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Logik</a:t>
                      </a: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(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ratio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 et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auctoritas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)</a:t>
                      </a: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Philosophie als Magd der Theologie?</a:t>
                      </a: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Aristotelesrezeption</a:t>
                      </a:r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Nominalismus</a:t>
                      </a:r>
                    </a:p>
                    <a:p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(via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antiqua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 oder via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moderna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?)</a:t>
                      </a:r>
                      <a:endParaRPr lang="de-DE" sz="1800" dirty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pPr algn="r"/>
                      <a:endParaRPr lang="de-DE" sz="1700" dirty="0" smtClean="0">
                        <a:solidFill>
                          <a:schemeClr val="tx1"/>
                        </a:solidFill>
                        <a:latin typeface="Footlight MT Light" panose="0204060206030A020304" pitchFamily="18" charset="0"/>
                      </a:endParaRPr>
                    </a:p>
                    <a:p>
                      <a:pPr algn="r"/>
                      <a:r>
                        <a:rPr lang="de-DE" sz="1700" dirty="0" smtClean="0">
                          <a:solidFill>
                            <a:schemeClr val="tx1"/>
                          </a:solidFill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2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Wirtschaft und Geld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5140"/>
              </p:ext>
            </p:extLst>
          </p:nvPr>
        </p:nvGraphicFramePr>
        <p:xfrm>
          <a:off x="251523" y="665312"/>
          <a:ext cx="8712965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7"/>
                <a:gridCol w="2664296"/>
                <a:gridCol w="2592288"/>
                <a:gridCol w="2016224"/>
                <a:gridCol w="720080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Geld- und Naturalwirtschaft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Ca.700-1200</a:t>
                      </a:r>
                      <a:r>
                        <a:rPr lang="de-DE" sz="1700" baseline="0" dirty="0">
                          <a:latin typeface="Footlight MT Light" panose="0204060206030A020304" pitchFamily="18" charset="0"/>
                        </a:rPr>
                        <a:t> </a:t>
                      </a:r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Silber</a:t>
                      </a:r>
                    </a:p>
                    <a:p>
                      <a:endParaRPr lang="de-DE" sz="17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Karolingische Münzreform</a:t>
                      </a:r>
                    </a:p>
                    <a:p>
                      <a:endParaRPr lang="de-DE" sz="17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7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7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7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Abgaben vermehrt in Geld</a:t>
                      </a:r>
                    </a:p>
                    <a:p>
                      <a:endParaRPr lang="de-DE" sz="17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Giroverkehr (bargeldlos)</a:t>
                      </a:r>
                    </a:p>
                    <a:p>
                      <a:endParaRPr lang="de-DE" sz="17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Groschen (Silber)</a:t>
                      </a:r>
                    </a:p>
                    <a:p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Goldmünzen </a:t>
                      </a:r>
                      <a:r>
                        <a:rPr lang="de-DE" sz="1600" baseline="0" dirty="0" smtClean="0">
                          <a:latin typeface="Footlight MT Light" panose="0204060206030A020304" pitchFamily="18" charset="0"/>
                        </a:rPr>
                        <a:t>(Gulden, Dukaten, Zechinen)</a:t>
                      </a:r>
                    </a:p>
                    <a:p>
                      <a:endParaRPr lang="de-DE" sz="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Kreditwesen</a:t>
                      </a:r>
                    </a:p>
                    <a:p>
                      <a:endParaRPr lang="de-DE" sz="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baseline="0" dirty="0" smtClean="0">
                          <a:latin typeface="Footlight MT Light" panose="0204060206030A020304" pitchFamily="18" charset="0"/>
                        </a:rPr>
                        <a:t>Taler (Silber)</a:t>
                      </a:r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Subsistenzwirtschaft</a:t>
                      </a: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(Ackerbau, Viehzucht, Regionaler Handel)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Technische Innovationen 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err="1" smtClean="0">
                          <a:latin typeface="Footlight MT Light" panose="0204060206030A020304" pitchFamily="18" charset="0"/>
                        </a:rPr>
                        <a:t>Levantehandel</a:t>
                      </a:r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600" dirty="0" smtClean="0">
                          <a:latin typeface="Footlight MT Light" panose="0204060206030A020304" pitchFamily="18" charset="0"/>
                        </a:rPr>
                        <a:t>Fernhandel im Mittelmeer</a:t>
                      </a:r>
                    </a:p>
                    <a:p>
                      <a:endParaRPr lang="de-DE" sz="16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600" dirty="0" smtClean="0">
                          <a:latin typeface="Footlight MT Light" panose="0204060206030A020304" pitchFamily="18" charset="0"/>
                        </a:rPr>
                        <a:t>Städte</a:t>
                      </a:r>
                    </a:p>
                    <a:p>
                      <a:endParaRPr lang="de-DE" sz="16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Hanse </a:t>
                      </a:r>
                      <a:endParaRPr lang="de-DE" sz="1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Wucherverbote  (Patristik)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Differenzierungen bei Theologen und Kanonisten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Umdeutung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der Gier (</a:t>
                      </a:r>
                      <a:r>
                        <a:rPr lang="de-DE" sz="1800" baseline="0" dirty="0" err="1" smtClean="0">
                          <a:latin typeface="Footlight MT Light" panose="0204060206030A020304" pitchFamily="18" charset="0"/>
                        </a:rPr>
                        <a:t>avaritia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) bei den Humanisten</a:t>
                      </a:r>
                      <a:endParaRPr lang="de-DE" sz="1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6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latin typeface="Footlight MT Light" panose="0204060206030A020304" pitchFamily="18" charset="0"/>
              </a:rPr>
              <a:t>Europa und die Welt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23759"/>
              </p:ext>
            </p:extLst>
          </p:nvPr>
        </p:nvGraphicFramePr>
        <p:xfrm>
          <a:off x="251523" y="665312"/>
          <a:ext cx="8712965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2304255"/>
                <a:gridCol w="2592288"/>
                <a:gridCol w="2232249"/>
                <a:gridCol w="864095"/>
              </a:tblGrid>
              <a:tr h="6192688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Völkerwanderung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Beginn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der Reconquista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Kreuzzüge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Mongoleneinfälle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Vordringen der Osmanen</a:t>
                      </a: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Ende der Reconquista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Jakobspilger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Wikinger in Amerika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Mission bei den Mongolen</a:t>
                      </a: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Marco Polo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Portugiesische Seefahrer</a:t>
                      </a:r>
                    </a:p>
                    <a:p>
                      <a:endParaRPr lang="de-DE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dirty="0" smtClean="0">
                          <a:latin typeface="Footlight MT Light" panose="0204060206030A020304" pitchFamily="18" charset="0"/>
                        </a:rPr>
                        <a:t>Kolumbus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Schema-Karten </a:t>
                      </a: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(T-Schema; Jerusalem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als Mitte</a:t>
                      </a:r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)</a:t>
                      </a: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dirty="0" smtClean="0">
                          <a:latin typeface="Footlight MT Light" panose="0204060206030A020304" pitchFamily="18" charset="0"/>
                        </a:rPr>
                        <a:t>Methoden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zur Land-vermessung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err="1" smtClean="0">
                          <a:latin typeface="Footlight MT Light" panose="0204060206030A020304" pitchFamily="18" charset="0"/>
                        </a:rPr>
                        <a:t>Ebstorfer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Weltkarte </a:t>
                      </a:r>
                    </a:p>
                    <a:p>
                      <a:endParaRPr lang="de-DE" sz="1800" baseline="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800" baseline="0" dirty="0" err="1" smtClean="0">
                          <a:latin typeface="Footlight MT Light" panose="0204060206030A020304" pitchFamily="18" charset="0"/>
                        </a:rPr>
                        <a:t>Ptolemäuskarten</a:t>
                      </a:r>
                      <a:r>
                        <a:rPr lang="de-DE" sz="1800" baseline="0" dirty="0" smtClean="0">
                          <a:latin typeface="Footlight MT Light" panose="0204060206030A020304" pitchFamily="18" charset="0"/>
                        </a:rPr>
                        <a:t> (nach Maßstab)</a:t>
                      </a:r>
                    </a:p>
                    <a:p>
                      <a:r>
                        <a:rPr lang="de-DE" sz="1800" baseline="0" dirty="0" err="1" smtClean="0">
                          <a:latin typeface="Footlight MT Light" panose="0204060206030A020304" pitchFamily="18" charset="0"/>
                        </a:rPr>
                        <a:t>Portulane</a:t>
                      </a:r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 smtClean="0">
                        <a:latin typeface="Footlight MT Light" panose="0204060206030A020304" pitchFamily="18" charset="0"/>
                      </a:endParaRPr>
                    </a:p>
                    <a:p>
                      <a:endParaRPr lang="de-DE" sz="1800" dirty="0">
                        <a:latin typeface="Footlight MT Light" panose="0204060206030A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500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600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700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800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900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1000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1100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1200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1300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1400</a:t>
                      </a:r>
                    </a:p>
                    <a:p>
                      <a:endParaRPr lang="de-DE" sz="1700" dirty="0" smtClean="0">
                        <a:latin typeface="Footlight MT Light" panose="0204060206030A020304" pitchFamily="18" charset="0"/>
                      </a:endParaRPr>
                    </a:p>
                    <a:p>
                      <a:r>
                        <a:rPr lang="de-DE" sz="1700" dirty="0" smtClean="0">
                          <a:latin typeface="Footlight MT Light" panose="0204060206030A020304" pitchFamily="18" charset="0"/>
                        </a:rPr>
                        <a:t>1500</a:t>
                      </a:r>
                      <a:endParaRPr lang="de-DE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9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Bildschirmpräsentation (4:3)</PresentationFormat>
  <Paragraphs>803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Eurostile</vt:lpstr>
      <vt:lpstr>Footlight MT Light</vt:lpstr>
      <vt:lpstr>Larissa</vt:lpstr>
      <vt:lpstr>Europa im Mittelalter Grundzüge der mittelalterlichen Geschichte vom vorläufigen Ende des weströmischen Kaisertums 476 bis zur Entdeckung Amerikas 1492</vt:lpstr>
      <vt:lpstr>Schriftlichkeit</vt:lpstr>
      <vt:lpstr>Familie und Verwandtschaft</vt:lpstr>
      <vt:lpstr>Herrschaft im Wandel</vt:lpstr>
      <vt:lpstr>Recht im Mittelalter</vt:lpstr>
      <vt:lpstr>Glaube, Religion und Kirche</vt:lpstr>
      <vt:lpstr>Philosophie und Geistesgeschichte </vt:lpstr>
      <vt:lpstr>Wirtschaft und Geld</vt:lpstr>
      <vt:lpstr>Europa und die Welt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 Europa im Zeitalter des Investiturstreits Europa im Zeitalter des Investiturstreits von der Syndode von Stri bis zum Wormser Konkordat 1046 -1122</dc:title>
  <dc:creator>admin</dc:creator>
  <cp:lastModifiedBy>Standard</cp:lastModifiedBy>
  <cp:revision>287</cp:revision>
  <dcterms:created xsi:type="dcterms:W3CDTF">2017-04-18T11:03:37Z</dcterms:created>
  <dcterms:modified xsi:type="dcterms:W3CDTF">2021-05-12T19:28:33Z</dcterms:modified>
</cp:coreProperties>
</file>