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896" r:id="rId3"/>
    <p:sldId id="948" r:id="rId4"/>
    <p:sldId id="943" r:id="rId5"/>
    <p:sldId id="958" r:id="rId6"/>
    <p:sldId id="956" r:id="rId7"/>
    <p:sldId id="959" r:id="rId8"/>
    <p:sldId id="957" r:id="rId9"/>
    <p:sldId id="944" r:id="rId10"/>
    <p:sldId id="945" r:id="rId11"/>
    <p:sldId id="946" r:id="rId12"/>
    <p:sldId id="947" r:id="rId13"/>
    <p:sldId id="960" r:id="rId14"/>
    <p:sldId id="961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95261" autoAdjust="0"/>
  </p:normalViewPr>
  <p:slideViewPr>
    <p:cSldViewPr>
      <p:cViewPr varScale="1">
        <p:scale>
          <a:sx n="85" d="100"/>
          <a:sy n="85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01CE30-37BD-4D5C-8E6A-C98D13407384}" type="datetimeFigureOut">
              <a:rPr lang="de-DE"/>
              <a:pPr>
                <a:defRPr/>
              </a:pPr>
              <a:t>15.03.2021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B81B65-F662-49B6-AA4E-0D7B21CD8D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099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7380-9216-427F-9726-F2754A3F32C4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B9C9-2817-483A-8488-5E995C6F21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CAED-E3EE-437A-A83C-E7D310A546C4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CCFF-49C7-4F05-9D29-5A44686A83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EF83-A730-41DE-8039-70070E31F35A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48D63-D95C-4601-A15A-A0595FEC773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2DAD-6F27-47F8-9D75-617F0F02DD28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A285-914F-43AA-B775-DD9B9E27EB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8698-74CF-47AA-84DA-5637D422E62C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D104-5739-4085-A358-C6B0E3A872E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088B-37EA-4F11-B9B7-365709DA771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7C115-815C-45A1-9869-BA09506AE2C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3665-6D3B-4AA6-9FE9-1A7405E770C6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10CE-02B9-4F33-9B92-96B473A4C4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880F-B240-4501-9934-9313AFCF1C67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946-2C79-4C84-8285-FD032DBDEA7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64F9C-D160-4A58-8FBF-C4AAB53AA283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D2EF-AD0D-4D7C-97C0-14BA1C85FC3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916C-AB62-4FF4-B3EF-DBF7A115F8D2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95AB-58A5-42D9-8C6B-824296FF20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0289-8BFE-4F83-9319-5A2892B5682D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3137-00AD-4E84-BC7A-DD8A8F3A31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CAAE19-FC8E-485A-A29A-636FCF20A360}" type="datetimeFigureOut">
              <a:rPr lang="de-DE"/>
              <a:pPr>
                <a:defRPr/>
              </a:pPr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7E9834-3BB0-40F1-A061-0C04014228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260648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 dirty="0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 dirty="0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950" y="6165304"/>
            <a:ext cx="8856663" cy="960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11B]: Westeuropa im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Spätmittelalter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3DCC3108-6951-4C41-B56D-62B5DD5EF3E8}"/>
              </a:ext>
            </a:extLst>
          </p:cNvPr>
          <p:cNvSpPr txBox="1"/>
          <p:nvPr/>
        </p:nvSpPr>
        <p:spPr>
          <a:xfrm>
            <a:off x="4629217" y="5812909"/>
            <a:ext cx="1847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600" dirty="0"/>
          </a:p>
        </p:txBody>
      </p:sp>
      <p:pic>
        <p:nvPicPr>
          <p:cNvPr id="6" name="Picture 2" descr="C:\Users\admin\Desktop\800px-White_Rose_Badge_of_Yor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3" y="1615217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dmin\Desktop\800px-Red_Rose_Badge_of_Lancaster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669" y="1565122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07504" y="6021868"/>
            <a:ext cx="35413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u="sng" dirty="0"/>
              <a:t>https://commons.wikimedia.org/wiki/File:White_Rose_Badge_of_York.svg</a:t>
            </a:r>
            <a:endParaRPr lang="de-DE" sz="800" dirty="0"/>
          </a:p>
        </p:txBody>
      </p:sp>
      <p:sp>
        <p:nvSpPr>
          <p:cNvPr id="5" name="Rechteck 4"/>
          <p:cNvSpPr/>
          <p:nvPr/>
        </p:nvSpPr>
        <p:spPr>
          <a:xfrm>
            <a:off x="4966786" y="6021288"/>
            <a:ext cx="37096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u="sng" dirty="0"/>
              <a:t>https://commons.wikimedia.org/wiki/File:Red_Rose_Badge_of_Lancaster.svg</a:t>
            </a:r>
            <a:endParaRPr lang="de-DE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Hundertjährige Krieg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Diplomatie und Bündnispolitik</a:t>
            </a:r>
            <a:endParaRPr lang="de-DE" sz="2800" i="1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93738" y="1436688"/>
            <a:ext cx="7705725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Frankreich</a:t>
            </a:r>
            <a:endParaRPr lang="de-DE" sz="28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Flandern</a:t>
            </a:r>
            <a:endParaRPr lang="de-DE" sz="20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 err="1">
                <a:latin typeface="Footlight MT Light" panose="0204060206030A020304" pitchFamily="18" charset="0"/>
              </a:rPr>
              <a:t>Bourguignons</a:t>
            </a:r>
            <a:r>
              <a:rPr lang="de-DE" sz="2400" dirty="0">
                <a:latin typeface="Footlight MT Light" panose="0204060206030A020304" pitchFamily="18" charset="0"/>
              </a:rPr>
              <a:t> und Armagnacs</a:t>
            </a:r>
            <a:endParaRPr lang="de-DE" sz="20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Paris und seine Universität</a:t>
            </a: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endParaRPr lang="de-DE" sz="2000" b="1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Die gesamteuropäische Perspektive</a:t>
            </a:r>
            <a:endParaRPr lang="de-DE" sz="28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Die päpstliche Diplomatie und das Schisma</a:t>
            </a:r>
            <a:endParaRPr lang="de-DE" sz="20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Die Nachbarländer</a:t>
            </a:r>
            <a:endParaRPr lang="de-DE" sz="20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Keine Hilfe für Byzanz</a:t>
            </a:r>
            <a:endParaRPr lang="de-DE" sz="20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Nachkriegszeit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Soziale und ökonomische Folgen</a:t>
            </a:r>
            <a:endParaRPr lang="de-DE" sz="2800" i="1">
              <a:latin typeface="Eurostile"/>
            </a:endParaRPr>
          </a:p>
        </p:txBody>
      </p:sp>
      <p:sp>
        <p:nvSpPr>
          <p:cNvPr id="41986" name="Textfeld 1"/>
          <p:cNvSpPr txBox="1">
            <a:spLocks noChangeArrowheads="1"/>
          </p:cNvSpPr>
          <p:nvPr/>
        </p:nvSpPr>
        <p:spPr bwMode="auto">
          <a:xfrm>
            <a:off x="693738" y="1436688"/>
            <a:ext cx="7705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>
              <a:buFont typeface="Symbol" pitchFamily="18" charset="2"/>
              <a:buChar char="-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831850"/>
            <a:ext cx="5592763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03213" y="928688"/>
            <a:ext cx="3332162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Footlight MT Light" pitchFamily="18" charset="0"/>
              </a:rPr>
              <a:t>England und Frankreich entwickeln ihre nationale Identität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Die Krone entwickelt eine moderne Staatsverwaltung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Stärkung der Monarchie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Die gallikanische Kirche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Vom Lehnsaufgebot zum Söldnerheer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Krise des Adels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34DB3AEA-DDFD-41EF-A6D1-DE24D135EECD}"/>
              </a:ext>
            </a:extLst>
          </p:cNvPr>
          <p:cNvSpPr txBox="1"/>
          <p:nvPr/>
        </p:nvSpPr>
        <p:spPr>
          <a:xfrm>
            <a:off x="827584" y="6702295"/>
            <a:ext cx="2912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https://commons.wikimedia.org/wiki/File:Map_France_1477-de.svg?uselang=de</a:t>
            </a:r>
            <a:endParaRPr lang="de-DE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Nachkriegszeit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Entwicklung der einzelnen Länder</a:t>
            </a:r>
            <a:endParaRPr lang="de-DE" sz="2800" i="1">
              <a:latin typeface="Eurostile"/>
            </a:endParaRPr>
          </a:p>
        </p:txBody>
      </p:sp>
      <p:sp>
        <p:nvSpPr>
          <p:cNvPr id="43010" name="Textfeld 1"/>
          <p:cNvSpPr txBox="1">
            <a:spLocks noChangeArrowheads="1"/>
          </p:cNvSpPr>
          <p:nvPr/>
        </p:nvSpPr>
        <p:spPr bwMode="auto">
          <a:xfrm>
            <a:off x="693738" y="1436688"/>
            <a:ext cx="77057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>
              <a:buFont typeface="Symbol" pitchFamily="18" charset="2"/>
              <a:buChar char="-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England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Frankreich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Burgund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55E172BF-770C-4E3C-8FA7-F3C46E6F5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792863"/>
            <a:ext cx="4297586" cy="605272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D820A5B7-ABA5-45A2-B4E1-083AE9855D3E}"/>
              </a:ext>
            </a:extLst>
          </p:cNvPr>
          <p:cNvSpPr txBox="1"/>
          <p:nvPr/>
        </p:nvSpPr>
        <p:spPr>
          <a:xfrm>
            <a:off x="2195736" y="6673334"/>
            <a:ext cx="25442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https://commons.wikimedia.org/wiki/File:Karte_Haus_Burgund_4.png</a:t>
            </a:r>
            <a:endParaRPr lang="de-DE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 idx="4294967295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Die Nachkriegszeit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Entwicklung der einzelnen Länder</a:t>
            </a:r>
            <a:endParaRPr lang="de-DE" sz="2800" i="1">
              <a:latin typeface="Eurostile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09317EB8-AAA0-4D88-AC15-9398E7699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6" y="819514"/>
            <a:ext cx="8110044" cy="60384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EAD878DA-28A8-443A-AFC3-3A291993D3ED}"/>
              </a:ext>
            </a:extLst>
          </p:cNvPr>
          <p:cNvSpPr txBox="1"/>
          <p:nvPr/>
        </p:nvSpPr>
        <p:spPr>
          <a:xfrm>
            <a:off x="6084168" y="6453336"/>
            <a:ext cx="26853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https://thehistoryofengland.co.uk/resource/wars-of-the-roses-family-trees/</a:t>
            </a:r>
            <a:endParaRPr lang="de-DE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 idx="4294967295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endParaRPr lang="de-DE" sz="2800" i="1" dirty="0">
              <a:latin typeface="Eurostil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5DAD414D-8EB0-4B2D-A2EB-4A89D4F091A5}"/>
              </a:ext>
            </a:extLst>
          </p:cNvPr>
          <p:cNvSpPr txBox="1"/>
          <p:nvPr/>
        </p:nvSpPr>
        <p:spPr>
          <a:xfrm>
            <a:off x="457200" y="1556792"/>
            <a:ext cx="653897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latin typeface="Footlight MT Light" panose="0204060206030A020304" pitchFamily="18" charset="0"/>
            </a:endParaRPr>
          </a:p>
          <a:p>
            <a:r>
              <a:rPr lang="de-DE" b="1" dirty="0">
                <a:latin typeface="Footlight MT Light" panose="0204060206030A020304" pitchFamily="18" charset="0"/>
              </a:rPr>
              <a:t>VL 11b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https://commons.wikimedia.org/wiki/File:White_Rose_Badge_of_York.svg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https://commons.wikimedia.org/wiki/File:Red_Rose_Badge_of_Lancaster.svg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https://commons.wikimedia.org/wiki/File:Frankreich_1154-DE.svg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http://www.edstephan.org/Rulers/capet.html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https://commons.wikimedia.org/wiki/File:Map_France_1477-de.svg?uselang=de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https://commons.wikimedia.org/wiki/File:Karte_Haus_Burgund_4.png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Footlight MT Light" panose="0204060206030A020304" pitchFamily="18" charset="0"/>
              </a:rPr>
              <a:t>https://thehistoryofengland.co.uk/resource/wars-of-the-roses-family-trees/</a:t>
            </a:r>
          </a:p>
        </p:txBody>
      </p:sp>
    </p:spTree>
    <p:extLst>
      <p:ext uri="{BB962C8B-B14F-4D97-AF65-F5344CB8AC3E}">
        <p14:creationId xmlns:p14="http://schemas.microsoft.com/office/powerpoint/2010/main" val="117666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Hundertjährige Krieg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Anlass und Ausgangslage</a:t>
            </a:r>
            <a:br>
              <a:rPr lang="de-DE" sz="2800">
                <a:latin typeface="Footlight MT Light" pitchFamily="18" charset="0"/>
              </a:rPr>
            </a:br>
            <a:endParaRPr lang="de-DE" sz="2800" i="1">
              <a:latin typeface="Eurostile"/>
            </a:endParaRPr>
          </a:p>
        </p:txBody>
      </p:sp>
      <p:sp>
        <p:nvSpPr>
          <p:cNvPr id="32770" name="Textfeld 1"/>
          <p:cNvSpPr txBox="1">
            <a:spLocks noChangeArrowheads="1"/>
          </p:cNvSpPr>
          <p:nvPr/>
        </p:nvSpPr>
        <p:spPr bwMode="auto">
          <a:xfrm>
            <a:off x="684213" y="1412875"/>
            <a:ext cx="77041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England und Frankreich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Das Ende der Kapetinger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Flandern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Schottland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125538"/>
            <a:ext cx="47704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EC66BCB2-2FA1-4FD7-BACB-42D9488F07B7}"/>
              </a:ext>
            </a:extLst>
          </p:cNvPr>
          <p:cNvSpPr txBox="1"/>
          <p:nvPr/>
        </p:nvSpPr>
        <p:spPr>
          <a:xfrm>
            <a:off x="6725593" y="6669360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https://commons.wikimedia.org/wiki/File:Frankreich_1154-DE.svg</a:t>
            </a:r>
            <a:endParaRPr lang="de-DE" sz="6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-36513" y="557213"/>
            <a:ext cx="4211638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Hundertjährige Krieg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Anlass und Ausgangslage</a:t>
            </a:r>
            <a:br>
              <a:rPr lang="de-DE" sz="2800">
                <a:latin typeface="Footlight MT Light" pitchFamily="18" charset="0"/>
              </a:rPr>
            </a:br>
            <a:endParaRPr lang="de-DE" sz="2800" i="1">
              <a:latin typeface="Eurostile"/>
            </a:endParaRPr>
          </a:p>
        </p:txBody>
      </p:sp>
      <p:sp>
        <p:nvSpPr>
          <p:cNvPr id="33794" name="Textfeld 1"/>
          <p:cNvSpPr txBox="1">
            <a:spLocks noChangeArrowheads="1"/>
          </p:cNvSpPr>
          <p:nvPr/>
        </p:nvSpPr>
        <p:spPr bwMode="auto">
          <a:xfrm>
            <a:off x="-144463" y="2157413"/>
            <a:ext cx="7704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England und Frankreich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Das Ende der Kapetinger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-26988"/>
            <a:ext cx="4932362" cy="692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FD18CEF-4BC2-418D-803E-A30F762A29BF}"/>
              </a:ext>
            </a:extLst>
          </p:cNvPr>
          <p:cNvSpPr txBox="1"/>
          <p:nvPr/>
        </p:nvSpPr>
        <p:spPr>
          <a:xfrm>
            <a:off x="7518772" y="6741368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/>
              <a:t>http://www.edstephan.org/Rulers/capet.html</a:t>
            </a:r>
            <a:endParaRPr lang="de-DE" sz="6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Hundertjährige Krieg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Verlauf und Phasen</a:t>
            </a:r>
            <a:endParaRPr lang="de-DE" sz="2800" i="1">
              <a:latin typeface="Eurostile"/>
            </a:endParaRPr>
          </a:p>
        </p:txBody>
      </p:sp>
      <p:sp>
        <p:nvSpPr>
          <p:cNvPr id="34818" name="Textfeld 1"/>
          <p:cNvSpPr txBox="1">
            <a:spLocks noChangeArrowheads="1"/>
          </p:cNvSpPr>
          <p:nvPr/>
        </p:nvSpPr>
        <p:spPr bwMode="auto">
          <a:xfrm>
            <a:off x="684213" y="1436688"/>
            <a:ext cx="7704137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1. Phase (1337/8 – 1389) </a:t>
            </a:r>
            <a:r>
              <a:rPr lang="de-DE" sz="2000" i="1">
                <a:latin typeface="Footlight MT Light" pitchFamily="18" charset="0"/>
              </a:rPr>
              <a:t>Vorteil England</a:t>
            </a:r>
          </a:p>
          <a:p>
            <a:pPr marL="342900" indent="-342900">
              <a:buFont typeface="Arial" charset="0"/>
              <a:buChar char="•"/>
            </a:pPr>
            <a:endParaRPr lang="de-DE" sz="16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1600">
                <a:latin typeface="Footlight MT Light" pitchFamily="18" charset="0"/>
              </a:rPr>
              <a:t>1346 Crécy: Einsatz walisischer Langbogenschützen, †Johann d. Blinde (Kg. v. Böhmen)</a:t>
            </a:r>
          </a:p>
          <a:p>
            <a:pPr marL="342900" indent="-342900">
              <a:buFont typeface="Arial" charset="0"/>
              <a:buChar char="•"/>
            </a:pPr>
            <a:endParaRPr lang="de-DE" sz="16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1600">
                <a:latin typeface="Footlight MT Light" pitchFamily="18" charset="0"/>
              </a:rPr>
              <a:t>1356 Maupertuis (bei Poitiers) Johann II. gerät in Gefangenschaft</a:t>
            </a:r>
          </a:p>
          <a:p>
            <a:pPr marL="342900" indent="-342900">
              <a:buFont typeface="Arial" charset="0"/>
              <a:buChar char="•"/>
            </a:pPr>
            <a:endParaRPr lang="de-DE" sz="16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1600">
                <a:latin typeface="Footlight MT Light" pitchFamily="18" charset="0"/>
              </a:rPr>
              <a:t>Edward the Black Prince</a:t>
            </a:r>
          </a:p>
          <a:p>
            <a:pPr marL="342900" indent="-342900">
              <a:buFont typeface="Arial" charset="0"/>
              <a:buChar char="•"/>
            </a:pPr>
            <a:endParaRPr lang="de-DE" sz="16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1600">
                <a:latin typeface="Footlight MT Light" pitchFamily="18" charset="0"/>
              </a:rPr>
              <a:t>1389 Waffenstillstand</a:t>
            </a:r>
          </a:p>
          <a:p>
            <a:pPr marL="342900" indent="-342900">
              <a:buFont typeface="Arial" charset="0"/>
              <a:buChar char="•"/>
            </a:pPr>
            <a:endParaRPr lang="de-DE" sz="160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2. Phase (1415-35)</a:t>
            </a:r>
          </a:p>
          <a:p>
            <a:pPr marL="342900" indent="-34290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160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3. Phase (1435-1453) </a:t>
            </a:r>
          </a:p>
          <a:p>
            <a:pPr marL="1714500" lvl="3" indent="-342900">
              <a:buFont typeface="Symbol" pitchFamily="18" charset="2"/>
              <a:buChar char="-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 idx="4294967295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Hundertjährige Krieg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Verlauf und Phasen</a:t>
            </a:r>
            <a:endParaRPr lang="de-DE" sz="2800" i="1">
              <a:latin typeface="Eurostile"/>
            </a:endParaRPr>
          </a:p>
        </p:txBody>
      </p:sp>
      <p:sp>
        <p:nvSpPr>
          <p:cNvPr id="35842" name="Textfeld 1"/>
          <p:cNvSpPr txBox="1">
            <a:spLocks noChangeArrowheads="1"/>
          </p:cNvSpPr>
          <p:nvPr/>
        </p:nvSpPr>
        <p:spPr bwMode="auto">
          <a:xfrm>
            <a:off x="684213" y="1436688"/>
            <a:ext cx="770413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1. Phase (1337/8 – 1389) </a:t>
            </a:r>
            <a:r>
              <a:rPr lang="de-DE" sz="2000" i="1" dirty="0">
                <a:latin typeface="Footlight MT Light" pitchFamily="18" charset="0"/>
              </a:rPr>
              <a:t>Vorteil England</a:t>
            </a:r>
          </a:p>
          <a:p>
            <a:pPr marL="342900" indent="-342900">
              <a:buFont typeface="Arial" charset="0"/>
              <a:buChar char="•"/>
            </a:pPr>
            <a:endParaRPr lang="de-DE" sz="16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16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2. Phase (1415-35) </a:t>
            </a:r>
            <a:r>
              <a:rPr lang="de-DE" sz="2000" i="1" dirty="0">
                <a:latin typeface="Footlight MT Light" pitchFamily="18" charset="0"/>
              </a:rPr>
              <a:t>England und Burgund erobern Frankreich (fast)</a:t>
            </a:r>
          </a:p>
          <a:p>
            <a:pPr marL="342900" indent="-342900">
              <a:buFont typeface="Arial" charset="0"/>
              <a:buChar char="•"/>
            </a:pPr>
            <a:endParaRPr lang="de-DE" sz="24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1600" dirty="0">
                <a:latin typeface="Footlight MT Light" pitchFamily="18" charset="0"/>
              </a:rPr>
              <a:t>1415 englische Invasion: </a:t>
            </a:r>
            <a:r>
              <a:rPr lang="de-DE" sz="1600" dirty="0" err="1">
                <a:latin typeface="Footlight MT Light" pitchFamily="18" charset="0"/>
              </a:rPr>
              <a:t>Azincourt</a:t>
            </a:r>
            <a:endParaRPr lang="de-DE" sz="16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16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1600" dirty="0">
                <a:latin typeface="Footlight MT Light" pitchFamily="18" charset="0"/>
              </a:rPr>
              <a:t>1420 Vertrag von Troyes: Vereinigung Englands und Frankreichs?</a:t>
            </a:r>
          </a:p>
          <a:p>
            <a:pPr marL="342900" indent="-342900">
              <a:buFont typeface="Arial" charset="0"/>
              <a:buChar char="•"/>
            </a:pPr>
            <a:endParaRPr lang="de-DE" sz="16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1600" dirty="0">
                <a:latin typeface="Footlight MT Light" pitchFamily="18" charset="0"/>
              </a:rPr>
              <a:t>1429 Die Wende: Johanna von Orléans (Jeanne </a:t>
            </a:r>
            <a:r>
              <a:rPr lang="de-DE" sz="1600" dirty="0" err="1">
                <a:latin typeface="Footlight MT Light" pitchFamily="18" charset="0"/>
              </a:rPr>
              <a:t>d‘Arc</a:t>
            </a:r>
            <a:r>
              <a:rPr lang="de-DE" sz="1600" dirty="0">
                <a:latin typeface="Footlight MT Light" pitchFamily="18" charset="0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endParaRPr lang="de-DE" sz="16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1600" dirty="0">
                <a:latin typeface="Footlight MT Light" pitchFamily="18" charset="0"/>
              </a:rPr>
              <a:t>1435 Vertrag von Arras: Philipp d. Gute verlässt burgundisch-englische Allianz</a:t>
            </a:r>
          </a:p>
          <a:p>
            <a:pPr marL="342900" indent="-342900">
              <a:buFont typeface="Arial" charset="0"/>
              <a:buChar char="•"/>
            </a:pPr>
            <a:endParaRPr lang="de-DE" sz="16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400" dirty="0">
                <a:latin typeface="Footlight MT Light" pitchFamily="18" charset="0"/>
              </a:rPr>
              <a:t>3. Phase (1435-1453)</a:t>
            </a:r>
            <a:r>
              <a:rPr lang="de-DE" dirty="0">
                <a:latin typeface="Footlight MT Light" pitchFamily="18" charset="0"/>
              </a:rPr>
              <a:t> </a:t>
            </a:r>
            <a:r>
              <a:rPr lang="de-DE" i="1" dirty="0">
                <a:latin typeface="Footlight MT Light" pitchFamily="18" charset="0"/>
              </a:rPr>
              <a:t>die Nordseeinsulaner verlassen den Kontinent</a:t>
            </a:r>
          </a:p>
          <a:p>
            <a:pPr marL="342900" indent="-342900">
              <a:buFont typeface="Arial" charset="0"/>
              <a:buChar char="•"/>
            </a:pPr>
            <a:endParaRPr lang="de-DE" sz="20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1600" dirty="0">
                <a:latin typeface="Footlight MT Light" pitchFamily="18" charset="0"/>
              </a:rPr>
              <a:t>1453 Schlacht von </a:t>
            </a:r>
            <a:r>
              <a:rPr lang="de-DE" sz="1600" dirty="0" err="1">
                <a:latin typeface="Footlight MT Light" pitchFamily="18" charset="0"/>
              </a:rPr>
              <a:t>Castillon</a:t>
            </a:r>
            <a:r>
              <a:rPr lang="de-DE" sz="1600" dirty="0">
                <a:latin typeface="Footlight MT Light" pitchFamily="18" charset="0"/>
              </a:rPr>
              <a:t>: England verliert alle Festlandbesitzungen mit Ausnahme von Calais</a:t>
            </a:r>
          </a:p>
          <a:p>
            <a:pPr marL="342900" indent="-342900">
              <a:buFont typeface="Arial" charset="0"/>
              <a:buChar char="•"/>
            </a:pPr>
            <a:endParaRPr lang="de-DE" sz="2400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 idx="4294967295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Hundertjährige Krieg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Verlauf und Phasen</a:t>
            </a:r>
            <a:endParaRPr lang="de-DE" sz="2800" i="1">
              <a:latin typeface="Eurostile"/>
            </a:endParaRPr>
          </a:p>
        </p:txBody>
      </p:sp>
      <p:sp>
        <p:nvSpPr>
          <p:cNvPr id="36866" name="Textfeld 1"/>
          <p:cNvSpPr txBox="1">
            <a:spLocks noChangeArrowheads="1"/>
          </p:cNvSpPr>
          <p:nvPr/>
        </p:nvSpPr>
        <p:spPr bwMode="auto">
          <a:xfrm>
            <a:off x="684213" y="1436688"/>
            <a:ext cx="7704137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Zerstrittenes Frankreich:</a:t>
            </a:r>
          </a:p>
          <a:p>
            <a:pPr marL="1714500" lvl="3" indent="-342900">
              <a:buFont typeface="Symbol" pitchFamily="18" charset="2"/>
              <a:buChar char="-"/>
            </a:pPr>
            <a:r>
              <a:rPr lang="de-DE" sz="2400">
                <a:latin typeface="Footlight MT Light" pitchFamily="18" charset="0"/>
              </a:rPr>
              <a:t>Die Königsfamilie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Karl VI.: ein geisteskranker König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Die Herzöge von Orléans und Burgund</a:t>
            </a:r>
          </a:p>
          <a:p>
            <a:pPr marL="1714500" lvl="3" indent="-342900">
              <a:buFont typeface="Symbol" pitchFamily="18" charset="2"/>
              <a:buChar char="-"/>
            </a:pPr>
            <a:endParaRPr lang="de-DE" sz="2000" b="1">
              <a:latin typeface="Footlight MT Light" pitchFamily="18" charset="0"/>
            </a:endParaRPr>
          </a:p>
          <a:p>
            <a:pPr marL="1714500" lvl="3" indent="-342900">
              <a:buFont typeface="Symbol" pitchFamily="18" charset="2"/>
              <a:buChar char="-"/>
            </a:pPr>
            <a:r>
              <a:rPr lang="de-DE" sz="2400">
                <a:latin typeface="Footlight MT Light" pitchFamily="18" charset="0"/>
              </a:rPr>
              <a:t>Zwei Morde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Die Frage des Tyrannenmordes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Die Vergeltung</a:t>
            </a:r>
          </a:p>
          <a:p>
            <a:pPr marL="1714500" lvl="3" indent="-342900">
              <a:buFont typeface="Symbol" pitchFamily="18" charset="2"/>
              <a:buNone/>
            </a:pPr>
            <a:endParaRPr lang="de-DE" sz="2000">
              <a:latin typeface="Footlight MT Light" pitchFamily="18" charset="0"/>
            </a:endParaRPr>
          </a:p>
          <a:p>
            <a:pPr marL="1714500" lvl="3" indent="-342900">
              <a:buFont typeface="Symbol" pitchFamily="18" charset="2"/>
              <a:buChar char="-"/>
            </a:pPr>
            <a:r>
              <a:rPr lang="de-DE" sz="2400">
                <a:latin typeface="Footlight MT Light" pitchFamily="18" charset="0"/>
              </a:rPr>
              <a:t>Die Parteien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Armagnac und Bourguignon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Caboche 1412/13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1714500" lvl="3" indent="-342900">
              <a:buFont typeface="Symbol" pitchFamily="18" charset="2"/>
              <a:buChar char="-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 idx="4294967295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Hundertjährige Krieg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Verlauf und Phasen</a:t>
            </a:r>
            <a:endParaRPr lang="de-DE" sz="2800" i="1">
              <a:latin typeface="Eurostile"/>
            </a:endParaRPr>
          </a:p>
        </p:txBody>
      </p:sp>
      <p:sp>
        <p:nvSpPr>
          <p:cNvPr id="37890" name="Textfeld 1"/>
          <p:cNvSpPr txBox="1">
            <a:spLocks noChangeArrowheads="1"/>
          </p:cNvSpPr>
          <p:nvPr/>
        </p:nvSpPr>
        <p:spPr bwMode="auto">
          <a:xfrm>
            <a:off x="684213" y="1436688"/>
            <a:ext cx="7704137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>
              <a:buFont typeface="Symbol" pitchFamily="18" charset="2"/>
              <a:buChar char="-"/>
            </a:pPr>
            <a:endParaRPr lang="de-DE" sz="2400" b="1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Englische Dominanz</a:t>
            </a:r>
          </a:p>
          <a:p>
            <a:pPr marL="1714500" lvl="3" indent="-342900">
              <a:buFont typeface="Symbol" pitchFamily="18" charset="2"/>
              <a:buChar char="-"/>
            </a:pPr>
            <a:r>
              <a:rPr lang="de-DE" sz="2400">
                <a:latin typeface="Footlight MT Light" pitchFamily="18" charset="0"/>
              </a:rPr>
              <a:t>Die Position Englands auf dem Kontinent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Calais, Guyenne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Potentielle Partner: Flandern, Burgund</a:t>
            </a:r>
          </a:p>
          <a:p>
            <a:pPr marL="1714500" lvl="3" indent="-342900">
              <a:buFont typeface="Symbol" pitchFamily="18" charset="2"/>
              <a:buChar char="-"/>
            </a:pPr>
            <a:endParaRPr lang="de-DE" sz="2000">
              <a:latin typeface="Footlight MT Light" pitchFamily="18" charset="0"/>
            </a:endParaRPr>
          </a:p>
          <a:p>
            <a:pPr marL="1714500" lvl="3" indent="-342900">
              <a:buFont typeface="Symbol" pitchFamily="18" charset="2"/>
              <a:buChar char="-"/>
            </a:pPr>
            <a:r>
              <a:rPr lang="de-DE" sz="2400">
                <a:latin typeface="Footlight MT Light" pitchFamily="18" charset="0"/>
              </a:rPr>
              <a:t>Militärische Erfolge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Einsatz der Langbogen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The Black Prince: ein Nationalheld</a:t>
            </a:r>
          </a:p>
          <a:p>
            <a:pPr marL="1714500" lvl="3" indent="-342900">
              <a:buFont typeface="Symbol" pitchFamily="18" charset="2"/>
              <a:buNone/>
            </a:pPr>
            <a:endParaRPr lang="de-DE" sz="2400">
              <a:latin typeface="Footlight MT Light" pitchFamily="18" charset="0"/>
            </a:endParaRPr>
          </a:p>
          <a:p>
            <a:pPr marL="1714500" lvl="3" indent="-342900">
              <a:buFont typeface="Symbol" pitchFamily="18" charset="2"/>
              <a:buChar char="-"/>
            </a:pPr>
            <a:r>
              <a:rPr lang="de-DE" sz="2400">
                <a:latin typeface="Footlight MT Light" pitchFamily="18" charset="0"/>
              </a:rPr>
              <a:t>Vertrag von Troyes (1420)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Vereinigung Frankreichs und Englands in der Hand des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englischen Königs</a:t>
            </a:r>
          </a:p>
          <a:p>
            <a:pPr marL="1714500" lvl="3" indent="-342900">
              <a:buFont typeface="Symbol" pitchFamily="18" charset="2"/>
              <a:buChar char="-"/>
            </a:pPr>
            <a:endParaRPr lang="de-DE" sz="20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 idx="4294967295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Hundertjährige Krieg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Verlauf und Phasen</a:t>
            </a:r>
            <a:endParaRPr lang="de-DE" sz="2800" i="1">
              <a:latin typeface="Eurostile"/>
            </a:endParaRPr>
          </a:p>
        </p:txBody>
      </p:sp>
      <p:sp>
        <p:nvSpPr>
          <p:cNvPr id="38914" name="Textfeld 1"/>
          <p:cNvSpPr txBox="1">
            <a:spLocks noChangeArrowheads="1"/>
          </p:cNvSpPr>
          <p:nvPr/>
        </p:nvSpPr>
        <p:spPr bwMode="auto">
          <a:xfrm>
            <a:off x="684213" y="1436688"/>
            <a:ext cx="770413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>
              <a:buFont typeface="Symbol" pitchFamily="18" charset="2"/>
              <a:buChar char="-"/>
            </a:pPr>
            <a:endParaRPr lang="de-DE" sz="2400">
              <a:latin typeface="Footlight MT Light" pitchFamily="18" charset="0"/>
            </a:endParaRPr>
          </a:p>
          <a:p>
            <a:pPr lvl="1" indent="-342900">
              <a:buFont typeface="Arial" charset="0"/>
              <a:buChar char="•"/>
            </a:pPr>
            <a:r>
              <a:rPr lang="de-DE" sz="2400">
                <a:latin typeface="Footlight MT Light" pitchFamily="18" charset="0"/>
              </a:rPr>
              <a:t>Die Jungfrau und die Wende</a:t>
            </a:r>
          </a:p>
          <a:p>
            <a:pPr lvl="4" indent="-342900">
              <a:buFont typeface="Symbol" pitchFamily="18" charset="2"/>
              <a:buChar char="-"/>
            </a:pPr>
            <a:r>
              <a:rPr lang="de-DE" sz="2400">
                <a:latin typeface="Footlight MT Light" pitchFamily="18" charset="0"/>
              </a:rPr>
              <a:t>Der Dauphin</a:t>
            </a:r>
          </a:p>
          <a:p>
            <a:pPr lvl="4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Karl VII., der „König von Bourges“</a:t>
            </a:r>
          </a:p>
          <a:p>
            <a:pPr lvl="4" indent="-342900">
              <a:buFont typeface="Symbol" pitchFamily="18" charset="2"/>
              <a:buNone/>
            </a:pPr>
            <a:endParaRPr lang="de-DE" sz="2000">
              <a:latin typeface="Footlight MT Light" pitchFamily="18" charset="0"/>
            </a:endParaRPr>
          </a:p>
          <a:p>
            <a:pPr lvl="4" indent="-342900">
              <a:buFont typeface="Symbol" pitchFamily="18" charset="2"/>
              <a:buChar char="-"/>
            </a:pPr>
            <a:r>
              <a:rPr lang="de-DE" sz="2400">
                <a:latin typeface="Footlight MT Light" pitchFamily="18" charset="0"/>
              </a:rPr>
              <a:t>Jeanne d’Arc (1429, †1431)</a:t>
            </a:r>
          </a:p>
          <a:p>
            <a:pPr lvl="4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Heilige oder Ketzerin</a:t>
            </a:r>
          </a:p>
          <a:p>
            <a:pPr lvl="4" indent="-342900">
              <a:buFont typeface="Symbol" pitchFamily="18" charset="2"/>
              <a:buNone/>
            </a:pPr>
            <a:endParaRPr lang="de-DE" sz="2400">
              <a:latin typeface="Footlight MT Light" pitchFamily="18" charset="0"/>
            </a:endParaRPr>
          </a:p>
          <a:p>
            <a:pPr lvl="4" indent="-342900">
              <a:buFont typeface="Symbol" pitchFamily="18" charset="2"/>
              <a:buChar char="-"/>
            </a:pPr>
            <a:r>
              <a:rPr lang="de-DE" sz="2400">
                <a:latin typeface="Footlight MT Light" pitchFamily="18" charset="0"/>
              </a:rPr>
              <a:t>Der Vertrag von Arras</a:t>
            </a:r>
          </a:p>
          <a:p>
            <a:pPr marL="1714500" lvl="3" indent="-342900">
              <a:buFont typeface="Symbol" pitchFamily="18" charset="2"/>
              <a:buNone/>
            </a:pPr>
            <a:r>
              <a:rPr lang="de-DE" sz="2000">
                <a:latin typeface="Footlight MT Light" pitchFamily="18" charset="0"/>
              </a:rPr>
              <a:t>Philipp d. Gute, Hzg. v. Burgund, steht zu Frankreich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Der Hundertjährige Krieg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Die Kriegsführung</a:t>
            </a:r>
            <a:endParaRPr lang="de-DE" sz="2800" i="1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93738" y="1436688"/>
            <a:ext cx="7705725" cy="551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Kriegstechnik</a:t>
            </a:r>
            <a:endParaRPr lang="de-DE" sz="28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Die Bewaffnung</a:t>
            </a:r>
            <a:endParaRPr lang="de-DE" sz="20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Der Langbogen</a:t>
            </a:r>
            <a:endParaRPr lang="de-DE" sz="20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Das Schießpulver</a:t>
            </a: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endParaRPr lang="de-DE" sz="2000" b="1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Der ritterliche Codex</a:t>
            </a:r>
            <a:endParaRPr lang="de-DE" sz="28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Die Ritter</a:t>
            </a:r>
            <a:endParaRPr lang="de-DE" sz="20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Lösegeld</a:t>
            </a:r>
            <a:endParaRPr lang="de-DE" sz="20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Ritterethos und Vernunft</a:t>
            </a: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endParaRPr lang="de-DE" sz="2000" b="1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Fiskalische und ökonomische Aspekte</a:t>
            </a:r>
            <a:endParaRPr lang="de-DE" sz="28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Kriegsfinanzierung</a:t>
            </a:r>
            <a:endParaRPr lang="de-DE" sz="20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r>
              <a:rPr lang="de-DE" sz="2400" dirty="0">
                <a:latin typeface="Footlight MT Light" panose="0204060206030A020304" pitchFamily="18" charset="0"/>
              </a:rPr>
              <a:t>Die italienische Bankenkrise</a:t>
            </a:r>
            <a:endParaRPr lang="de-DE" sz="2000" b="1" dirty="0">
              <a:latin typeface="Footlight MT Light" panose="0204060206030A020304" pitchFamily="18" charset="0"/>
            </a:endParaRPr>
          </a:p>
          <a:p>
            <a:pPr marL="1714500" lvl="3" indent="-342900">
              <a:buFont typeface="Symbol" panose="05050102010706020507" pitchFamily="18" charset="2"/>
              <a:buChar char="-"/>
              <a:defRPr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dirty="0"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Bildschirmpräsentation (4:3)</PresentationFormat>
  <Paragraphs>147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Eurostile</vt:lpstr>
      <vt:lpstr>Footlight MT Light</vt:lpstr>
      <vt:lpstr>Symbol</vt:lpstr>
      <vt:lpstr>Larissa</vt:lpstr>
      <vt:lpstr>Europa im Mittelalter Grundzüge der mittelalterlichen Geschichte vom vorläufigen Ende des weströmischen Kaisertums 476 bis zur Entdeckung Amerikas 1492</vt:lpstr>
      <vt:lpstr>I.) Der Hundertjährige Krieg 1.) Anlass und Ausgangslage </vt:lpstr>
      <vt:lpstr>I.) Der Hundertjährige Krieg 1.) Anlass und Ausgangslage </vt:lpstr>
      <vt:lpstr>I.) Der Hundertjährige Krieg 2.) Verlauf und Phasen</vt:lpstr>
      <vt:lpstr>I.) Der Hundertjährige Krieg 2.) Verlauf und Phasen</vt:lpstr>
      <vt:lpstr>I.) Der Hundertjährige Krieg 2.) Verlauf und Phasen</vt:lpstr>
      <vt:lpstr>I.) Der Hundertjährige Krieg 2.) Verlauf und Phasen</vt:lpstr>
      <vt:lpstr>I.) Der Hundertjährige Krieg 2.) Verlauf und Phasen</vt:lpstr>
      <vt:lpstr>I.) Der Hundertjährige Krieg 3.) Die Kriegsführung</vt:lpstr>
      <vt:lpstr>I.) Der Hundertjährige Krieg 4.) Diplomatie und Bündnispolitik</vt:lpstr>
      <vt:lpstr>II.) Die Nachkriegszeit 1.) Soziale und ökonomische Folgen</vt:lpstr>
      <vt:lpstr>II.) Die Nachkriegszeit 2.) Entwicklung der einzelnen Länder</vt:lpstr>
      <vt:lpstr>II.) Die Nachkriegszeit 2.) Entwicklung der einzelnen Länder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427</cp:revision>
  <dcterms:created xsi:type="dcterms:W3CDTF">2017-04-18T11:03:37Z</dcterms:created>
  <dcterms:modified xsi:type="dcterms:W3CDTF">2021-03-15T14:59:15Z</dcterms:modified>
</cp:coreProperties>
</file>